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 r:id="rId2"/>
    <p:sldId id="659" r:id="rId3"/>
    <p:sldId id="658" r:id="rId4"/>
    <p:sldId id="610" r:id="rId5"/>
    <p:sldId id="611" r:id="rId6"/>
    <p:sldId id="620" r:id="rId7"/>
    <p:sldId id="613" r:id="rId8"/>
    <p:sldId id="612" r:id="rId9"/>
    <p:sldId id="614" r:id="rId10"/>
    <p:sldId id="615" r:id="rId11"/>
    <p:sldId id="616" r:id="rId12"/>
    <p:sldId id="618" r:id="rId13"/>
    <p:sldId id="617" r:id="rId14"/>
    <p:sldId id="621" r:id="rId15"/>
    <p:sldId id="619" r:id="rId16"/>
    <p:sldId id="622" r:id="rId17"/>
    <p:sldId id="626" r:id="rId18"/>
    <p:sldId id="625" r:id="rId19"/>
    <p:sldId id="634" r:id="rId20"/>
    <p:sldId id="627" r:id="rId21"/>
    <p:sldId id="628" r:id="rId22"/>
    <p:sldId id="632" r:id="rId23"/>
    <p:sldId id="636" r:id="rId24"/>
    <p:sldId id="629" r:id="rId25"/>
    <p:sldId id="631" r:id="rId26"/>
    <p:sldId id="635" r:id="rId27"/>
    <p:sldId id="624" r:id="rId28"/>
    <p:sldId id="637" r:id="rId29"/>
    <p:sldId id="663" r:id="rId30"/>
    <p:sldId id="638" r:id="rId31"/>
    <p:sldId id="644" r:id="rId32"/>
    <p:sldId id="665" r:id="rId33"/>
    <p:sldId id="643" r:id="rId34"/>
    <p:sldId id="641" r:id="rId35"/>
    <p:sldId id="642" r:id="rId36"/>
    <p:sldId id="420" r:id="rId37"/>
    <p:sldId id="422" r:id="rId38"/>
    <p:sldId id="596" r:id="rId39"/>
    <p:sldId id="597" r:id="rId40"/>
    <p:sldId id="598" r:id="rId41"/>
    <p:sldId id="599" r:id="rId42"/>
    <p:sldId id="600" r:id="rId43"/>
    <p:sldId id="645" r:id="rId44"/>
    <p:sldId id="605" r:id="rId45"/>
    <p:sldId id="608" r:id="rId46"/>
    <p:sldId id="609" r:id="rId47"/>
    <p:sldId id="678" r:id="rId48"/>
    <p:sldId id="486" r:id="rId49"/>
    <p:sldId id="516" r:id="rId50"/>
    <p:sldId id="487" r:id="rId51"/>
    <p:sldId id="593" r:id="rId52"/>
    <p:sldId id="594" r:id="rId53"/>
    <p:sldId id="647" r:id="rId54"/>
    <p:sldId id="461" r:id="rId55"/>
    <p:sldId id="518" r:id="rId56"/>
    <p:sldId id="462" r:id="rId57"/>
    <p:sldId id="464" r:id="rId58"/>
    <p:sldId id="519" r:id="rId59"/>
    <p:sldId id="467" r:id="rId60"/>
    <p:sldId id="565" r:id="rId61"/>
    <p:sldId id="466" r:id="rId62"/>
    <p:sldId id="520" r:id="rId63"/>
    <p:sldId id="465" r:id="rId64"/>
    <p:sldId id="566" r:id="rId65"/>
    <p:sldId id="568" r:id="rId66"/>
    <p:sldId id="567" r:id="rId67"/>
    <p:sldId id="648" r:id="rId68"/>
    <p:sldId id="488" r:id="rId69"/>
    <p:sldId id="521" r:id="rId70"/>
    <p:sldId id="489" r:id="rId71"/>
    <p:sldId id="295" r:id="rId72"/>
    <p:sldId id="522" r:id="rId73"/>
    <p:sldId id="436" r:id="rId74"/>
    <p:sldId id="341" r:id="rId75"/>
    <p:sldId id="524" r:id="rId76"/>
    <p:sldId id="490" r:id="rId77"/>
    <p:sldId id="363" r:id="rId78"/>
    <p:sldId id="526" r:id="rId79"/>
    <p:sldId id="492" r:id="rId80"/>
    <p:sldId id="379" r:id="rId81"/>
    <p:sldId id="527" r:id="rId82"/>
    <p:sldId id="569" r:id="rId83"/>
    <p:sldId id="349" r:id="rId84"/>
    <p:sldId id="528" r:id="rId85"/>
    <p:sldId id="570" r:id="rId86"/>
    <p:sldId id="571" r:id="rId87"/>
    <p:sldId id="271" r:id="rId88"/>
    <p:sldId id="529" r:id="rId89"/>
    <p:sldId id="572" r:id="rId90"/>
    <p:sldId id="651" r:id="rId91"/>
    <p:sldId id="326" r:id="rId92"/>
    <p:sldId id="517" r:id="rId93"/>
    <p:sldId id="336" r:id="rId94"/>
    <p:sldId id="496" r:id="rId95"/>
    <p:sldId id="530" r:id="rId96"/>
    <p:sldId id="497" r:id="rId97"/>
    <p:sldId id="649" r:id="rId98"/>
    <p:sldId id="498" r:id="rId99"/>
    <p:sldId id="531" r:id="rId100"/>
    <p:sldId id="499" r:id="rId101"/>
    <p:sldId id="290" r:id="rId102"/>
    <p:sldId id="532" r:id="rId103"/>
    <p:sldId id="367" r:id="rId104"/>
    <p:sldId id="447" r:id="rId105"/>
    <p:sldId id="533" r:id="rId106"/>
    <p:sldId id="500" r:id="rId107"/>
    <p:sldId id="646" r:id="rId108"/>
    <p:sldId id="450" r:id="rId109"/>
    <p:sldId id="534" r:id="rId110"/>
    <p:sldId id="470" r:id="rId111"/>
    <p:sldId id="452" r:id="rId112"/>
    <p:sldId id="368" r:id="rId113"/>
    <p:sldId id="535" r:id="rId114"/>
    <p:sldId id="471" r:id="rId115"/>
    <p:sldId id="285" r:id="rId116"/>
    <p:sldId id="371" r:id="rId117"/>
    <p:sldId id="536" r:id="rId118"/>
    <p:sldId id="288" r:id="rId119"/>
    <p:sldId id="453" r:id="rId120"/>
    <p:sldId id="537" r:id="rId121"/>
    <p:sldId id="454" r:id="rId122"/>
    <p:sldId id="652" r:id="rId123"/>
    <p:sldId id="455" r:id="rId124"/>
    <p:sldId id="538" r:id="rId125"/>
    <p:sldId id="456" r:id="rId126"/>
    <p:sldId id="457" r:id="rId127"/>
    <p:sldId id="539" r:id="rId128"/>
    <p:sldId id="472" r:id="rId129"/>
    <p:sldId id="459" r:id="rId130"/>
    <p:sldId id="277" r:id="rId131"/>
    <p:sldId id="540" r:id="rId132"/>
    <p:sldId id="373" r:id="rId133"/>
    <p:sldId id="573" r:id="rId134"/>
    <p:sldId id="289" r:id="rId135"/>
    <p:sldId id="581" r:id="rId136"/>
    <p:sldId id="580" r:id="rId137"/>
    <p:sldId id="579" r:id="rId138"/>
    <p:sldId id="679" r:id="rId139"/>
    <p:sldId id="582" r:id="rId140"/>
    <p:sldId id="575" r:id="rId141"/>
    <p:sldId id="584" r:id="rId142"/>
    <p:sldId id="398" r:id="rId143"/>
    <p:sldId id="541" r:id="rId144"/>
    <p:sldId id="399" r:id="rId145"/>
    <p:sldId id="653" r:id="rId146"/>
    <p:sldId id="437" r:id="rId147"/>
    <p:sldId id="542" r:id="rId148"/>
    <p:sldId id="438" r:id="rId149"/>
    <p:sldId id="372" r:id="rId150"/>
    <p:sldId id="543" r:id="rId151"/>
    <p:sldId id="284" r:id="rId152"/>
    <p:sldId id="287" r:id="rId153"/>
    <p:sldId id="374" r:id="rId154"/>
    <p:sldId id="544" r:id="rId155"/>
    <p:sldId id="283" r:id="rId156"/>
    <p:sldId id="281" r:id="rId157"/>
    <p:sldId id="439" r:id="rId158"/>
    <p:sldId id="654" r:id="rId159"/>
    <p:sldId id="585" r:id="rId160"/>
    <p:sldId id="587" r:id="rId161"/>
    <p:sldId id="586" r:id="rId162"/>
    <p:sldId id="376" r:id="rId163"/>
    <p:sldId id="545" r:id="rId164"/>
    <p:sldId id="377" r:id="rId165"/>
    <p:sldId id="588" r:id="rId166"/>
    <p:sldId id="589" r:id="rId167"/>
    <p:sldId id="294" r:id="rId168"/>
    <p:sldId id="591" r:id="rId169"/>
    <p:sldId id="592" r:id="rId170"/>
    <p:sldId id="590" r:id="rId171"/>
    <p:sldId id="655" r:id="rId172"/>
    <p:sldId id="292" r:id="rId173"/>
    <p:sldId id="546" r:id="rId174"/>
    <p:sldId id="473" r:id="rId175"/>
    <p:sldId id="293" r:id="rId176"/>
    <p:sldId id="547" r:id="rId177"/>
    <p:sldId id="474" r:id="rId178"/>
    <p:sldId id="501" r:id="rId179"/>
    <p:sldId id="549" r:id="rId180"/>
    <p:sldId id="502" r:id="rId181"/>
    <p:sldId id="656" r:id="rId182"/>
    <p:sldId id="503" r:id="rId183"/>
    <p:sldId id="550" r:id="rId184"/>
    <p:sldId id="504" r:id="rId185"/>
    <p:sldId id="507" r:id="rId186"/>
    <p:sldId id="551" r:id="rId187"/>
    <p:sldId id="508" r:id="rId188"/>
    <p:sldId id="506" r:id="rId189"/>
    <p:sldId id="552" r:id="rId190"/>
    <p:sldId id="509" r:id="rId191"/>
    <p:sldId id="505" r:id="rId192"/>
    <p:sldId id="553" r:id="rId193"/>
    <p:sldId id="510" r:id="rId194"/>
    <p:sldId id="660" r:id="rId195"/>
    <p:sldId id="511" r:id="rId196"/>
    <p:sldId id="554" r:id="rId197"/>
    <p:sldId id="512" r:id="rId198"/>
    <p:sldId id="557" r:id="rId199"/>
    <p:sldId id="563" r:id="rId200"/>
    <p:sldId id="558" r:id="rId201"/>
    <p:sldId id="562" r:id="rId202"/>
    <p:sldId id="564" r:id="rId203"/>
    <p:sldId id="559" r:id="rId204"/>
    <p:sldId id="666" r:id="rId205"/>
    <p:sldId id="674" r:id="rId206"/>
    <p:sldId id="667" r:id="rId207"/>
    <p:sldId id="668" r:id="rId208"/>
    <p:sldId id="675" r:id="rId209"/>
    <p:sldId id="669" r:id="rId210"/>
    <p:sldId id="670" r:id="rId211"/>
    <p:sldId id="676" r:id="rId212"/>
    <p:sldId id="671" r:id="rId213"/>
    <p:sldId id="672" r:id="rId214"/>
    <p:sldId id="677" r:id="rId215"/>
    <p:sldId id="685" r:id="rId216"/>
    <p:sldId id="684" r:id="rId217"/>
    <p:sldId id="661" r:id="rId218"/>
    <p:sldId id="513" r:id="rId219"/>
    <p:sldId id="555" r:id="rId220"/>
    <p:sldId id="515" r:id="rId221"/>
    <p:sldId id="477" r:id="rId222"/>
    <p:sldId id="556" r:id="rId223"/>
    <p:sldId id="478" r:id="rId224"/>
    <p:sldId id="306" r:id="rId225"/>
    <p:sldId id="657" r:id="rId226"/>
    <p:sldId id="662" r:id="rId227"/>
    <p:sldId id="421" r:id="rId228"/>
    <p:sldId id="485" r:id="rId2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p:cViewPr>
        <p:scale>
          <a:sx n="66" d="100"/>
          <a:sy n="66" d="100"/>
        </p:scale>
        <p:origin x="-1896" y="-162"/>
      </p:cViewPr>
      <p:guideLst>
        <p:guide orient="horz" pos="2160"/>
        <p:guide pos="2880"/>
      </p:guideLst>
    </p:cSldViewPr>
  </p:slideViewPr>
  <p:notesTextViewPr>
    <p:cViewPr>
      <p:scale>
        <a:sx n="1" d="1"/>
        <a:sy n="1" d="1"/>
      </p:scale>
      <p:origin x="0" y="0"/>
    </p:cViewPr>
  </p:notesTextViewPr>
  <p:sorterViewPr>
    <p:cViewPr>
      <p:scale>
        <a:sx n="100" d="100"/>
        <a:sy n="100" d="100"/>
      </p:scale>
      <p:origin x="0" y="4551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79350-1CC0-4CC3-B8A9-B00BFBA7383F}" type="doc">
      <dgm:prSet loTypeId="urn:microsoft.com/office/officeart/2005/8/layout/hChevron3" loCatId="process" qsTypeId="urn:microsoft.com/office/officeart/2005/8/quickstyle/3d1" qsCatId="3D" csTypeId="urn:microsoft.com/office/officeart/2005/8/colors/accent1_2" csCatId="accent1" phldr="1"/>
      <dgm:spPr/>
    </dgm:pt>
    <dgm:pt modelId="{EC92E0C4-35A0-431F-ABC1-18D4784C5F38}">
      <dgm:prSet phldrT="[Text]"/>
      <dgm:spPr/>
      <dgm:t>
        <a:bodyPr/>
        <a:lstStyle/>
        <a:p>
          <a:r>
            <a:rPr lang="en-CA" dirty="0" smtClean="0">
              <a:latin typeface="Century Gothic" pitchFamily="34" charset="0"/>
            </a:rPr>
            <a:t>heterosexual</a:t>
          </a:r>
          <a:endParaRPr lang="en-CA" dirty="0">
            <a:latin typeface="Century Gothic" pitchFamily="34" charset="0"/>
          </a:endParaRPr>
        </a:p>
      </dgm:t>
    </dgm:pt>
    <dgm:pt modelId="{47CD8C3C-6B1C-4B2B-87C7-538AD3300CA5}" type="parTrans" cxnId="{A8ACD526-AD68-4B64-9438-CE28E9C51F15}">
      <dgm:prSet/>
      <dgm:spPr/>
      <dgm:t>
        <a:bodyPr/>
        <a:lstStyle/>
        <a:p>
          <a:endParaRPr lang="en-CA"/>
        </a:p>
      </dgm:t>
    </dgm:pt>
    <dgm:pt modelId="{38E730B4-19DD-4258-9649-02559D67F6A7}" type="sibTrans" cxnId="{A8ACD526-AD68-4B64-9438-CE28E9C51F15}">
      <dgm:prSet/>
      <dgm:spPr/>
      <dgm:t>
        <a:bodyPr/>
        <a:lstStyle/>
        <a:p>
          <a:endParaRPr lang="en-CA"/>
        </a:p>
      </dgm:t>
    </dgm:pt>
    <dgm:pt modelId="{71E33441-57C1-45A0-A947-4C8DF1F42332}">
      <dgm:prSet phldrT="[Text]"/>
      <dgm:spPr/>
      <dgm:t>
        <a:bodyPr/>
        <a:lstStyle/>
        <a:p>
          <a:r>
            <a:rPr lang="en-CA" dirty="0" smtClean="0">
              <a:latin typeface="Century Gothic" pitchFamily="34" charset="0"/>
            </a:rPr>
            <a:t> bisexual</a:t>
          </a:r>
          <a:endParaRPr lang="en-CA" dirty="0">
            <a:latin typeface="Century Gothic" pitchFamily="34" charset="0"/>
          </a:endParaRPr>
        </a:p>
      </dgm:t>
    </dgm:pt>
    <dgm:pt modelId="{441373EA-9FA3-4CA0-8FF1-5C17EF49FB17}" type="parTrans" cxnId="{F699D14F-002D-4C8E-B6F1-EC3E2B424162}">
      <dgm:prSet/>
      <dgm:spPr/>
      <dgm:t>
        <a:bodyPr/>
        <a:lstStyle/>
        <a:p>
          <a:endParaRPr lang="en-CA"/>
        </a:p>
      </dgm:t>
    </dgm:pt>
    <dgm:pt modelId="{282CB9A4-53F3-42DD-B739-E793E6ACC518}" type="sibTrans" cxnId="{F699D14F-002D-4C8E-B6F1-EC3E2B424162}">
      <dgm:prSet/>
      <dgm:spPr/>
      <dgm:t>
        <a:bodyPr/>
        <a:lstStyle/>
        <a:p>
          <a:endParaRPr lang="en-CA"/>
        </a:p>
      </dgm:t>
    </dgm:pt>
    <dgm:pt modelId="{63A662CD-2C42-43CD-8C4C-E07CD00C96D9}">
      <dgm:prSet phldrT="[Text]"/>
      <dgm:spPr/>
      <dgm:t>
        <a:bodyPr/>
        <a:lstStyle/>
        <a:p>
          <a:r>
            <a:rPr lang="en-CA" dirty="0" smtClean="0">
              <a:latin typeface="Century Gothic" pitchFamily="34" charset="0"/>
            </a:rPr>
            <a:t>homosexual</a:t>
          </a:r>
          <a:endParaRPr lang="en-CA" dirty="0">
            <a:latin typeface="Century Gothic" pitchFamily="34" charset="0"/>
          </a:endParaRPr>
        </a:p>
      </dgm:t>
    </dgm:pt>
    <dgm:pt modelId="{19B5450B-AF65-4E65-A354-58414451A844}" type="parTrans" cxnId="{19DED6D6-F8D3-4CF5-8648-E34600CD4552}">
      <dgm:prSet/>
      <dgm:spPr/>
      <dgm:t>
        <a:bodyPr/>
        <a:lstStyle/>
        <a:p>
          <a:endParaRPr lang="en-CA"/>
        </a:p>
      </dgm:t>
    </dgm:pt>
    <dgm:pt modelId="{9223E95A-1EA5-4EF2-97AC-FAC422D19587}" type="sibTrans" cxnId="{19DED6D6-F8D3-4CF5-8648-E34600CD4552}">
      <dgm:prSet/>
      <dgm:spPr/>
      <dgm:t>
        <a:bodyPr/>
        <a:lstStyle/>
        <a:p>
          <a:endParaRPr lang="en-CA"/>
        </a:p>
      </dgm:t>
    </dgm:pt>
    <dgm:pt modelId="{B7C85455-6D50-4EA4-BFF8-F545B920C0D5}" type="pres">
      <dgm:prSet presAssocID="{BEB79350-1CC0-4CC3-B8A9-B00BFBA7383F}" presName="Name0" presStyleCnt="0">
        <dgm:presLayoutVars>
          <dgm:dir/>
          <dgm:resizeHandles val="exact"/>
        </dgm:presLayoutVars>
      </dgm:prSet>
      <dgm:spPr/>
    </dgm:pt>
    <dgm:pt modelId="{C1B97A96-5CEE-4068-81B9-62A59020EAC0}" type="pres">
      <dgm:prSet presAssocID="{EC92E0C4-35A0-431F-ABC1-18D4784C5F38}" presName="parTxOnly" presStyleLbl="node1" presStyleIdx="0" presStyleCnt="3">
        <dgm:presLayoutVars>
          <dgm:bulletEnabled val="1"/>
        </dgm:presLayoutVars>
      </dgm:prSet>
      <dgm:spPr/>
      <dgm:t>
        <a:bodyPr/>
        <a:lstStyle/>
        <a:p>
          <a:endParaRPr lang="en-CA"/>
        </a:p>
      </dgm:t>
    </dgm:pt>
    <dgm:pt modelId="{9B3E1729-D87E-409F-A6D8-25ED0ECEDDD8}" type="pres">
      <dgm:prSet presAssocID="{38E730B4-19DD-4258-9649-02559D67F6A7}" presName="parSpace" presStyleCnt="0"/>
      <dgm:spPr/>
    </dgm:pt>
    <dgm:pt modelId="{09BFF823-27E8-420B-8DF5-012C69660B8F}" type="pres">
      <dgm:prSet presAssocID="{71E33441-57C1-45A0-A947-4C8DF1F42332}" presName="parTxOnly" presStyleLbl="node1" presStyleIdx="1" presStyleCnt="3">
        <dgm:presLayoutVars>
          <dgm:bulletEnabled val="1"/>
        </dgm:presLayoutVars>
      </dgm:prSet>
      <dgm:spPr/>
      <dgm:t>
        <a:bodyPr/>
        <a:lstStyle/>
        <a:p>
          <a:endParaRPr lang="en-CA"/>
        </a:p>
      </dgm:t>
    </dgm:pt>
    <dgm:pt modelId="{9E21CAE7-70A7-430E-BF30-27D37EC98049}" type="pres">
      <dgm:prSet presAssocID="{282CB9A4-53F3-42DD-B739-E793E6ACC518}" presName="parSpace" presStyleCnt="0"/>
      <dgm:spPr/>
    </dgm:pt>
    <dgm:pt modelId="{B09B5A93-65A9-4D43-A3BF-572AC01BCBD8}" type="pres">
      <dgm:prSet presAssocID="{63A662CD-2C42-43CD-8C4C-E07CD00C96D9}" presName="parTxOnly" presStyleLbl="node1" presStyleIdx="2" presStyleCnt="3">
        <dgm:presLayoutVars>
          <dgm:bulletEnabled val="1"/>
        </dgm:presLayoutVars>
      </dgm:prSet>
      <dgm:spPr/>
      <dgm:t>
        <a:bodyPr/>
        <a:lstStyle/>
        <a:p>
          <a:endParaRPr lang="en-CA"/>
        </a:p>
      </dgm:t>
    </dgm:pt>
  </dgm:ptLst>
  <dgm:cxnLst>
    <dgm:cxn modelId="{C15DC6E4-F2EC-45C9-B11A-AB73C41ED96A}" type="presOf" srcId="{71E33441-57C1-45A0-A947-4C8DF1F42332}" destId="{09BFF823-27E8-420B-8DF5-012C69660B8F}" srcOrd="0" destOrd="0" presId="urn:microsoft.com/office/officeart/2005/8/layout/hChevron3"/>
    <dgm:cxn modelId="{19DED6D6-F8D3-4CF5-8648-E34600CD4552}" srcId="{BEB79350-1CC0-4CC3-B8A9-B00BFBA7383F}" destId="{63A662CD-2C42-43CD-8C4C-E07CD00C96D9}" srcOrd="2" destOrd="0" parTransId="{19B5450B-AF65-4E65-A354-58414451A844}" sibTransId="{9223E95A-1EA5-4EF2-97AC-FAC422D19587}"/>
    <dgm:cxn modelId="{F699D14F-002D-4C8E-B6F1-EC3E2B424162}" srcId="{BEB79350-1CC0-4CC3-B8A9-B00BFBA7383F}" destId="{71E33441-57C1-45A0-A947-4C8DF1F42332}" srcOrd="1" destOrd="0" parTransId="{441373EA-9FA3-4CA0-8FF1-5C17EF49FB17}" sibTransId="{282CB9A4-53F3-42DD-B739-E793E6ACC518}"/>
    <dgm:cxn modelId="{08D9A60B-38E5-49DE-BBFE-4EFFFF66E83C}" type="presOf" srcId="{63A662CD-2C42-43CD-8C4C-E07CD00C96D9}" destId="{B09B5A93-65A9-4D43-A3BF-572AC01BCBD8}" srcOrd="0" destOrd="0" presId="urn:microsoft.com/office/officeart/2005/8/layout/hChevron3"/>
    <dgm:cxn modelId="{A8ACD526-AD68-4B64-9438-CE28E9C51F15}" srcId="{BEB79350-1CC0-4CC3-B8A9-B00BFBA7383F}" destId="{EC92E0C4-35A0-431F-ABC1-18D4784C5F38}" srcOrd="0" destOrd="0" parTransId="{47CD8C3C-6B1C-4B2B-87C7-538AD3300CA5}" sibTransId="{38E730B4-19DD-4258-9649-02559D67F6A7}"/>
    <dgm:cxn modelId="{E4CA802F-A8BB-4A8A-8557-130A526CA0D1}" type="presOf" srcId="{BEB79350-1CC0-4CC3-B8A9-B00BFBA7383F}" destId="{B7C85455-6D50-4EA4-BFF8-F545B920C0D5}" srcOrd="0" destOrd="0" presId="urn:microsoft.com/office/officeart/2005/8/layout/hChevron3"/>
    <dgm:cxn modelId="{8FE88372-687C-42ED-9F67-1CB14A393765}" type="presOf" srcId="{EC92E0C4-35A0-431F-ABC1-18D4784C5F38}" destId="{C1B97A96-5CEE-4068-81B9-62A59020EAC0}" srcOrd="0" destOrd="0" presId="urn:microsoft.com/office/officeart/2005/8/layout/hChevron3"/>
    <dgm:cxn modelId="{1AA6323A-2DE6-4B13-89A5-7AF22BBE82FD}" type="presParOf" srcId="{B7C85455-6D50-4EA4-BFF8-F545B920C0D5}" destId="{C1B97A96-5CEE-4068-81B9-62A59020EAC0}" srcOrd="0" destOrd="0" presId="urn:microsoft.com/office/officeart/2005/8/layout/hChevron3"/>
    <dgm:cxn modelId="{CC8E8155-66FD-48E1-BCAB-2827945FA643}" type="presParOf" srcId="{B7C85455-6D50-4EA4-BFF8-F545B920C0D5}" destId="{9B3E1729-D87E-409F-A6D8-25ED0ECEDDD8}" srcOrd="1" destOrd="0" presId="urn:microsoft.com/office/officeart/2005/8/layout/hChevron3"/>
    <dgm:cxn modelId="{48CC35CA-22BA-4E1B-A56B-664E944A0AE4}" type="presParOf" srcId="{B7C85455-6D50-4EA4-BFF8-F545B920C0D5}" destId="{09BFF823-27E8-420B-8DF5-012C69660B8F}" srcOrd="2" destOrd="0" presId="urn:microsoft.com/office/officeart/2005/8/layout/hChevron3"/>
    <dgm:cxn modelId="{8B9C6EC9-FCCC-4B8C-A602-D746E40D2B83}" type="presParOf" srcId="{B7C85455-6D50-4EA4-BFF8-F545B920C0D5}" destId="{9E21CAE7-70A7-430E-BF30-27D37EC98049}" srcOrd="3" destOrd="0" presId="urn:microsoft.com/office/officeart/2005/8/layout/hChevron3"/>
    <dgm:cxn modelId="{6F315058-0989-438F-BE88-9D6727882660}" type="presParOf" srcId="{B7C85455-6D50-4EA4-BFF8-F545B920C0D5}" destId="{B09B5A93-65A9-4D43-A3BF-572AC01BCBD8}"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3A617A-6FDC-47D0-A29F-7C075E511BDC}" type="doc">
      <dgm:prSet loTypeId="urn:microsoft.com/office/officeart/2005/8/layout/pyramid2" loCatId="pyramid" qsTypeId="urn:microsoft.com/office/officeart/2005/8/quickstyle/3d2" qsCatId="3D" csTypeId="urn:microsoft.com/office/officeart/2005/8/colors/colorful4" csCatId="colorful" phldr="1"/>
      <dgm:spPr/>
    </dgm:pt>
    <dgm:pt modelId="{529E5705-1242-4676-8064-6BC2F902DCE9}">
      <dgm:prSet phldrT="[Text]"/>
      <dgm:spPr/>
      <dgm:t>
        <a:bodyPr/>
        <a:lstStyle/>
        <a:p>
          <a:r>
            <a:rPr lang="en-CA" dirty="0" smtClean="0">
              <a:latin typeface="Century Gothic" pitchFamily="34" charset="0"/>
            </a:rPr>
            <a:t>You have ten kids &amp; you all donate money</a:t>
          </a:r>
          <a:endParaRPr lang="en-CA" dirty="0">
            <a:latin typeface="Century Gothic" pitchFamily="34" charset="0"/>
          </a:endParaRPr>
        </a:p>
      </dgm:t>
    </dgm:pt>
    <dgm:pt modelId="{C440429E-76B7-4922-8D4F-C9912331804B}" type="parTrans" cxnId="{8D79F6E6-3E7A-441D-9F53-3EA6B923CED5}">
      <dgm:prSet/>
      <dgm:spPr/>
      <dgm:t>
        <a:bodyPr/>
        <a:lstStyle/>
        <a:p>
          <a:endParaRPr lang="en-CA"/>
        </a:p>
      </dgm:t>
    </dgm:pt>
    <dgm:pt modelId="{965A991C-9C1E-40A2-9DF4-54FCCE2B93FF}" type="sibTrans" cxnId="{8D79F6E6-3E7A-441D-9F53-3EA6B923CED5}">
      <dgm:prSet/>
      <dgm:spPr/>
      <dgm:t>
        <a:bodyPr/>
        <a:lstStyle/>
        <a:p>
          <a:endParaRPr lang="en-CA"/>
        </a:p>
      </dgm:t>
    </dgm:pt>
    <dgm:pt modelId="{CAB61CB5-2478-4EE7-9DFC-8283CA29DBF7}">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9F70E71D-0CFD-4225-B024-5C3D041E4950}" type="parTrans" cxnId="{D7CDCDE5-9838-423C-99C9-9ABC34A81DCF}">
      <dgm:prSet/>
      <dgm:spPr/>
      <dgm:t>
        <a:bodyPr/>
        <a:lstStyle/>
        <a:p>
          <a:endParaRPr lang="en-CA"/>
        </a:p>
      </dgm:t>
    </dgm:pt>
    <dgm:pt modelId="{22C0A701-78B6-4FE3-91E6-D3405527B657}" type="sibTrans" cxnId="{D7CDCDE5-9838-423C-99C9-9ABC34A81DCF}">
      <dgm:prSet/>
      <dgm:spPr/>
      <dgm:t>
        <a:bodyPr/>
        <a:lstStyle/>
        <a:p>
          <a:endParaRPr lang="en-CA"/>
        </a:p>
      </dgm:t>
    </dgm:pt>
    <dgm:pt modelId="{AA0BFAC5-CE1B-48AA-8643-BCFB109B1828}">
      <dgm:prSet phldrT="[Text]"/>
      <dgm:spPr/>
      <dgm:t>
        <a:bodyPr/>
        <a:lstStyle/>
        <a:p>
          <a:r>
            <a:rPr lang="en-CA" dirty="0" smtClean="0">
              <a:latin typeface="Century Gothic" pitchFamily="34" charset="0"/>
            </a:rPr>
            <a:t>They all have ten kids &amp; they all donate money</a:t>
          </a:r>
          <a:endParaRPr lang="en-CA" dirty="0">
            <a:latin typeface="Century Gothic" pitchFamily="34" charset="0"/>
          </a:endParaRPr>
        </a:p>
      </dgm:t>
    </dgm:pt>
    <dgm:pt modelId="{B545C6F4-FA31-425D-8B05-48AD5D48D224}" type="parTrans" cxnId="{8955DDA7-52B4-463A-A089-2705A8943010}">
      <dgm:prSet/>
      <dgm:spPr/>
      <dgm:t>
        <a:bodyPr/>
        <a:lstStyle/>
        <a:p>
          <a:endParaRPr lang="en-CA"/>
        </a:p>
      </dgm:t>
    </dgm:pt>
    <dgm:pt modelId="{011A4577-2A28-4F22-9329-697C8A6AC44D}" type="sibTrans" cxnId="{8955DDA7-52B4-463A-A089-2705A8943010}">
      <dgm:prSet/>
      <dgm:spPr/>
      <dgm:t>
        <a:bodyPr/>
        <a:lstStyle/>
        <a:p>
          <a:endParaRPr lang="en-CA"/>
        </a:p>
      </dgm:t>
    </dgm:pt>
    <dgm:pt modelId="{DE00ACC9-AC00-4C95-88E9-5BAC45183223}" type="pres">
      <dgm:prSet presAssocID="{8F3A617A-6FDC-47D0-A29F-7C075E511BDC}" presName="compositeShape" presStyleCnt="0">
        <dgm:presLayoutVars>
          <dgm:dir/>
          <dgm:resizeHandles/>
        </dgm:presLayoutVars>
      </dgm:prSet>
      <dgm:spPr/>
    </dgm:pt>
    <dgm:pt modelId="{69E4D255-B8B6-4D4A-B1AB-B61088DD22CC}" type="pres">
      <dgm:prSet presAssocID="{8F3A617A-6FDC-47D0-A29F-7C075E511BDC}" presName="pyramid" presStyleLbl="node1" presStyleIdx="0" presStyleCnt="1" custScaleY="77990" custLinFactNeighborX="-2990" custLinFactNeighborY="21998"/>
      <dgm:spPr/>
    </dgm:pt>
    <dgm:pt modelId="{A6B6E7B4-20D3-42E0-999E-2AFB3A374D24}" type="pres">
      <dgm:prSet presAssocID="{8F3A617A-6FDC-47D0-A29F-7C075E511BDC}" presName="theList" presStyleCnt="0"/>
      <dgm:spPr/>
    </dgm:pt>
    <dgm:pt modelId="{05D55D94-AF00-4D50-84BE-643D3D817BDC}" type="pres">
      <dgm:prSet presAssocID="{529E5705-1242-4676-8064-6BC2F902DCE9}" presName="aNode" presStyleLbl="fgAcc1" presStyleIdx="0" presStyleCnt="3">
        <dgm:presLayoutVars>
          <dgm:bulletEnabled val="1"/>
        </dgm:presLayoutVars>
      </dgm:prSet>
      <dgm:spPr/>
      <dgm:t>
        <a:bodyPr/>
        <a:lstStyle/>
        <a:p>
          <a:endParaRPr lang="en-CA"/>
        </a:p>
      </dgm:t>
    </dgm:pt>
    <dgm:pt modelId="{E6013255-403C-4518-AA3E-CEF586471641}" type="pres">
      <dgm:prSet presAssocID="{529E5705-1242-4676-8064-6BC2F902DCE9}" presName="aSpace" presStyleCnt="0"/>
      <dgm:spPr/>
    </dgm:pt>
    <dgm:pt modelId="{BB16D4F8-578D-44AD-8F1B-7233B6F64868}" type="pres">
      <dgm:prSet presAssocID="{CAB61CB5-2478-4EE7-9DFC-8283CA29DBF7}" presName="aNode" presStyleLbl="fgAcc1" presStyleIdx="1" presStyleCnt="3">
        <dgm:presLayoutVars>
          <dgm:bulletEnabled val="1"/>
        </dgm:presLayoutVars>
      </dgm:prSet>
      <dgm:spPr/>
      <dgm:t>
        <a:bodyPr/>
        <a:lstStyle/>
        <a:p>
          <a:endParaRPr lang="en-CA"/>
        </a:p>
      </dgm:t>
    </dgm:pt>
    <dgm:pt modelId="{A7D52578-C856-4B89-A35C-ECCC4180F90A}" type="pres">
      <dgm:prSet presAssocID="{CAB61CB5-2478-4EE7-9DFC-8283CA29DBF7}" presName="aSpace" presStyleCnt="0"/>
      <dgm:spPr/>
    </dgm:pt>
    <dgm:pt modelId="{04687708-2C91-4DD2-A51B-DA7F8381D77F}" type="pres">
      <dgm:prSet presAssocID="{AA0BFAC5-CE1B-48AA-8643-BCFB109B1828}" presName="aNode" presStyleLbl="fgAcc1" presStyleIdx="2" presStyleCnt="3">
        <dgm:presLayoutVars>
          <dgm:bulletEnabled val="1"/>
        </dgm:presLayoutVars>
      </dgm:prSet>
      <dgm:spPr/>
      <dgm:t>
        <a:bodyPr/>
        <a:lstStyle/>
        <a:p>
          <a:endParaRPr lang="en-CA"/>
        </a:p>
      </dgm:t>
    </dgm:pt>
    <dgm:pt modelId="{297D4CF1-3131-4B12-AC8E-30943B74B094}" type="pres">
      <dgm:prSet presAssocID="{AA0BFAC5-CE1B-48AA-8643-BCFB109B1828}" presName="aSpace" presStyleCnt="0"/>
      <dgm:spPr/>
    </dgm:pt>
  </dgm:ptLst>
  <dgm:cxnLst>
    <dgm:cxn modelId="{B2463249-FB7E-4E02-A027-52E13B62DA1B}" type="presOf" srcId="{529E5705-1242-4676-8064-6BC2F902DCE9}" destId="{05D55D94-AF00-4D50-84BE-643D3D817BDC}" srcOrd="0" destOrd="0" presId="urn:microsoft.com/office/officeart/2005/8/layout/pyramid2"/>
    <dgm:cxn modelId="{8D79F6E6-3E7A-441D-9F53-3EA6B923CED5}" srcId="{8F3A617A-6FDC-47D0-A29F-7C075E511BDC}" destId="{529E5705-1242-4676-8064-6BC2F902DCE9}" srcOrd="0" destOrd="0" parTransId="{C440429E-76B7-4922-8D4F-C9912331804B}" sibTransId="{965A991C-9C1E-40A2-9DF4-54FCCE2B93FF}"/>
    <dgm:cxn modelId="{43A9790A-E55C-49BB-B5C5-F31B2EBC4548}" type="presOf" srcId="{AA0BFAC5-CE1B-48AA-8643-BCFB109B1828}" destId="{04687708-2C91-4DD2-A51B-DA7F8381D77F}" srcOrd="0" destOrd="0" presId="urn:microsoft.com/office/officeart/2005/8/layout/pyramid2"/>
    <dgm:cxn modelId="{8955DDA7-52B4-463A-A089-2705A8943010}" srcId="{8F3A617A-6FDC-47D0-A29F-7C075E511BDC}" destId="{AA0BFAC5-CE1B-48AA-8643-BCFB109B1828}" srcOrd="2" destOrd="0" parTransId="{B545C6F4-FA31-425D-8B05-48AD5D48D224}" sibTransId="{011A4577-2A28-4F22-9329-697C8A6AC44D}"/>
    <dgm:cxn modelId="{55765A4C-A239-4684-8CB3-C8A1E43B6170}" type="presOf" srcId="{CAB61CB5-2478-4EE7-9DFC-8283CA29DBF7}" destId="{BB16D4F8-578D-44AD-8F1B-7233B6F64868}" srcOrd="0" destOrd="0" presId="urn:microsoft.com/office/officeart/2005/8/layout/pyramid2"/>
    <dgm:cxn modelId="{D7CDCDE5-9838-423C-99C9-9ABC34A81DCF}" srcId="{8F3A617A-6FDC-47D0-A29F-7C075E511BDC}" destId="{CAB61CB5-2478-4EE7-9DFC-8283CA29DBF7}" srcOrd="1" destOrd="0" parTransId="{9F70E71D-0CFD-4225-B024-5C3D041E4950}" sibTransId="{22C0A701-78B6-4FE3-91E6-D3405527B657}"/>
    <dgm:cxn modelId="{24CB0758-8716-43F2-A12A-7B0192559D55}" type="presOf" srcId="{8F3A617A-6FDC-47D0-A29F-7C075E511BDC}" destId="{DE00ACC9-AC00-4C95-88E9-5BAC45183223}" srcOrd="0" destOrd="0" presId="urn:microsoft.com/office/officeart/2005/8/layout/pyramid2"/>
    <dgm:cxn modelId="{A9CDB469-58B9-4CB9-8994-2102B143CE55}" type="presParOf" srcId="{DE00ACC9-AC00-4C95-88E9-5BAC45183223}" destId="{69E4D255-B8B6-4D4A-B1AB-B61088DD22CC}" srcOrd="0" destOrd="0" presId="urn:microsoft.com/office/officeart/2005/8/layout/pyramid2"/>
    <dgm:cxn modelId="{256621E3-7D78-4C46-AC56-C283862FFF26}" type="presParOf" srcId="{DE00ACC9-AC00-4C95-88E9-5BAC45183223}" destId="{A6B6E7B4-20D3-42E0-999E-2AFB3A374D24}" srcOrd="1" destOrd="0" presId="urn:microsoft.com/office/officeart/2005/8/layout/pyramid2"/>
    <dgm:cxn modelId="{1E23B649-5D56-47A2-8548-D860511CFF03}" type="presParOf" srcId="{A6B6E7B4-20D3-42E0-999E-2AFB3A374D24}" destId="{05D55D94-AF00-4D50-84BE-643D3D817BDC}" srcOrd="0" destOrd="0" presId="urn:microsoft.com/office/officeart/2005/8/layout/pyramid2"/>
    <dgm:cxn modelId="{4300B86A-B2D7-4F29-B67E-CEA3AC5F3EB1}" type="presParOf" srcId="{A6B6E7B4-20D3-42E0-999E-2AFB3A374D24}" destId="{E6013255-403C-4518-AA3E-CEF586471641}" srcOrd="1" destOrd="0" presId="urn:microsoft.com/office/officeart/2005/8/layout/pyramid2"/>
    <dgm:cxn modelId="{A7BB214E-36BA-4EC7-9834-3E8236351C59}" type="presParOf" srcId="{A6B6E7B4-20D3-42E0-999E-2AFB3A374D24}" destId="{BB16D4F8-578D-44AD-8F1B-7233B6F64868}" srcOrd="2" destOrd="0" presId="urn:microsoft.com/office/officeart/2005/8/layout/pyramid2"/>
    <dgm:cxn modelId="{00F1A32D-0C24-4A77-A157-FE21391E20F1}" type="presParOf" srcId="{A6B6E7B4-20D3-42E0-999E-2AFB3A374D24}" destId="{A7D52578-C856-4B89-A35C-ECCC4180F90A}" srcOrd="3" destOrd="0" presId="urn:microsoft.com/office/officeart/2005/8/layout/pyramid2"/>
    <dgm:cxn modelId="{CEDE302E-9BCC-4AE6-9F9B-66B17DA3002D}" type="presParOf" srcId="{A6B6E7B4-20D3-42E0-999E-2AFB3A374D24}" destId="{04687708-2C91-4DD2-A51B-DA7F8381D77F}" srcOrd="4" destOrd="0" presId="urn:microsoft.com/office/officeart/2005/8/layout/pyramid2"/>
    <dgm:cxn modelId="{0416D787-B8F7-4525-8408-AA599491AF9A}" type="presParOf" srcId="{A6B6E7B4-20D3-42E0-999E-2AFB3A374D24}" destId="{297D4CF1-3131-4B12-AC8E-30943B74B094}"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97A96-5CEE-4068-81B9-62A59020EAC0}">
      <dsp:nvSpPr>
        <dsp:cNvPr id="0" name=""/>
        <dsp:cNvSpPr/>
      </dsp:nvSpPr>
      <dsp:spPr>
        <a:xfrm>
          <a:off x="3702" y="468621"/>
          <a:ext cx="3237512" cy="1295004"/>
        </a:xfrm>
        <a:prstGeom prst="homePlat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heterosexual</a:t>
          </a:r>
          <a:endParaRPr lang="en-CA" sz="2400" kern="1200" dirty="0">
            <a:latin typeface="Century Gothic" pitchFamily="34" charset="0"/>
          </a:endParaRPr>
        </a:p>
      </dsp:txBody>
      <dsp:txXfrm>
        <a:off x="3702" y="468621"/>
        <a:ext cx="2913761" cy="1295004"/>
      </dsp:txXfrm>
    </dsp:sp>
    <dsp:sp modelId="{09BFF823-27E8-420B-8DF5-012C69660B8F}">
      <dsp:nvSpPr>
        <dsp:cNvPr id="0" name=""/>
        <dsp:cNvSpPr/>
      </dsp:nvSpPr>
      <dsp:spPr>
        <a:xfrm>
          <a:off x="2593711" y="468621"/>
          <a:ext cx="3237512" cy="12950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 bisexual</a:t>
          </a:r>
          <a:endParaRPr lang="en-CA" sz="2400" kern="1200" dirty="0">
            <a:latin typeface="Century Gothic" pitchFamily="34" charset="0"/>
          </a:endParaRPr>
        </a:p>
      </dsp:txBody>
      <dsp:txXfrm>
        <a:off x="3241213" y="468621"/>
        <a:ext cx="1942508" cy="1295004"/>
      </dsp:txXfrm>
    </dsp:sp>
    <dsp:sp modelId="{B09B5A93-65A9-4D43-A3BF-572AC01BCBD8}">
      <dsp:nvSpPr>
        <dsp:cNvPr id="0" name=""/>
        <dsp:cNvSpPr/>
      </dsp:nvSpPr>
      <dsp:spPr>
        <a:xfrm>
          <a:off x="5183721" y="468621"/>
          <a:ext cx="3237512" cy="129500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6012" tIns="64008" rIns="32004" bIns="64008" numCol="1" spcCol="1270" anchor="ctr" anchorCtr="0">
          <a:noAutofit/>
        </a:bodyPr>
        <a:lstStyle/>
        <a:p>
          <a:pPr lvl="0" algn="ctr" defTabSz="1066800">
            <a:lnSpc>
              <a:spcPct val="90000"/>
            </a:lnSpc>
            <a:spcBef>
              <a:spcPct val="0"/>
            </a:spcBef>
            <a:spcAft>
              <a:spcPct val="35000"/>
            </a:spcAft>
          </a:pPr>
          <a:r>
            <a:rPr lang="en-CA" sz="2400" kern="1200" dirty="0" smtClean="0">
              <a:latin typeface="Century Gothic" pitchFamily="34" charset="0"/>
            </a:rPr>
            <a:t>homosexual</a:t>
          </a:r>
          <a:endParaRPr lang="en-CA" sz="2400" kern="1200" dirty="0">
            <a:latin typeface="Century Gothic" pitchFamily="34" charset="0"/>
          </a:endParaRPr>
        </a:p>
      </dsp:txBody>
      <dsp:txXfrm>
        <a:off x="5831223" y="468621"/>
        <a:ext cx="1942508" cy="12950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4D255-B8B6-4D4A-B1AB-B61088DD22CC}">
      <dsp:nvSpPr>
        <dsp:cNvPr id="0" name=""/>
        <dsp:cNvSpPr/>
      </dsp:nvSpPr>
      <dsp:spPr>
        <a:xfrm>
          <a:off x="2283465" y="760750"/>
          <a:ext cx="3456384" cy="2695633"/>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D55D94-AF00-4D50-84BE-643D3D817BDC}">
      <dsp:nvSpPr>
        <dsp:cNvPr id="0" name=""/>
        <dsp:cNvSpPr/>
      </dsp:nvSpPr>
      <dsp:spPr>
        <a:xfrm>
          <a:off x="4115003" y="347494"/>
          <a:ext cx="2246649" cy="818190"/>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You have ten kids &amp; you all donate money</a:t>
          </a:r>
          <a:endParaRPr lang="en-CA" sz="1400" kern="1200" dirty="0">
            <a:latin typeface="Century Gothic" pitchFamily="34" charset="0"/>
          </a:endParaRPr>
        </a:p>
      </dsp:txBody>
      <dsp:txXfrm>
        <a:off x="4154944" y="387435"/>
        <a:ext cx="2166767" cy="738308"/>
      </dsp:txXfrm>
    </dsp:sp>
    <dsp:sp modelId="{BB16D4F8-578D-44AD-8F1B-7233B6F64868}">
      <dsp:nvSpPr>
        <dsp:cNvPr id="0" name=""/>
        <dsp:cNvSpPr/>
      </dsp:nvSpPr>
      <dsp:spPr>
        <a:xfrm>
          <a:off x="4115003" y="1267959"/>
          <a:ext cx="2246649" cy="818190"/>
        </a:xfrm>
        <a:prstGeom prst="round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They all have ten kids &amp; they all donate money</a:t>
          </a:r>
          <a:endParaRPr lang="en-CA" sz="1400" kern="1200" dirty="0">
            <a:latin typeface="Century Gothic" pitchFamily="34" charset="0"/>
          </a:endParaRPr>
        </a:p>
      </dsp:txBody>
      <dsp:txXfrm>
        <a:off x="4154944" y="1307900"/>
        <a:ext cx="2166767" cy="738308"/>
      </dsp:txXfrm>
    </dsp:sp>
    <dsp:sp modelId="{04687708-2C91-4DD2-A51B-DA7F8381D77F}">
      <dsp:nvSpPr>
        <dsp:cNvPr id="0" name=""/>
        <dsp:cNvSpPr/>
      </dsp:nvSpPr>
      <dsp:spPr>
        <a:xfrm>
          <a:off x="4115003" y="2188424"/>
          <a:ext cx="2246649" cy="818190"/>
        </a:xfrm>
        <a:prstGeom prst="round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CA" sz="1400" kern="1200" dirty="0" smtClean="0">
              <a:latin typeface="Century Gothic" pitchFamily="34" charset="0"/>
            </a:rPr>
            <a:t>They all have ten kids &amp; they all donate money</a:t>
          </a:r>
          <a:endParaRPr lang="en-CA" sz="1400" kern="1200" dirty="0">
            <a:latin typeface="Century Gothic" pitchFamily="34" charset="0"/>
          </a:endParaRPr>
        </a:p>
      </dsp:txBody>
      <dsp:txXfrm>
        <a:off x="4154944" y="2228365"/>
        <a:ext cx="2166767" cy="73830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212976"/>
            <a:ext cx="7702624" cy="720080"/>
          </a:xfrm>
          <a:prstGeom prst="rect">
            <a:avLst/>
          </a:prstGeom>
        </p:spPr>
        <p:txBody>
          <a:bodyPr/>
          <a:lstStyle>
            <a:lvl1pPr>
              <a:defRPr sz="3200">
                <a:latin typeface="Century Gothic"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403648" y="4221088"/>
            <a:ext cx="6368752" cy="14177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27/12/2013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207216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27/12/2013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4273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FB5BA4-0633-4C9D-85FB-6437FA4D3BE1}" type="datetimeFigureOut">
              <a:rPr lang="en-CA" smtClean="0"/>
              <a:t>27/12/2013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46594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284984"/>
            <a:ext cx="8219256" cy="28411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6FB5BA4-0633-4C9D-85FB-6437FA4D3BE1}" type="datetimeFigureOut">
              <a:rPr lang="en-CA" smtClean="0"/>
              <a:t>27/12/2013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789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B5BA4-0633-4C9D-85FB-6437FA4D3BE1}" type="datetimeFigureOut">
              <a:rPr lang="en-CA" smtClean="0"/>
              <a:t>27/12/2013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63608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6FB5BA4-0633-4C9D-85FB-6437FA4D3BE1}" type="datetimeFigureOut">
              <a:rPr lang="en-CA" smtClean="0"/>
              <a:t>27/12/2013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261280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6FB5BA4-0633-4C9D-85FB-6437FA4D3BE1}" type="datetimeFigureOut">
              <a:rPr lang="en-CA" smtClean="0"/>
              <a:t>27/12/2013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50884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0" y="620688"/>
            <a:ext cx="4114800" cy="79695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6FB5BA4-0633-4C9D-85FB-6437FA4D3BE1}" type="datetimeFigureOut">
              <a:rPr lang="en-CA" smtClean="0"/>
              <a:t>27/12/2013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36021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B5BA4-0633-4C9D-85FB-6437FA4D3BE1}" type="datetimeFigureOut">
              <a:rPr lang="en-CA" smtClean="0"/>
              <a:t>27/12/2013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934632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27/12/2013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01380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B5BA4-0633-4C9D-85FB-6437FA4D3BE1}" type="datetimeFigureOut">
              <a:rPr lang="en-CA" smtClean="0"/>
              <a:t>27/12/2013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CC50E9-8E94-40F1-AE87-751F9AF38DD3}" type="slidenum">
              <a:rPr lang="en-CA" smtClean="0"/>
              <a:t>‹#›</a:t>
            </a:fld>
            <a:endParaRPr lang="en-CA"/>
          </a:p>
        </p:txBody>
      </p:sp>
    </p:spTree>
    <p:extLst>
      <p:ext uri="{BB962C8B-B14F-4D97-AF65-F5344CB8AC3E}">
        <p14:creationId xmlns:p14="http://schemas.microsoft.com/office/powerpoint/2010/main" val="129698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5536" y="3356992"/>
            <a:ext cx="8424936" cy="276917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B5BA4-0633-4C9D-85FB-6437FA4D3BE1}" type="datetimeFigureOut">
              <a:rPr lang="en-CA" smtClean="0"/>
              <a:t>27/12/2013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C50E9-8E94-40F1-AE87-751F9AF38DD3}" type="slidenum">
              <a:rPr lang="en-CA" smtClean="0"/>
              <a:t>‹#›</a:t>
            </a:fld>
            <a:endParaRPr lang="en-CA"/>
          </a:p>
        </p:txBody>
      </p:sp>
      <p:pic>
        <p:nvPicPr>
          <p:cNvPr id="8" name="Picture 7"/>
          <p:cNvPicPr>
            <a:picLocks noChangeAspect="1"/>
          </p:cNvPicPr>
          <p:nvPr userDrawn="1"/>
        </p:nvPicPr>
        <p:blipFill rotWithShape="1">
          <a:blip r:embed="rId13" cstate="print">
            <a:extLst>
              <a:ext uri="{28A0092B-C50C-407E-A947-70E740481C1C}">
                <a14:useLocalDpi xmlns:a14="http://schemas.microsoft.com/office/drawing/2010/main" val="0"/>
              </a:ext>
            </a:extLst>
          </a:blip>
          <a:srcRect/>
          <a:stretch/>
        </p:blipFill>
        <p:spPr>
          <a:xfrm>
            <a:off x="0" y="-29699"/>
            <a:ext cx="9144000" cy="3033486"/>
          </a:xfrm>
          <a:prstGeom prst="rect">
            <a:avLst/>
          </a:prstGeom>
        </p:spPr>
      </p:pic>
    </p:spTree>
    <p:extLst>
      <p:ext uri="{BB962C8B-B14F-4D97-AF65-F5344CB8AC3E}">
        <p14:creationId xmlns:p14="http://schemas.microsoft.com/office/powerpoint/2010/main" val="3088544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en.wikipedia.org/wiki/James_VI_and_I" TargetMode="Externa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3" Type="http://schemas.openxmlformats.org/officeDocument/2006/relationships/hyperlink" Target="http://en.wikipedia.org/wiki/Springfield,_Illinois" TargetMode="External"/><Relationship Id="rId2" Type="http://schemas.openxmlformats.org/officeDocument/2006/relationships/hyperlink" Target="http://en.wikipedia.org/wiki/Joshua_Fry_Speed" TargetMode="Externa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en.wikipedia.org/wiki/James_Buchanan#cite_note-ReferenceB-65" TargetMode="External"/><Relationship Id="rId2" Type="http://schemas.openxmlformats.org/officeDocument/2006/relationships/hyperlink" Target="http://en.wikipedia.org/wiki/William_R._King"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420888"/>
            <a:ext cx="9144000" cy="792088"/>
          </a:xfrm>
        </p:spPr>
        <p:txBody>
          <a:bodyPr>
            <a:normAutofit fontScale="90000"/>
          </a:bodyPr>
          <a:lstStyle/>
          <a:p>
            <a:r>
              <a:rPr lang="en-CA" sz="6000" b="1" i="1" dirty="0" smtClean="0">
                <a:latin typeface="Palatino Linotype" pitchFamily="18" charset="0"/>
              </a:rPr>
              <a:t/>
            </a:r>
            <a:br>
              <a:rPr lang="en-CA" sz="6000" b="1" i="1" dirty="0" smtClean="0">
                <a:latin typeface="Palatino Linotype" pitchFamily="18" charset="0"/>
              </a:rPr>
            </a:br>
            <a:r>
              <a:rPr lang="en-CA" sz="4900" b="1" i="1" dirty="0" smtClean="0">
                <a:latin typeface="Palatino Linotype" pitchFamily="18" charset="0"/>
              </a:rPr>
              <a:t>  </a:t>
            </a:r>
            <a:r>
              <a:rPr lang="en-CA" sz="4000" dirty="0" smtClean="0">
                <a:ea typeface="Tahoma" pitchFamily="34" charset="0"/>
                <a:cs typeface="Tahoma" pitchFamily="34" charset="0"/>
              </a:rPr>
              <a:t> </a:t>
            </a:r>
            <a:br>
              <a:rPr lang="en-CA" sz="4000" dirty="0" smtClean="0">
                <a:ea typeface="Tahoma" pitchFamily="34" charset="0"/>
                <a:cs typeface="Tahoma" pitchFamily="34" charset="0"/>
              </a:rPr>
            </a:br>
            <a:r>
              <a:rPr lang="en-CA" sz="4000" dirty="0" smtClean="0">
                <a:ea typeface="Tahoma" pitchFamily="34" charset="0"/>
                <a:cs typeface="Tahoma" pitchFamily="34" charset="0"/>
              </a:rPr>
              <a:t>  </a:t>
            </a:r>
            <a:r>
              <a:rPr lang="en-CA" sz="2700" dirty="0" smtClean="0">
                <a:ea typeface="Tahoma" pitchFamily="34" charset="0"/>
                <a:cs typeface="Tahoma" pitchFamily="34" charset="0"/>
              </a:rPr>
              <a:t>You Can Live</a:t>
            </a:r>
            <a:r>
              <a:rPr lang="en-CA" sz="2700" dirty="0" smtClean="0"/>
              <a:t> Your Dreams &amp; </a:t>
            </a:r>
            <a:br>
              <a:rPr lang="en-CA" sz="2700" dirty="0" smtClean="0"/>
            </a:br>
            <a:r>
              <a:rPr lang="en-CA" sz="2700" dirty="0" smtClean="0"/>
              <a:t>Free Your World</a:t>
            </a:r>
            <a:br>
              <a:rPr lang="en-CA" sz="2700" dirty="0" smtClean="0"/>
            </a:br>
            <a:r>
              <a:rPr lang="en-CA" sz="2700" dirty="0"/>
              <a:t/>
            </a:r>
            <a:br>
              <a:rPr lang="en-CA" sz="2700" dirty="0"/>
            </a:br>
            <a:r>
              <a:rPr lang="en-CA" sz="2700" dirty="0" smtClean="0">
                <a:ea typeface="Tahoma" pitchFamily="34" charset="0"/>
                <a:cs typeface="Tahoma" pitchFamily="34" charset="0"/>
              </a:rPr>
              <a:t>Sharon </a:t>
            </a:r>
            <a:r>
              <a:rPr lang="en-CA" sz="2700" dirty="0">
                <a:ea typeface="Tahoma" pitchFamily="34" charset="0"/>
                <a:cs typeface="Tahoma" pitchFamily="34" charset="0"/>
              </a:rPr>
              <a:t>Love, M.Ed. (Psychology)</a:t>
            </a:r>
          </a:p>
        </p:txBody>
      </p:sp>
    </p:spTree>
    <p:extLst>
      <p:ext uri="{BB962C8B-B14F-4D97-AF65-F5344CB8AC3E}">
        <p14:creationId xmlns:p14="http://schemas.microsoft.com/office/powerpoint/2010/main" val="93984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11760" y="3789040"/>
            <a:ext cx="6336704" cy="2560826"/>
          </a:xfrm>
        </p:spPr>
        <p:txBody>
          <a:bodyPr>
            <a:normAutofit lnSpcReduction="10000"/>
          </a:bodyPr>
          <a:lstStyle/>
          <a:p>
            <a:r>
              <a:rPr lang="en-CA" sz="2400" dirty="0" smtClean="0"/>
              <a:t>I believe that your life  purpose is to discover that  treasure of your  natural brilliance, and  bring it out into the world.  The trouble is, for many people, that  treasure stays hidden  deep in their hearts for  years, decades, or even a  lifetime.</a:t>
            </a:r>
            <a:endParaRPr lang="en-CA"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99866"/>
            <a:ext cx="2195736" cy="3934555"/>
          </a:xfrm>
          <a:prstGeom prst="rect">
            <a:avLst/>
          </a:prstGeom>
          <a:scene3d>
            <a:camera prst="orthographicFront"/>
            <a:lightRig rig="threePt" dir="t"/>
          </a:scene3d>
          <a:sp3d>
            <a:bevelT/>
          </a:sp3d>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4465495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0" indent="0">
              <a:buNone/>
            </a:pPr>
            <a:r>
              <a:rPr lang="en-CA" sz="2400" b="1" dirty="0" smtClean="0"/>
              <a:t>17) False</a:t>
            </a:r>
            <a:endParaRPr lang="en-CA" sz="2400" b="1" dirty="0" smtClean="0"/>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a:t>
            </a:r>
            <a:r>
              <a:rPr lang="en-CA" sz="2400" b="1" dirty="0" smtClean="0"/>
              <a:t>actually not correct </a:t>
            </a:r>
            <a:r>
              <a:rPr lang="en-CA" sz="2400" dirty="0" smtClean="0"/>
              <a:t>because  the original ancient Greek  language had  </a:t>
            </a:r>
            <a:r>
              <a:rPr lang="en-CA" sz="2400" b="1" dirty="0" smtClean="0"/>
              <a:t>no</a:t>
            </a:r>
            <a:r>
              <a:rPr lang="en-CA" sz="2400" dirty="0" smtClean="0"/>
              <a:t> term for  “homosexuality”.</a:t>
            </a:r>
            <a:endParaRPr lang="en-CA" sz="2400" dirty="0"/>
          </a:p>
        </p:txBody>
      </p:sp>
    </p:spTree>
    <p:extLst>
      <p:ext uri="{BB962C8B-B14F-4D97-AF65-F5344CB8AC3E}">
        <p14:creationId xmlns:p14="http://schemas.microsoft.com/office/powerpoint/2010/main" val="37625323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56992"/>
            <a:ext cx="8172400" cy="3096344"/>
          </a:xfrm>
        </p:spPr>
        <p:txBody>
          <a:bodyPr>
            <a:normAutofit/>
          </a:bodyPr>
          <a:lstStyle/>
          <a:p>
            <a:pPr algn="l"/>
            <a:r>
              <a:rPr lang="en-CA" dirty="0">
                <a:solidFill>
                  <a:schemeClr val="tx1"/>
                </a:solidFill>
              </a:rPr>
              <a:t> </a:t>
            </a:r>
            <a:endParaRPr lang="en-CA" dirty="0" smtClean="0">
              <a:solidFill>
                <a:schemeClr val="tx1"/>
              </a:solidFill>
            </a:endParaRPr>
          </a:p>
          <a:p>
            <a:pPr lvl="2" algn="l"/>
            <a:r>
              <a:rPr lang="en-CA" dirty="0" smtClean="0">
                <a:solidFill>
                  <a:schemeClr val="tx1"/>
                </a:solidFill>
              </a:rPr>
              <a:t>18) </a:t>
            </a:r>
            <a:r>
              <a:rPr lang="en-CA" dirty="0" smtClean="0">
                <a:solidFill>
                  <a:schemeClr val="tx1"/>
                </a:solidFill>
              </a:rPr>
              <a:t>True </a:t>
            </a:r>
            <a:r>
              <a:rPr lang="en-CA" dirty="0">
                <a:solidFill>
                  <a:schemeClr val="tx1"/>
                </a:solidFill>
              </a:rPr>
              <a:t>or False?</a:t>
            </a:r>
          </a:p>
          <a:p>
            <a:pPr lvl="2" algn="l"/>
            <a:endParaRPr lang="en-CA" b="1" i="1" dirty="0" smtClean="0">
              <a:solidFill>
                <a:schemeClr val="tx1"/>
              </a:solidFill>
            </a:endParaRPr>
          </a:p>
          <a:p>
            <a:pPr lvl="2" algn="l"/>
            <a:r>
              <a:rPr lang="en-CA" dirty="0" smtClean="0">
                <a:solidFill>
                  <a:schemeClr val="tx1"/>
                </a:solidFill>
              </a:rPr>
              <a:t>If </a:t>
            </a:r>
            <a:r>
              <a:rPr lang="en-CA" dirty="0">
                <a:solidFill>
                  <a:schemeClr val="tx1"/>
                </a:solidFill>
              </a:rPr>
              <a:t>you are </a:t>
            </a:r>
            <a:r>
              <a:rPr lang="en-CA" dirty="0" smtClean="0">
                <a:solidFill>
                  <a:schemeClr val="tx1"/>
                </a:solidFill>
              </a:rPr>
              <a:t>straight, using </a:t>
            </a:r>
            <a:r>
              <a:rPr lang="en-CA" dirty="0">
                <a:solidFill>
                  <a:schemeClr val="tx1"/>
                </a:solidFill>
              </a:rPr>
              <a:t>the term </a:t>
            </a:r>
            <a:r>
              <a:rPr lang="en-CA" dirty="0" smtClean="0">
                <a:solidFill>
                  <a:schemeClr val="tx1"/>
                </a:solidFill>
              </a:rPr>
              <a:t>“partner”  to discuss your </a:t>
            </a:r>
            <a:r>
              <a:rPr lang="en-CA" dirty="0" smtClean="0">
                <a:solidFill>
                  <a:schemeClr val="tx1"/>
                </a:solidFill>
              </a:rPr>
              <a:t>significant </a:t>
            </a:r>
            <a:r>
              <a:rPr lang="en-CA" dirty="0" smtClean="0">
                <a:solidFill>
                  <a:schemeClr val="tx1"/>
                </a:solidFill>
              </a:rPr>
              <a:t>other  </a:t>
            </a:r>
            <a:r>
              <a:rPr lang="en-CA" dirty="0" smtClean="0">
                <a:solidFill>
                  <a:schemeClr val="tx1"/>
                </a:solidFill>
              </a:rPr>
              <a:t>can </a:t>
            </a:r>
            <a:r>
              <a:rPr lang="en-CA" dirty="0" smtClean="0">
                <a:solidFill>
                  <a:schemeClr val="tx1"/>
                </a:solidFill>
              </a:rPr>
              <a:t>help LGBT people feel more included…?</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53107914"/>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5" y="2564904"/>
            <a:ext cx="8136903" cy="3888432"/>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18) </a:t>
            </a:r>
            <a:r>
              <a:rPr lang="en-CA" b="1" dirty="0" smtClean="0">
                <a:solidFill>
                  <a:schemeClr val="tx1"/>
                </a:solidFill>
              </a:rPr>
              <a:t>True </a:t>
            </a:r>
          </a:p>
          <a:p>
            <a:pPr lvl="2" algn="l"/>
            <a:endParaRPr lang="en-CA" dirty="0">
              <a:solidFill>
                <a:schemeClr val="tx1"/>
              </a:solidFill>
            </a:endParaRPr>
          </a:p>
          <a:p>
            <a:pPr lvl="2" algn="l"/>
            <a:r>
              <a:rPr lang="en-CA" dirty="0">
                <a:solidFill>
                  <a:schemeClr val="tx1"/>
                </a:solidFill>
              </a:rPr>
              <a:t>If you are straight, using the term “partner”  to discuss your significant other  can help LGBT people feel more </a:t>
            </a:r>
            <a:r>
              <a:rPr lang="en-CA" dirty="0" smtClean="0">
                <a:solidFill>
                  <a:schemeClr val="tx1"/>
                </a:solidFill>
              </a:rPr>
              <a:t>included.</a:t>
            </a: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17430473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dirty="0" smtClean="0"/>
              <a:t>19) </a:t>
            </a:r>
            <a:r>
              <a:rPr lang="en-CA" dirty="0"/>
              <a:t>True or False?</a:t>
            </a:r>
          </a:p>
          <a:p>
            <a:pPr marL="0" indent="0" algn="ctr">
              <a:buNone/>
            </a:pPr>
            <a:endParaRPr lang="en-CA" sz="2400" dirty="0" smtClean="0"/>
          </a:p>
          <a:p>
            <a:pPr marL="0" indent="0" algn="ctr">
              <a:buNone/>
            </a:pPr>
            <a:r>
              <a:rPr lang="en-CA" sz="2400" dirty="0" smtClean="0"/>
              <a:t>A gay, lesbian or bisexual person is usually attracted to  most straight people of the same sex…?</a:t>
            </a:r>
            <a:endParaRPr lang="en-CA" sz="2400" dirty="0"/>
          </a:p>
        </p:txBody>
      </p:sp>
    </p:spTree>
    <p:extLst>
      <p:ext uri="{BB962C8B-B14F-4D97-AF65-F5344CB8AC3E}">
        <p14:creationId xmlns:p14="http://schemas.microsoft.com/office/powerpoint/2010/main" val="260785941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448272"/>
          </a:xfrm>
        </p:spPr>
        <p:txBody>
          <a:bodyPr>
            <a:normAutofit/>
          </a:bodyPr>
          <a:lstStyle/>
          <a:p>
            <a:pPr marL="914400" lvl="2" indent="0" algn="ctr">
              <a:buNone/>
            </a:pPr>
            <a:r>
              <a:rPr lang="en-CA" b="1" dirty="0" smtClean="0"/>
              <a:t>19) </a:t>
            </a:r>
            <a:r>
              <a:rPr lang="en-CA" b="1" dirty="0" smtClean="0"/>
              <a:t>False</a:t>
            </a:r>
            <a:endParaRPr lang="en-CA" b="1" dirty="0"/>
          </a:p>
          <a:p>
            <a:pPr marL="0" indent="0" algn="ctr">
              <a:buNone/>
            </a:pPr>
            <a:endParaRPr lang="en-CA" sz="2400" dirty="0" smtClean="0"/>
          </a:p>
          <a:p>
            <a:pPr marL="0" indent="0" algn="ctr">
              <a:buNone/>
            </a:pPr>
            <a:r>
              <a:rPr lang="en-CA" sz="2400" dirty="0" smtClean="0"/>
              <a:t>Actually, a gay, lesbian or bisexual person is usually </a:t>
            </a:r>
            <a:r>
              <a:rPr lang="en-CA" sz="2400" b="1" dirty="0" smtClean="0"/>
              <a:t>not</a:t>
            </a:r>
            <a:r>
              <a:rPr lang="en-CA" sz="2400" dirty="0" smtClean="0"/>
              <a:t> attracted to  most straight people of the same sex.  Please relax, straight people!  </a:t>
            </a:r>
            <a:r>
              <a:rPr lang="en-CA" sz="2400" b="1" dirty="0" smtClean="0"/>
              <a:t>You’re not our type. </a:t>
            </a:r>
            <a:r>
              <a:rPr lang="en-CA" sz="2400" dirty="0" smtClean="0"/>
              <a:t>Thank you</a:t>
            </a:r>
            <a:r>
              <a:rPr lang="en-CA" sz="2400" dirty="0" smtClean="0"/>
              <a:t>. </a:t>
            </a:r>
            <a:r>
              <a:rPr lang="en-CA" sz="2400" dirty="0" smtClean="0">
                <a:sym typeface="Wingdings" panose="05000000000000000000" pitchFamily="2" charset="2"/>
              </a:rPr>
              <a:t></a:t>
            </a:r>
            <a:endParaRPr lang="en-CA" sz="2400" dirty="0"/>
          </a:p>
        </p:txBody>
      </p:sp>
    </p:spTree>
    <p:extLst>
      <p:ext uri="{BB962C8B-B14F-4D97-AF65-F5344CB8AC3E}">
        <p14:creationId xmlns:p14="http://schemas.microsoft.com/office/powerpoint/2010/main" val="252344450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a:t>
            </a:r>
            <a:r>
              <a:rPr lang="en-CA" sz="2400" dirty="0"/>
              <a:t>Congratulations!</a:t>
            </a:r>
          </a:p>
          <a:p>
            <a:pPr marL="0" indent="0">
              <a:buNone/>
            </a:pPr>
            <a:endParaRPr lang="en-CA" sz="2400" dirty="0"/>
          </a:p>
          <a:p>
            <a:pPr marL="0" indent="0">
              <a:buNone/>
            </a:pPr>
            <a:r>
              <a:rPr lang="en-CA" sz="2400" dirty="0"/>
              <a:t>You now have </a:t>
            </a:r>
            <a:r>
              <a:rPr lang="en-CA" sz="2400" b="1" dirty="0" smtClean="0"/>
              <a:t>300</a:t>
            </a:r>
            <a:r>
              <a:rPr lang="en-CA" sz="2400" dirty="0" smtClean="0"/>
              <a:t> </a:t>
            </a:r>
            <a:r>
              <a:rPr lang="en-CA" sz="2400" dirty="0"/>
              <a:t>gold coins!</a:t>
            </a:r>
          </a:p>
          <a:p>
            <a:pPr marL="0" indent="0">
              <a:buNone/>
            </a:pPr>
            <a:endParaRPr lang="en-CA" sz="2400" dirty="0"/>
          </a:p>
          <a:p>
            <a:pPr marL="0" indent="0">
              <a:buNone/>
            </a:pPr>
            <a:r>
              <a:rPr lang="en-CA" sz="2400" dirty="0"/>
              <a:t>You are OUTstanding!</a:t>
            </a: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15083868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068960"/>
            <a:ext cx="7931224" cy="3456384"/>
          </a:xfrm>
        </p:spPr>
        <p:txBody>
          <a:bodyPr>
            <a:normAutofit/>
          </a:bodyPr>
          <a:lstStyle/>
          <a:p>
            <a:pPr marL="0" indent="0" algn="ctr">
              <a:buNone/>
            </a:pPr>
            <a:endParaRPr lang="en-CA" dirty="0"/>
          </a:p>
          <a:p>
            <a:pPr marL="0" indent="0">
              <a:buNone/>
            </a:pPr>
            <a:r>
              <a:rPr lang="en-CA" sz="2400" dirty="0"/>
              <a:t>20</a:t>
            </a:r>
            <a:r>
              <a:rPr lang="en-CA" sz="2400" dirty="0" smtClean="0"/>
              <a:t>) </a:t>
            </a:r>
            <a:r>
              <a:rPr lang="en-CA" sz="2400" dirty="0" smtClean="0"/>
              <a:t>Children who see same-sex couples hold hands learn about… </a:t>
            </a:r>
          </a:p>
          <a:p>
            <a:pPr marL="514350" indent="-514350">
              <a:buAutoNum type="alphaLcParenR"/>
            </a:pPr>
            <a:r>
              <a:rPr lang="en-CA" sz="2400" dirty="0" smtClean="0"/>
              <a:t>Sex</a:t>
            </a:r>
          </a:p>
          <a:p>
            <a:pPr marL="514350" indent="-514350">
              <a:buAutoNum type="alphaLcParenR"/>
            </a:pPr>
            <a:r>
              <a:rPr lang="en-CA" sz="2400" dirty="0" smtClean="0"/>
              <a:t>Diversity</a:t>
            </a:r>
          </a:p>
          <a:p>
            <a:pPr marL="514350" indent="-514350">
              <a:buAutoNum type="alphaLcParenR"/>
            </a:pPr>
            <a:r>
              <a:rPr lang="en-CA" sz="2400" dirty="0" smtClean="0"/>
              <a:t>Love</a:t>
            </a:r>
          </a:p>
          <a:p>
            <a:pPr marL="514350" indent="-514350">
              <a:buAutoNum type="alphaLcParenR"/>
            </a:pPr>
            <a:r>
              <a:rPr lang="en-CA" sz="2400" dirty="0" smtClean="0"/>
              <a:t>b and c</a:t>
            </a:r>
            <a:endParaRPr lang="en-CA" sz="2400" dirty="0"/>
          </a:p>
        </p:txBody>
      </p:sp>
    </p:spTree>
    <p:extLst>
      <p:ext uri="{BB962C8B-B14F-4D97-AF65-F5344CB8AC3E}">
        <p14:creationId xmlns:p14="http://schemas.microsoft.com/office/powerpoint/2010/main" val="278935690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3768" y="3717032"/>
            <a:ext cx="6203032" cy="2632834"/>
          </a:xfrm>
        </p:spPr>
        <p:txBody>
          <a:bodyPr>
            <a:normAutofit fontScale="77500" lnSpcReduction="20000"/>
          </a:bodyPr>
          <a:lstStyle/>
          <a:p>
            <a:r>
              <a:rPr lang="en-CA" dirty="0" smtClean="0"/>
              <a:t>Sadly, many of the most  brilliant singers,  entrepreneurs, artists  and leaders  never realize their  passionate purpose.  Their treasure is buried with them.  Too many  take their treasures  to the grave. They never enjoy  them and the world misses out. Why?</a:t>
            </a:r>
            <a:endParaRPr lang="en-CA"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7" y="2995043"/>
            <a:ext cx="2155780" cy="3862957"/>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50576643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573016"/>
            <a:ext cx="7787208" cy="2808312"/>
          </a:xfrm>
        </p:spPr>
        <p:txBody>
          <a:bodyPr>
            <a:normAutofit fontScale="92500" lnSpcReduction="20000"/>
          </a:bodyPr>
          <a:lstStyle/>
          <a:p>
            <a:pPr marL="0" indent="0" algn="ctr">
              <a:buNone/>
            </a:pPr>
            <a:endParaRPr lang="en-CA" dirty="0"/>
          </a:p>
          <a:p>
            <a:pPr marL="0" indent="0">
              <a:buNone/>
            </a:pPr>
            <a:r>
              <a:rPr lang="en-CA" sz="2800" dirty="0"/>
              <a:t>20</a:t>
            </a:r>
            <a:r>
              <a:rPr lang="en-CA" sz="2800" dirty="0" smtClean="0"/>
              <a:t>) </a:t>
            </a:r>
            <a:r>
              <a:rPr lang="en-CA" sz="2800" dirty="0" smtClean="0"/>
              <a:t>Children who see same-sex couples hold hands learn about… </a:t>
            </a:r>
          </a:p>
          <a:p>
            <a:pPr marL="514350" indent="-514350">
              <a:buAutoNum type="alphaLcParenR"/>
            </a:pPr>
            <a:r>
              <a:rPr lang="en-CA" sz="2800" dirty="0" smtClean="0"/>
              <a:t>Sex</a:t>
            </a:r>
          </a:p>
          <a:p>
            <a:pPr marL="514350" indent="-514350">
              <a:buAutoNum type="alphaLcParenR"/>
            </a:pPr>
            <a:r>
              <a:rPr lang="en-CA" sz="2800" dirty="0" smtClean="0"/>
              <a:t>Diversity</a:t>
            </a:r>
          </a:p>
          <a:p>
            <a:pPr marL="514350" indent="-514350">
              <a:buAutoNum type="alphaLcParenR"/>
            </a:pPr>
            <a:r>
              <a:rPr lang="en-CA" sz="2800" dirty="0" smtClean="0"/>
              <a:t>Love</a:t>
            </a:r>
          </a:p>
          <a:p>
            <a:pPr marL="514350" indent="-514350">
              <a:buAutoNum type="alphaLcParenR"/>
            </a:pPr>
            <a:r>
              <a:rPr lang="en-CA" sz="2800" b="1" dirty="0" smtClean="0"/>
              <a:t>b and c</a:t>
            </a:r>
            <a:endParaRPr lang="en-CA" sz="2800" b="1" dirty="0"/>
          </a:p>
        </p:txBody>
      </p:sp>
    </p:spTree>
    <p:extLst>
      <p:ext uri="{BB962C8B-B14F-4D97-AF65-F5344CB8AC3E}">
        <p14:creationId xmlns:p14="http://schemas.microsoft.com/office/powerpoint/2010/main" val="38600335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501008"/>
            <a:ext cx="7715200" cy="2625155"/>
          </a:xfrm>
        </p:spPr>
        <p:txBody>
          <a:bodyPr>
            <a:normAutofit/>
          </a:bodyPr>
          <a:lstStyle/>
          <a:p>
            <a:pPr marL="0" indent="0" algn="ctr">
              <a:buNone/>
            </a:pPr>
            <a:endParaRPr lang="en-CA" dirty="0"/>
          </a:p>
          <a:p>
            <a:pPr marL="0" indent="0">
              <a:buNone/>
            </a:pPr>
            <a:r>
              <a:rPr lang="en-CA" sz="2400" dirty="0"/>
              <a:t>20</a:t>
            </a:r>
            <a:r>
              <a:rPr lang="en-CA" sz="2400" dirty="0" smtClean="0"/>
              <a:t>) </a:t>
            </a:r>
            <a:r>
              <a:rPr lang="en-CA" sz="2400" dirty="0" smtClean="0"/>
              <a:t>Note: It’s healthy for children to see same-sex couples hold hands in public. It’s also healthy for children to see people of all cultures, colours, and religions, so they learn to respect diversity.</a:t>
            </a:r>
            <a:endParaRPr lang="en-CA" sz="2400" dirty="0"/>
          </a:p>
        </p:txBody>
      </p:sp>
    </p:spTree>
    <p:extLst>
      <p:ext uri="{BB962C8B-B14F-4D97-AF65-F5344CB8AC3E}">
        <p14:creationId xmlns:p14="http://schemas.microsoft.com/office/powerpoint/2010/main" val="230940997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3789040"/>
            <a:ext cx="8147248" cy="2592288"/>
          </a:xfrm>
        </p:spPr>
        <p:txBody>
          <a:bodyPr>
            <a:normAutofit/>
          </a:bodyPr>
          <a:lstStyle/>
          <a:p>
            <a:pPr marL="0" indent="0">
              <a:buNone/>
            </a:pPr>
            <a:r>
              <a:rPr lang="en-CA" sz="2400" dirty="0"/>
              <a:t>21</a:t>
            </a:r>
            <a:r>
              <a:rPr lang="en-CA" sz="2400" dirty="0" smtClean="0"/>
              <a:t>) </a:t>
            </a:r>
            <a:r>
              <a:rPr lang="en-CA" sz="2400" dirty="0" smtClean="0"/>
              <a:t>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B)  LGBT 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556270259"/>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3645024"/>
            <a:ext cx="7920880" cy="2520280"/>
          </a:xfrm>
        </p:spPr>
        <p:txBody>
          <a:bodyPr>
            <a:noAutofit/>
          </a:bodyPr>
          <a:lstStyle/>
          <a:p>
            <a:pPr marL="0" indent="0">
              <a:buNone/>
            </a:pPr>
            <a:r>
              <a:rPr lang="en-CA" sz="2400" dirty="0"/>
              <a:t>21</a:t>
            </a:r>
            <a:r>
              <a:rPr lang="en-CA" sz="2400" dirty="0" smtClean="0"/>
              <a:t>) </a:t>
            </a:r>
            <a:r>
              <a:rPr lang="en-CA" sz="2400" dirty="0" smtClean="0"/>
              <a:t>What is the current  term that includes most people?</a:t>
            </a:r>
          </a:p>
          <a:p>
            <a:pPr marL="0" indent="0">
              <a:buNone/>
            </a:pPr>
            <a:r>
              <a:rPr lang="en-CA" sz="2400" dirty="0"/>
              <a:t> </a:t>
            </a:r>
            <a:r>
              <a:rPr lang="en-CA" sz="2400" dirty="0" smtClean="0"/>
              <a:t>A) LGBT lifestyle</a:t>
            </a:r>
          </a:p>
          <a:p>
            <a:pPr marL="0" indent="0">
              <a:buNone/>
            </a:pPr>
            <a:r>
              <a:rPr lang="en-CA" sz="2400" dirty="0" smtClean="0"/>
              <a:t> </a:t>
            </a:r>
            <a:r>
              <a:rPr lang="en-CA" sz="2400" b="1" dirty="0" smtClean="0"/>
              <a:t>B) LGBT community</a:t>
            </a:r>
          </a:p>
          <a:p>
            <a:pPr marL="0" indent="0">
              <a:buNone/>
            </a:pPr>
            <a:r>
              <a:rPr lang="en-CA" sz="2400" dirty="0" smtClean="0"/>
              <a:t> C)  Gay lifestyle</a:t>
            </a:r>
          </a:p>
          <a:p>
            <a:pPr marL="0" indent="0">
              <a:buNone/>
            </a:pPr>
            <a:r>
              <a:rPr lang="en-CA" sz="2400" dirty="0"/>
              <a:t> D</a:t>
            </a:r>
            <a:r>
              <a:rPr lang="en-CA" sz="2400" dirty="0" smtClean="0"/>
              <a:t>)  Gay community</a:t>
            </a:r>
            <a:endParaRPr lang="en-CA" sz="2400" dirty="0"/>
          </a:p>
        </p:txBody>
      </p:sp>
    </p:spTree>
    <p:extLst>
      <p:ext uri="{BB962C8B-B14F-4D97-AF65-F5344CB8AC3E}">
        <p14:creationId xmlns:p14="http://schemas.microsoft.com/office/powerpoint/2010/main" val="291312156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284984"/>
            <a:ext cx="8172400" cy="3024336"/>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sz="2800" dirty="0">
                <a:solidFill>
                  <a:schemeClr val="tx1"/>
                </a:solidFill>
              </a:rPr>
              <a:t>21</a:t>
            </a:r>
            <a:r>
              <a:rPr lang="en-CA" sz="2800" dirty="0" smtClean="0">
                <a:solidFill>
                  <a:schemeClr val="tx1"/>
                </a:solidFill>
              </a:rPr>
              <a:t>) </a:t>
            </a:r>
            <a:r>
              <a:rPr lang="en-CA" sz="2800" dirty="0" smtClean="0">
                <a:solidFill>
                  <a:schemeClr val="tx1"/>
                </a:solidFill>
              </a:rPr>
              <a:t>Note: It’s not a “lifestyle”, it’s a community.  There’s no straight  “lifestyle”.  President Obama does not have the same  “lifestyle” as Pink. Likewise, there’s no single LGBT “lifestyle”. </a:t>
            </a:r>
            <a:r>
              <a:rPr lang="en-CA" sz="2800" dirty="0">
                <a:solidFill>
                  <a:schemeClr val="tx1"/>
                </a:solidFill>
              </a:rPr>
              <a:t>The term “LGBT” also includes more people  than the term “gay”.</a:t>
            </a:r>
          </a:p>
          <a:p>
            <a:pPr lvl="2" algn="l"/>
            <a:endParaRPr lang="en-CA" sz="2800" dirty="0">
              <a:solidFill>
                <a:schemeClr val="tx1"/>
              </a:solidFill>
            </a:endParaRPr>
          </a:p>
        </p:txBody>
      </p:sp>
    </p:spTree>
    <p:extLst>
      <p:ext uri="{BB962C8B-B14F-4D97-AF65-F5344CB8AC3E}">
        <p14:creationId xmlns:p14="http://schemas.microsoft.com/office/powerpoint/2010/main" val="183765835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789040"/>
            <a:ext cx="8291264" cy="2337123"/>
          </a:xfrm>
        </p:spPr>
        <p:txBody>
          <a:bodyPr>
            <a:normAutofit/>
          </a:bodyPr>
          <a:lstStyle/>
          <a:p>
            <a:pPr marL="914400" lvl="2" indent="0" algn="ctr">
              <a:buNone/>
            </a:pPr>
            <a:r>
              <a:rPr lang="en-CA" dirty="0" smtClean="0"/>
              <a:t>22) </a:t>
            </a:r>
            <a:r>
              <a:rPr lang="en-CA" dirty="0"/>
              <a:t>True or False?</a:t>
            </a:r>
          </a:p>
          <a:p>
            <a:pPr marL="0" indent="0" algn="ctr">
              <a:buNone/>
            </a:pPr>
            <a:endParaRPr lang="en-CA" sz="2400" b="1" i="1" dirty="0" smtClean="0"/>
          </a:p>
          <a:p>
            <a:pPr marL="0" indent="0" algn="ctr">
              <a:buNone/>
            </a:pPr>
            <a:r>
              <a:rPr lang="en-CA" sz="2400" dirty="0" smtClean="0"/>
              <a:t>If </a:t>
            </a:r>
            <a:r>
              <a:rPr lang="en-CA" sz="2400" dirty="0"/>
              <a:t>someone comes out to </a:t>
            </a:r>
            <a:r>
              <a:rPr lang="en-CA" sz="2400" dirty="0" smtClean="0"/>
              <a:t>you  (tells  you that they are LGBT),  it’s always okay to out them to other people (mention that they are LGBT)…?</a:t>
            </a:r>
            <a:endParaRPr lang="en-CA" sz="2400" dirty="0"/>
          </a:p>
        </p:txBody>
      </p:sp>
    </p:spTree>
    <p:extLst>
      <p:ext uri="{BB962C8B-B14F-4D97-AF65-F5344CB8AC3E}">
        <p14:creationId xmlns:p14="http://schemas.microsoft.com/office/powerpoint/2010/main" val="283138639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536" y="2564904"/>
            <a:ext cx="9001000"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b="1" dirty="0" smtClean="0">
                <a:solidFill>
                  <a:schemeClr val="tx1"/>
                </a:solidFill>
              </a:rPr>
              <a:t>22) </a:t>
            </a:r>
            <a:r>
              <a:rPr lang="en-CA" b="1" dirty="0" smtClean="0">
                <a:solidFill>
                  <a:schemeClr val="tx1"/>
                </a:solidFill>
              </a:rPr>
              <a:t>False</a:t>
            </a:r>
          </a:p>
          <a:p>
            <a:pPr lvl="2" algn="l"/>
            <a:endParaRPr lang="en-CA" dirty="0">
              <a:solidFill>
                <a:schemeClr val="tx1"/>
              </a:solidFill>
            </a:endParaRPr>
          </a:p>
          <a:p>
            <a:pPr lvl="2" algn="l"/>
            <a:r>
              <a:rPr lang="en-CA" dirty="0" smtClean="0">
                <a:solidFill>
                  <a:schemeClr val="tx1"/>
                </a:solidFill>
              </a:rPr>
              <a:t>Remember that outing someone can still </a:t>
            </a:r>
            <a:r>
              <a:rPr lang="en-CA" dirty="0" smtClean="0">
                <a:solidFill>
                  <a:schemeClr val="tx1"/>
                </a:solidFill>
              </a:rPr>
              <a:t>cost </a:t>
            </a:r>
            <a:r>
              <a:rPr lang="en-CA" dirty="0" smtClean="0">
                <a:solidFill>
                  <a:schemeClr val="tx1"/>
                </a:solidFill>
              </a:rPr>
              <a:t>them friendships, family relationships, jobs</a:t>
            </a:r>
            <a:r>
              <a:rPr lang="en-CA" dirty="0" smtClean="0">
                <a:solidFill>
                  <a:schemeClr val="tx1"/>
                </a:solidFill>
              </a:rPr>
              <a:t>, </a:t>
            </a:r>
            <a:r>
              <a:rPr lang="en-CA" dirty="0" smtClean="0">
                <a:solidFill>
                  <a:schemeClr val="tx1"/>
                </a:solidFill>
              </a:rPr>
              <a:t>homes or even their lives. </a:t>
            </a:r>
            <a:r>
              <a:rPr lang="en-CA" b="1" dirty="0" smtClean="0">
                <a:solidFill>
                  <a:schemeClr val="tx1"/>
                </a:solidFill>
              </a:rPr>
              <a:t>Please only out someone with their clear permission.</a:t>
            </a:r>
            <a:r>
              <a:rPr lang="en-CA" dirty="0" smtClean="0">
                <a:solidFill>
                  <a:schemeClr val="tx1"/>
                </a:solidFill>
              </a:rPr>
              <a:t> When in doubt, respect their  confidentiality, or ask them first.</a:t>
            </a:r>
          </a:p>
          <a:p>
            <a:pPr lvl="2" algn="l"/>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32407200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520280"/>
          </a:xfrm>
        </p:spPr>
        <p:txBody>
          <a:bodyPr>
            <a:normAutofit fontScale="92500" lnSpcReduction="20000"/>
          </a:bodyPr>
          <a:lstStyle/>
          <a:p>
            <a:pPr marL="914400" lvl="2" indent="0" algn="ctr">
              <a:buNone/>
            </a:pPr>
            <a:r>
              <a:rPr lang="en-CA" dirty="0" smtClean="0"/>
              <a:t>23) </a:t>
            </a:r>
            <a:r>
              <a:rPr lang="en-CA" dirty="0" smtClean="0"/>
              <a:t>True </a:t>
            </a:r>
            <a:r>
              <a:rPr lang="en-CA" dirty="0"/>
              <a:t>or False?</a:t>
            </a:r>
          </a:p>
          <a:p>
            <a:pPr marL="0" indent="0" algn="ctr">
              <a:buNone/>
            </a:pPr>
            <a:endParaRPr lang="en-CA" sz="2400" b="1" i="1" dirty="0" smtClean="0"/>
          </a:p>
          <a:p>
            <a:pPr marL="0" indent="0" algn="ctr">
              <a:buNone/>
            </a:pPr>
            <a:r>
              <a:rPr lang="en-CA" sz="2400" dirty="0" smtClean="0"/>
              <a:t>The term “trans” is used to describe transsexual people (who dress as different gender) and transgender people (who identify and/or dress as a different gender</a:t>
            </a:r>
            <a:r>
              <a:rPr lang="en-CA" sz="2400" dirty="0" smtClean="0"/>
              <a:t>), </a:t>
            </a:r>
            <a:r>
              <a:rPr lang="en-CA" sz="2400" dirty="0"/>
              <a:t>as well as people who identify with neither or both </a:t>
            </a:r>
            <a:endParaRPr lang="en-CA" sz="2400" dirty="0" smtClean="0"/>
          </a:p>
          <a:p>
            <a:pPr marL="0" indent="0" algn="ctr">
              <a:buNone/>
            </a:pPr>
            <a:r>
              <a:rPr lang="en-CA" sz="2400" dirty="0" smtClean="0"/>
              <a:t>genders</a:t>
            </a:r>
            <a:endParaRPr lang="en-CA" sz="2400" dirty="0"/>
          </a:p>
          <a:p>
            <a:pPr marL="0" indent="0" algn="ctr">
              <a:buNone/>
            </a:pPr>
            <a:r>
              <a:rPr lang="en-CA" sz="2400" dirty="0" smtClean="0"/>
              <a:t>….?</a:t>
            </a:r>
            <a:endParaRPr lang="en-CA" sz="2400" dirty="0"/>
          </a:p>
          <a:p>
            <a:pPr marL="0" indent="0" algn="ctr">
              <a:buNone/>
            </a:pPr>
            <a:endParaRPr lang="en-CA" dirty="0"/>
          </a:p>
        </p:txBody>
      </p:sp>
    </p:spTree>
    <p:extLst>
      <p:ext uri="{BB962C8B-B14F-4D97-AF65-F5344CB8AC3E}">
        <p14:creationId xmlns:p14="http://schemas.microsoft.com/office/powerpoint/2010/main" val="342705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3768" y="3645024"/>
            <a:ext cx="6203032" cy="2704842"/>
          </a:xfrm>
        </p:spPr>
        <p:txBody>
          <a:bodyPr>
            <a:normAutofit fontScale="77500" lnSpcReduction="20000"/>
          </a:bodyPr>
          <a:lstStyle/>
          <a:p>
            <a:r>
              <a:rPr lang="en-CA" dirty="0" smtClean="0"/>
              <a:t>In myths around the world,  what guards  hidden treasure?   If you have ever seen  the Lord of the Rings,  or  even read the Paper Bag Princess, you know… After years of searching,  when you finally find the  ancient cave of treasure,  you  come face to face with…</a:t>
            </a:r>
            <a:endParaRPr lang="en-CA"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995042"/>
            <a:ext cx="2155780" cy="3862957"/>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82585767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89040"/>
            <a:ext cx="8147248" cy="2448272"/>
          </a:xfrm>
        </p:spPr>
        <p:txBody>
          <a:bodyPr>
            <a:normAutofit fontScale="77500" lnSpcReduction="20000"/>
          </a:bodyPr>
          <a:lstStyle/>
          <a:p>
            <a:pPr marL="0" indent="0" algn="ctr">
              <a:buNone/>
            </a:pPr>
            <a:r>
              <a:rPr lang="en-CA" b="1" dirty="0" smtClean="0"/>
              <a:t>23) </a:t>
            </a:r>
            <a:r>
              <a:rPr lang="en-CA" b="1" dirty="0" smtClean="0"/>
              <a:t>True</a:t>
            </a:r>
          </a:p>
          <a:p>
            <a:pPr marL="0" indent="0" algn="ctr">
              <a:buNone/>
            </a:pPr>
            <a:endParaRPr lang="en-CA" b="1" i="1" dirty="0" smtClean="0">
              <a:latin typeface="Palatino Linotype" pitchFamily="18" charset="0"/>
            </a:endParaRPr>
          </a:p>
          <a:p>
            <a:pPr marL="0" indent="0" algn="ctr">
              <a:buNone/>
            </a:pPr>
            <a:r>
              <a:rPr lang="en-CA" dirty="0" smtClean="0"/>
              <a:t>The term “trans” is used to describe transsexual people (who dress as different gender) and transgender people (who identify and dress as a different gender), as well as people who identify with neither or both genders</a:t>
            </a:r>
            <a:endParaRPr lang="en-CA" dirty="0"/>
          </a:p>
        </p:txBody>
      </p:sp>
    </p:spTree>
    <p:extLst>
      <p:ext uri="{BB962C8B-B14F-4D97-AF65-F5344CB8AC3E}">
        <p14:creationId xmlns:p14="http://schemas.microsoft.com/office/powerpoint/2010/main" val="124109733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a:t>
            </a:r>
            <a:r>
              <a:rPr lang="en-CA" sz="2400" dirty="0"/>
              <a:t>Congratulations!</a:t>
            </a:r>
          </a:p>
          <a:p>
            <a:pPr marL="0" indent="0">
              <a:buNone/>
            </a:pPr>
            <a:endParaRPr lang="en-CA" sz="2400" dirty="0"/>
          </a:p>
          <a:p>
            <a:pPr marL="0" indent="0">
              <a:buNone/>
            </a:pPr>
            <a:r>
              <a:rPr lang="en-CA" sz="2400" dirty="0"/>
              <a:t>You now have </a:t>
            </a:r>
            <a:r>
              <a:rPr lang="en-CA" sz="2400" b="1" dirty="0" smtClean="0"/>
              <a:t>500</a:t>
            </a:r>
            <a:r>
              <a:rPr lang="en-CA" sz="2400" dirty="0" smtClean="0"/>
              <a:t> </a:t>
            </a:r>
            <a:r>
              <a:rPr lang="en-CA" sz="2400" dirty="0"/>
              <a:t>gold coins!</a:t>
            </a:r>
          </a:p>
          <a:p>
            <a:pPr marL="0" indent="0">
              <a:buNone/>
            </a:pPr>
            <a:endParaRPr lang="en-CA" sz="2400" dirty="0"/>
          </a:p>
          <a:p>
            <a:pPr marL="0" indent="0">
              <a:buNone/>
            </a:pPr>
            <a:r>
              <a:rPr lang="en-CA" sz="2400" dirty="0"/>
              <a:t>You are OUTstanding!</a:t>
            </a:r>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17032"/>
            <a:ext cx="8064896" cy="2409131"/>
          </a:xfrm>
        </p:spPr>
        <p:txBody>
          <a:bodyPr>
            <a:normAutofit fontScale="92500" lnSpcReduction="10000"/>
          </a:bodyPr>
          <a:lstStyle/>
          <a:p>
            <a:pPr marL="914400" lvl="2" indent="0" algn="ctr">
              <a:buNone/>
            </a:pPr>
            <a:r>
              <a:rPr lang="en-CA" sz="2800" dirty="0" smtClean="0"/>
              <a:t>24) </a:t>
            </a:r>
            <a:r>
              <a:rPr lang="en-CA" sz="2800" dirty="0"/>
              <a:t>True or False?</a:t>
            </a:r>
          </a:p>
          <a:p>
            <a:pPr marL="0" indent="0">
              <a:buNone/>
            </a:pPr>
            <a:endParaRPr lang="en-CA" sz="2800" dirty="0" smtClean="0"/>
          </a:p>
          <a:p>
            <a:pPr marL="0" indent="0">
              <a:buNone/>
            </a:pPr>
            <a:r>
              <a:rPr lang="en-CA" sz="2800" dirty="0" smtClean="0"/>
              <a:t>Many transgender people were born intersex, with reproductive organs from both genders. </a:t>
            </a:r>
            <a:r>
              <a:rPr lang="en-CA" sz="2800" dirty="0"/>
              <a:t>Others feel like they were born into the wrong </a:t>
            </a:r>
            <a:r>
              <a:rPr lang="en-CA" sz="2800" dirty="0" smtClean="0"/>
              <a:t>body….?</a:t>
            </a:r>
            <a:endParaRPr lang="en-CA" sz="28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31994467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933056"/>
            <a:ext cx="8686800" cy="2193107"/>
          </a:xfrm>
        </p:spPr>
        <p:txBody>
          <a:bodyPr>
            <a:normAutofit fontScale="92500" lnSpcReduction="20000"/>
          </a:bodyPr>
          <a:lstStyle/>
          <a:p>
            <a:pPr marL="914400" lvl="2" indent="0">
              <a:buNone/>
            </a:pPr>
            <a:r>
              <a:rPr lang="en-CA" sz="2800" dirty="0" smtClean="0"/>
              <a:t>24)</a:t>
            </a:r>
            <a:r>
              <a:rPr lang="en-CA" sz="2800" b="1" dirty="0" smtClean="0"/>
              <a:t> </a:t>
            </a:r>
            <a:r>
              <a:rPr lang="en-CA" sz="2800" b="1" dirty="0" smtClean="0"/>
              <a:t>True</a:t>
            </a:r>
            <a:endParaRPr lang="en-CA" sz="2800" b="1" dirty="0"/>
          </a:p>
          <a:p>
            <a:pPr marL="914400" lvl="2" indent="0">
              <a:buNone/>
            </a:pPr>
            <a:endParaRPr lang="en-CA" sz="2800" dirty="0" smtClean="0"/>
          </a:p>
          <a:p>
            <a:pPr marL="914400" lvl="2" indent="0">
              <a:buNone/>
            </a:pPr>
            <a:r>
              <a:rPr lang="en-CA" sz="2800" dirty="0" smtClean="0"/>
              <a:t>Many </a:t>
            </a:r>
            <a:r>
              <a:rPr lang="en-CA" sz="2800" dirty="0"/>
              <a:t>transgender </a:t>
            </a:r>
            <a:r>
              <a:rPr lang="en-CA" sz="2800" dirty="0" smtClean="0"/>
              <a:t>people were born intersex, with genitals and /or reproductive organs from both genders. Others feel like they were born into the wrong body.</a:t>
            </a:r>
            <a:endParaRPr lang="en-CA" sz="2800" dirty="0"/>
          </a:p>
        </p:txBody>
      </p:sp>
    </p:spTree>
    <p:extLst>
      <p:ext uri="{BB962C8B-B14F-4D97-AF65-F5344CB8AC3E}">
        <p14:creationId xmlns:p14="http://schemas.microsoft.com/office/powerpoint/2010/main" val="41386004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717032"/>
            <a:ext cx="8136904" cy="2880320"/>
          </a:xfrm>
        </p:spPr>
        <p:txBody>
          <a:bodyPr>
            <a:normAutofit fontScale="77500" lnSpcReduction="20000"/>
          </a:bodyPr>
          <a:lstStyle/>
          <a:p>
            <a:pPr marL="0" indent="0">
              <a:buNone/>
            </a:pPr>
            <a:r>
              <a:rPr lang="en-CA" dirty="0" smtClean="0"/>
              <a:t>25) </a:t>
            </a:r>
            <a:r>
              <a:rPr lang="en-CA" dirty="0" smtClean="0"/>
              <a:t>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dirty="0" smtClean="0"/>
              <a:t>D) same-sex couples will marry</a:t>
            </a:r>
            <a:endParaRPr lang="en-CA" dirty="0"/>
          </a:p>
        </p:txBody>
      </p:sp>
    </p:spTree>
    <p:extLst>
      <p:ext uri="{BB962C8B-B14F-4D97-AF65-F5344CB8AC3E}">
        <p14:creationId xmlns:p14="http://schemas.microsoft.com/office/powerpoint/2010/main" val="1591109464"/>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645024"/>
            <a:ext cx="8136904" cy="3024336"/>
          </a:xfrm>
        </p:spPr>
        <p:txBody>
          <a:bodyPr>
            <a:normAutofit fontScale="77500" lnSpcReduction="20000"/>
          </a:bodyPr>
          <a:lstStyle/>
          <a:p>
            <a:pPr marL="0" indent="0">
              <a:buNone/>
            </a:pPr>
            <a:r>
              <a:rPr lang="en-CA" dirty="0" smtClean="0"/>
              <a:t>25) </a:t>
            </a:r>
            <a:r>
              <a:rPr lang="en-CA" dirty="0" smtClean="0"/>
              <a:t>If we legalize same-sex marriage worldwide,</a:t>
            </a:r>
          </a:p>
          <a:p>
            <a:endParaRPr lang="en-CA" dirty="0" smtClean="0"/>
          </a:p>
          <a:p>
            <a:pPr marL="0" indent="0">
              <a:buNone/>
            </a:pPr>
            <a:r>
              <a:rPr lang="en-CA" dirty="0" smtClean="0"/>
              <a:t>A) lightening will strike</a:t>
            </a:r>
          </a:p>
          <a:p>
            <a:pPr marL="0" indent="0">
              <a:buNone/>
            </a:pPr>
            <a:r>
              <a:rPr lang="en-CA" dirty="0" smtClean="0"/>
              <a:t>B) toads will take over the earth and your bedroom</a:t>
            </a:r>
          </a:p>
          <a:p>
            <a:pPr marL="0" indent="0">
              <a:buNone/>
            </a:pPr>
            <a:r>
              <a:rPr lang="en-CA" dirty="0" smtClean="0"/>
              <a:t>C) all people will turn gay and the human race will become extinct</a:t>
            </a:r>
          </a:p>
          <a:p>
            <a:pPr marL="0" indent="0">
              <a:buNone/>
            </a:pPr>
            <a:r>
              <a:rPr lang="en-CA" b="1" dirty="0" smtClean="0"/>
              <a:t>D) same-sex couples will marry</a:t>
            </a:r>
            <a:endParaRPr lang="en-CA" b="1" dirty="0"/>
          </a:p>
        </p:txBody>
      </p:sp>
    </p:spTree>
    <p:extLst>
      <p:ext uri="{BB962C8B-B14F-4D97-AF65-F5344CB8AC3E}">
        <p14:creationId xmlns:p14="http://schemas.microsoft.com/office/powerpoint/2010/main" val="277705967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416824" cy="2121099"/>
          </a:xfrm>
        </p:spPr>
        <p:txBody>
          <a:bodyPr>
            <a:normAutofit/>
          </a:bodyPr>
          <a:lstStyle/>
          <a:p>
            <a:pPr marL="0" indent="0">
              <a:buNone/>
            </a:pPr>
            <a:r>
              <a:rPr lang="en-CA" sz="2400" dirty="0" smtClean="0"/>
              <a:t>25) </a:t>
            </a:r>
            <a:r>
              <a:rPr lang="en-CA" sz="2400" dirty="0" smtClean="0"/>
              <a:t>Many countries have legalized same-sex marriage, and no lighting bolts struck, no toads invaded, the population did not die out due to mass conversions to homosexuality. There were, however, many </a:t>
            </a:r>
            <a:r>
              <a:rPr lang="en-CA" sz="2400" dirty="0" smtClean="0"/>
              <a:t>same-sex weddings</a:t>
            </a:r>
            <a:r>
              <a:rPr lang="en-CA" sz="2400" dirty="0" smtClean="0"/>
              <a:t>.</a:t>
            </a:r>
            <a:endParaRPr lang="en-CA" sz="2400" dirty="0"/>
          </a:p>
        </p:txBody>
      </p:sp>
    </p:spTree>
    <p:extLst>
      <p:ext uri="{BB962C8B-B14F-4D97-AF65-F5344CB8AC3E}">
        <p14:creationId xmlns:p14="http://schemas.microsoft.com/office/powerpoint/2010/main" val="476360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284984"/>
            <a:ext cx="3312368" cy="2841179"/>
          </a:xfrm>
        </p:spPr>
        <p:txBody>
          <a:bodyPr/>
          <a:lstStyle/>
          <a:p>
            <a:r>
              <a:rPr lang="en-CA" dirty="0" smtClean="0"/>
              <a:t>Dragons!</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124" y="-56108"/>
            <a:ext cx="9141876" cy="6914108"/>
          </a:xfrm>
          <a:prstGeom prst="rect">
            <a:avLst/>
          </a:prstGeom>
          <a:scene3d>
            <a:camera prst="orthographicFront"/>
            <a:lightRig rig="threePt" dir="t"/>
          </a:scene3d>
          <a:sp3d>
            <a:bevelT/>
          </a:sp3d>
        </p:spPr>
      </p:pic>
    </p:spTree>
    <p:extLst>
      <p:ext uri="{BB962C8B-B14F-4D97-AF65-F5344CB8AC3E}">
        <p14:creationId xmlns:p14="http://schemas.microsoft.com/office/powerpoint/2010/main" val="127347440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532440" cy="3960440"/>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26) </a:t>
            </a:r>
            <a:r>
              <a:rPr lang="en-CA" dirty="0" smtClean="0">
                <a:solidFill>
                  <a:schemeClr val="tx1"/>
                </a:solidFill>
              </a:rPr>
              <a:t>If </a:t>
            </a:r>
            <a:r>
              <a:rPr lang="en-CA" dirty="0">
                <a:solidFill>
                  <a:schemeClr val="tx1"/>
                </a:solidFill>
              </a:rPr>
              <a:t>someone is </a:t>
            </a:r>
            <a:r>
              <a:rPr lang="en-CA" dirty="0" smtClean="0">
                <a:solidFill>
                  <a:schemeClr val="tx1"/>
                </a:solidFill>
              </a:rPr>
              <a:t>struggling  with  deciding about coming out,  it’s  usually most helpful 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52595190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64904"/>
            <a:ext cx="8532440"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26) </a:t>
            </a:r>
            <a:r>
              <a:rPr lang="en-CA" dirty="0" smtClean="0">
                <a:solidFill>
                  <a:schemeClr val="tx1"/>
                </a:solidFill>
              </a:rPr>
              <a:t>If </a:t>
            </a:r>
            <a:r>
              <a:rPr lang="en-CA" dirty="0">
                <a:solidFill>
                  <a:schemeClr val="tx1"/>
                </a:solidFill>
              </a:rPr>
              <a:t>someone is </a:t>
            </a:r>
            <a:r>
              <a:rPr lang="en-CA" dirty="0" smtClean="0">
                <a:solidFill>
                  <a:schemeClr val="tx1"/>
                </a:solidFill>
              </a:rPr>
              <a:t>struggling with deciding about coming out,  it’s </a:t>
            </a:r>
            <a:r>
              <a:rPr lang="en-CA" dirty="0">
                <a:solidFill>
                  <a:schemeClr val="tx1"/>
                </a:solidFill>
              </a:rPr>
              <a:t>usually most helpful </a:t>
            </a:r>
            <a:r>
              <a:rPr lang="en-CA" dirty="0" smtClean="0">
                <a:solidFill>
                  <a:schemeClr val="tx1"/>
                </a:solidFill>
              </a:rPr>
              <a:t>to…</a:t>
            </a:r>
          </a:p>
          <a:p>
            <a:pPr lvl="2" algn="l"/>
            <a:r>
              <a:rPr lang="en-CA" dirty="0">
                <a:solidFill>
                  <a:schemeClr val="tx1"/>
                </a:solidFill>
              </a:rPr>
              <a:t> a) tell them </a:t>
            </a:r>
            <a:r>
              <a:rPr lang="en-CA" dirty="0" smtClean="0">
                <a:solidFill>
                  <a:schemeClr val="tx1"/>
                </a:solidFill>
              </a:rPr>
              <a:t>it’s nobody’s  business if they are LGBT</a:t>
            </a:r>
          </a:p>
          <a:p>
            <a:pPr lvl="2" algn="l"/>
            <a:r>
              <a:rPr lang="en-CA" dirty="0">
                <a:solidFill>
                  <a:schemeClr val="tx1"/>
                </a:solidFill>
              </a:rPr>
              <a:t> b</a:t>
            </a:r>
            <a:r>
              <a:rPr lang="en-CA" dirty="0" smtClean="0">
                <a:solidFill>
                  <a:schemeClr val="tx1"/>
                </a:solidFill>
              </a:rPr>
              <a:t>) </a:t>
            </a:r>
            <a:r>
              <a:rPr lang="en-CA" b="1" dirty="0" smtClean="0">
                <a:solidFill>
                  <a:schemeClr val="tx1"/>
                </a:solidFill>
              </a:rPr>
              <a:t>ask questions to help them think through pros &amp; cons </a:t>
            </a:r>
          </a:p>
          <a:p>
            <a:pPr lvl="2" algn="l"/>
            <a:r>
              <a:rPr lang="en-CA" dirty="0">
                <a:solidFill>
                  <a:schemeClr val="tx1"/>
                </a:solidFill>
              </a:rPr>
              <a:t> </a:t>
            </a:r>
            <a:r>
              <a:rPr lang="en-CA" dirty="0" smtClean="0">
                <a:solidFill>
                  <a:schemeClr val="tx1"/>
                </a:solidFill>
              </a:rPr>
              <a:t>c)  tell them to come out</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9694560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15816" y="3212976"/>
            <a:ext cx="5832648" cy="3312368"/>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26) </a:t>
            </a:r>
            <a:r>
              <a:rPr lang="en-CA" sz="2800" dirty="0" smtClean="0">
                <a:solidFill>
                  <a:schemeClr val="tx1"/>
                </a:solidFill>
              </a:rPr>
              <a:t>There </a:t>
            </a:r>
            <a:r>
              <a:rPr lang="en-CA" sz="2800" dirty="0">
                <a:solidFill>
                  <a:schemeClr val="tx1"/>
                </a:solidFill>
              </a:rPr>
              <a:t>are pros &amp; cons to coming out. Each person &amp; situation is </a:t>
            </a:r>
            <a:r>
              <a:rPr lang="en-CA" sz="2800" dirty="0" smtClean="0">
                <a:solidFill>
                  <a:schemeClr val="tx1"/>
                </a:solidFill>
              </a:rPr>
              <a:t>unique. If </a:t>
            </a:r>
            <a:r>
              <a:rPr lang="en-CA" sz="2800" dirty="0">
                <a:solidFill>
                  <a:schemeClr val="tx1"/>
                </a:solidFill>
              </a:rPr>
              <a:t>someone is </a:t>
            </a:r>
            <a:r>
              <a:rPr lang="en-CA" sz="2800" dirty="0" smtClean="0">
                <a:solidFill>
                  <a:schemeClr val="tx1"/>
                </a:solidFill>
              </a:rPr>
              <a:t>struggling  with coming out,  you can ask questions  to help them think it </a:t>
            </a:r>
            <a:r>
              <a:rPr lang="en-CA" sz="2800" dirty="0" smtClean="0">
                <a:solidFill>
                  <a:schemeClr val="tx1"/>
                </a:solidFill>
              </a:rPr>
              <a:t>through, </a:t>
            </a:r>
            <a:r>
              <a:rPr lang="en-CA" sz="2800" dirty="0" smtClean="0">
                <a:solidFill>
                  <a:schemeClr val="tx1"/>
                </a:solidFill>
              </a:rPr>
              <a:t>instead of giving  advice that may or may not  work for them.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3575525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95936" y="3284984"/>
            <a:ext cx="4752528"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27) </a:t>
            </a:r>
            <a:r>
              <a:rPr lang="en-CA" sz="2800" dirty="0" smtClean="0">
                <a:solidFill>
                  <a:schemeClr val="tx1"/>
                </a:solidFill>
              </a:rPr>
              <a:t>True or False?</a:t>
            </a:r>
          </a:p>
          <a:p>
            <a:pPr algn="l"/>
            <a:endParaRPr lang="en-CA" sz="2800"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8521588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33660944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23928" y="3284984"/>
            <a:ext cx="4824536" cy="3096344"/>
          </a:xfrm>
        </p:spPr>
        <p:txBody>
          <a:bodyPr>
            <a:normAutofit fontScale="850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27) </a:t>
            </a:r>
            <a:r>
              <a:rPr lang="en-CA" sz="2800" b="1" dirty="0" smtClean="0">
                <a:solidFill>
                  <a:schemeClr val="tx1"/>
                </a:solidFill>
              </a:rPr>
              <a:t>Unfortunately, True</a:t>
            </a:r>
          </a:p>
          <a:p>
            <a:pPr algn="l"/>
            <a:endParaRPr lang="en-CA" sz="2800" b="1" dirty="0">
              <a:solidFill>
                <a:schemeClr val="tx1"/>
              </a:solidFill>
            </a:endParaRPr>
          </a:p>
          <a:p>
            <a:pPr algn="l"/>
            <a:r>
              <a:rPr lang="en-CA" sz="2800" dirty="0" smtClean="0">
                <a:solidFill>
                  <a:schemeClr val="tx1"/>
                </a:solidFill>
              </a:rPr>
              <a:t>In some cases, coming out is  very unsafe.  Many people still  kick their LGBT kids out of their homes, fire their LGBT  employees, and/or physically assault  people out of bigotry. </a:t>
            </a: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956631"/>
            <a:ext cx="3144912" cy="2094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8614870"/>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28) </a:t>
            </a:r>
            <a:r>
              <a:rPr lang="en-CA" sz="2800" dirty="0" smtClean="0">
                <a:solidFill>
                  <a:schemeClr val="tx1"/>
                </a:solidFill>
              </a:rPr>
              <a:t>True or False?</a:t>
            </a:r>
          </a:p>
          <a:p>
            <a:pPr algn="l"/>
            <a:endParaRPr lang="en-CA" sz="2800"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also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581416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37712203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43808" y="3284984"/>
            <a:ext cx="5904656" cy="3096344"/>
          </a:xfrm>
        </p:spPr>
        <p:txBody>
          <a:bodyPr>
            <a:normAutofit fontScale="92500" lnSpcReduction="2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r>
              <a:rPr lang="en-CA" sz="2800" dirty="0" smtClean="0">
                <a:solidFill>
                  <a:schemeClr val="tx1"/>
                </a:solidFill>
              </a:rPr>
              <a:t>28) </a:t>
            </a:r>
            <a:r>
              <a:rPr lang="en-CA" sz="2800" b="1" dirty="0" smtClean="0">
                <a:solidFill>
                  <a:schemeClr val="tx1"/>
                </a:solidFill>
              </a:rPr>
              <a:t>True</a:t>
            </a:r>
          </a:p>
          <a:p>
            <a:pPr algn="l"/>
            <a:endParaRPr lang="en-CA" sz="2800" b="1" dirty="0">
              <a:solidFill>
                <a:schemeClr val="tx1"/>
              </a:solidFill>
            </a:endParaRPr>
          </a:p>
          <a:p>
            <a:pPr algn="l"/>
            <a:r>
              <a:rPr lang="en-CA" sz="2800" dirty="0" smtClean="0">
                <a:solidFill>
                  <a:schemeClr val="tx1"/>
                </a:solidFill>
              </a:rPr>
              <a:t>In some cases, coming out leads to  a sense of relief, greater freedom to be yourself, a sense of integrity, and/or better relationships.  It may help a person to  find support.</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943" y="3573016"/>
            <a:ext cx="1872208"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49056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2952328" cy="2664296"/>
          </a:xfrm>
        </p:spPr>
        <p:txBody>
          <a:bodyPr>
            <a:normAutofit/>
          </a:bodyPr>
          <a:lstStyle/>
          <a:p>
            <a:pPr marL="0" indent="0">
              <a:buNone/>
            </a:pPr>
            <a:r>
              <a:rPr lang="en-CA" sz="2400" dirty="0" smtClean="0"/>
              <a:t>Dragons!  In psychology and mythology,  what  can dragons  symbolize? </a:t>
            </a:r>
            <a:endParaRPr lang="en-CA" sz="2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78542224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29)  </a:t>
            </a:r>
            <a:r>
              <a:rPr lang="en-CA" sz="2400" dirty="0" smtClean="0"/>
              <a:t>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all of the above</a:t>
            </a:r>
          </a:p>
        </p:txBody>
      </p:sp>
    </p:spTree>
    <p:extLst>
      <p:ext uri="{BB962C8B-B14F-4D97-AF65-F5344CB8AC3E}">
        <p14:creationId xmlns:p14="http://schemas.microsoft.com/office/powerpoint/2010/main" val="117136391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7920880" cy="2808312"/>
          </a:xfrm>
        </p:spPr>
        <p:txBody>
          <a:bodyPr>
            <a:noAutofit/>
          </a:bodyPr>
          <a:lstStyle/>
          <a:p>
            <a:pPr marL="0" indent="0">
              <a:buNone/>
            </a:pPr>
            <a:r>
              <a:rPr lang="en-CA" sz="2400" dirty="0" smtClean="0"/>
              <a:t>29)  </a:t>
            </a:r>
            <a:r>
              <a:rPr lang="en-CA" sz="2400" dirty="0" smtClean="0"/>
              <a:t>What can people check before coming out?</a:t>
            </a:r>
          </a:p>
          <a:p>
            <a:pPr marL="0" indent="0">
              <a:buNone/>
            </a:pPr>
            <a:r>
              <a:rPr lang="en-CA" sz="2400" dirty="0" smtClean="0"/>
              <a:t>a)  Safety  (physical, emotional,  financial, mental, and spiritual)</a:t>
            </a:r>
          </a:p>
          <a:p>
            <a:pPr marL="0" indent="0">
              <a:buNone/>
            </a:pPr>
            <a:r>
              <a:rPr lang="en-CA" sz="2400" dirty="0" smtClean="0"/>
              <a:t>b</a:t>
            </a:r>
            <a:r>
              <a:rPr lang="en-CA" sz="2400" dirty="0"/>
              <a:t>) S</a:t>
            </a:r>
            <a:r>
              <a:rPr lang="en-CA" sz="2400" dirty="0" smtClean="0"/>
              <a:t>upport  (see above)</a:t>
            </a:r>
          </a:p>
          <a:p>
            <a:pPr marL="0" indent="0">
              <a:buNone/>
            </a:pPr>
            <a:r>
              <a:rPr lang="en-CA" sz="2400" dirty="0" smtClean="0"/>
              <a:t>c)  Self-esteem (will they feel confident no matter how  the other party responds?)</a:t>
            </a:r>
          </a:p>
          <a:p>
            <a:pPr marL="0" indent="0">
              <a:buNone/>
            </a:pPr>
            <a:r>
              <a:rPr lang="en-CA" sz="2400" dirty="0" smtClean="0"/>
              <a:t>d</a:t>
            </a:r>
            <a:r>
              <a:rPr lang="en-CA" sz="2400" dirty="0"/>
              <a:t>) </a:t>
            </a:r>
            <a:r>
              <a:rPr lang="en-CA" sz="2400" b="1" dirty="0"/>
              <a:t>all of the above</a:t>
            </a:r>
          </a:p>
        </p:txBody>
      </p:sp>
    </p:spTree>
    <p:extLst>
      <p:ext uri="{BB962C8B-B14F-4D97-AF65-F5344CB8AC3E}">
        <p14:creationId xmlns:p14="http://schemas.microsoft.com/office/powerpoint/2010/main" val="313003529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05064"/>
            <a:ext cx="7787208" cy="2121099"/>
          </a:xfrm>
        </p:spPr>
        <p:txBody>
          <a:bodyPr>
            <a:normAutofit fontScale="70000" lnSpcReduction="20000"/>
          </a:bodyPr>
          <a:lstStyle/>
          <a:p>
            <a:pPr marL="0" indent="0">
              <a:buNone/>
            </a:pPr>
            <a:r>
              <a:rPr lang="en-CA" dirty="0"/>
              <a:t>30</a:t>
            </a:r>
            <a:r>
              <a:rPr lang="en-CA" dirty="0" smtClean="0"/>
              <a:t>) </a:t>
            </a:r>
            <a:r>
              <a:rPr lang="en-CA" dirty="0" smtClean="0"/>
              <a:t>What’s the best way to  respond if someone  “comes out” to you  (and tells you they are  LGBTF)?</a:t>
            </a:r>
          </a:p>
          <a:p>
            <a:pPr marL="0" indent="0">
              <a:buNone/>
            </a:pPr>
            <a:r>
              <a:rPr lang="en-CA" dirty="0" smtClean="0"/>
              <a:t>a) </a:t>
            </a:r>
            <a:r>
              <a:rPr lang="en-CA" dirty="0" smtClean="0"/>
              <a:t>back </a:t>
            </a:r>
            <a:r>
              <a:rPr lang="en-CA" dirty="0" smtClean="0"/>
              <a:t>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dirty="0" smtClean="0"/>
              <a:t>d)  b or c</a:t>
            </a:r>
            <a:endParaRPr lang="en-CA" dirty="0"/>
          </a:p>
        </p:txBody>
      </p:sp>
    </p:spTree>
    <p:extLst>
      <p:ext uri="{BB962C8B-B14F-4D97-AF65-F5344CB8AC3E}">
        <p14:creationId xmlns:p14="http://schemas.microsoft.com/office/powerpoint/2010/main" val="426780112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592288"/>
          </a:xfrm>
        </p:spPr>
        <p:txBody>
          <a:bodyPr>
            <a:normAutofit fontScale="70000" lnSpcReduction="20000"/>
          </a:bodyPr>
          <a:lstStyle/>
          <a:p>
            <a:pPr marL="0" indent="0">
              <a:buNone/>
            </a:pPr>
            <a:r>
              <a:rPr lang="en-CA" dirty="0"/>
              <a:t>30</a:t>
            </a:r>
            <a:r>
              <a:rPr lang="en-CA" dirty="0" smtClean="0"/>
              <a:t>) </a:t>
            </a:r>
            <a:r>
              <a:rPr lang="en-CA" dirty="0" smtClean="0"/>
              <a:t>What’s the best way to  respond if someone  “comes out” to you  (and tells you they are  LGBTF)?</a:t>
            </a:r>
          </a:p>
          <a:p>
            <a:pPr marL="0" indent="0">
              <a:buNone/>
            </a:pPr>
            <a:r>
              <a:rPr lang="en-CA" dirty="0" smtClean="0"/>
              <a:t>a)  back away slowly</a:t>
            </a:r>
          </a:p>
          <a:p>
            <a:pPr marL="0" indent="0">
              <a:buNone/>
            </a:pPr>
            <a:r>
              <a:rPr lang="en-CA" dirty="0" smtClean="0"/>
              <a:t>b</a:t>
            </a:r>
            <a:r>
              <a:rPr lang="en-CA" dirty="0"/>
              <a:t>) smiles, </a:t>
            </a:r>
            <a:r>
              <a:rPr lang="en-CA" dirty="0" smtClean="0"/>
              <a:t>hugs,  congratulations, high fives</a:t>
            </a:r>
          </a:p>
          <a:p>
            <a:pPr marL="0" indent="0">
              <a:buNone/>
            </a:pPr>
            <a:r>
              <a:rPr lang="en-CA" dirty="0" smtClean="0"/>
              <a:t>c)  act like nothing  happened</a:t>
            </a:r>
          </a:p>
          <a:p>
            <a:pPr marL="0" indent="0">
              <a:buNone/>
            </a:pPr>
            <a:r>
              <a:rPr lang="en-CA" b="1" dirty="0" smtClean="0"/>
              <a:t>d)  b or c, depending on the situation and your relationship</a:t>
            </a:r>
            <a:endParaRPr lang="en-CA" b="1" dirty="0"/>
          </a:p>
        </p:txBody>
      </p:sp>
    </p:spTree>
    <p:extLst>
      <p:ext uri="{BB962C8B-B14F-4D97-AF65-F5344CB8AC3E}">
        <p14:creationId xmlns:p14="http://schemas.microsoft.com/office/powerpoint/2010/main" val="254591087"/>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now have </a:t>
            </a:r>
            <a:r>
              <a:rPr lang="en-CA" sz="2400" b="1" dirty="0" smtClean="0"/>
              <a:t>600 gold coins!</a:t>
            </a:r>
          </a:p>
          <a:p>
            <a:pPr marL="0" indent="0">
              <a:buNone/>
            </a:pPr>
            <a:endParaRPr lang="en-CA" sz="2400" dirty="0"/>
          </a:p>
          <a:p>
            <a:pPr marL="0" indent="0">
              <a:buNone/>
            </a:pPr>
            <a:r>
              <a:rPr lang="en-CA" sz="2400" dirty="0" smtClean="0"/>
              <a:t>You </a:t>
            </a:r>
            <a:r>
              <a:rPr lang="en-CA" sz="2400" dirty="0" smtClean="0"/>
              <a:t>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933056"/>
            <a:ext cx="8147248" cy="2193107"/>
          </a:xfrm>
        </p:spPr>
        <p:txBody>
          <a:bodyPr>
            <a:normAutofit/>
          </a:bodyPr>
          <a:lstStyle/>
          <a:p>
            <a:pPr marL="914400" lvl="2" indent="0" algn="ctr">
              <a:buNone/>
            </a:pPr>
            <a:r>
              <a:rPr lang="en-CA" dirty="0"/>
              <a:t>31</a:t>
            </a:r>
            <a:r>
              <a:rPr lang="en-CA" dirty="0" smtClean="0"/>
              <a:t>) </a:t>
            </a:r>
            <a:r>
              <a:rPr lang="en-CA" dirty="0"/>
              <a:t>True or False?</a:t>
            </a:r>
          </a:p>
          <a:p>
            <a:pPr marL="0" indent="0" algn="ctr">
              <a:buNone/>
            </a:pPr>
            <a:endParaRPr lang="en-CA" sz="2400" b="1" i="1" dirty="0" smtClean="0"/>
          </a:p>
          <a:p>
            <a:pPr marL="0" indent="0" algn="ctr">
              <a:buNone/>
            </a:pPr>
            <a:r>
              <a:rPr lang="en-CA" sz="2400" dirty="0" smtClean="0"/>
              <a:t>Providing all-gender bathrooms can help trans people feel safe, welcome and included….?</a:t>
            </a:r>
            <a:endParaRPr lang="en-CA" sz="2400" dirty="0"/>
          </a:p>
          <a:p>
            <a:pPr marL="0" indent="0" algn="ctr">
              <a:buNone/>
            </a:pPr>
            <a:endParaRPr lang="en-CA" sz="2400" dirty="0" smtClean="0"/>
          </a:p>
          <a:p>
            <a:endParaRPr lang="en-CA" dirty="0"/>
          </a:p>
        </p:txBody>
      </p:sp>
    </p:spTree>
    <p:extLst>
      <p:ext uri="{BB962C8B-B14F-4D97-AF65-F5344CB8AC3E}">
        <p14:creationId xmlns:p14="http://schemas.microsoft.com/office/powerpoint/2010/main" val="260104718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573016"/>
            <a:ext cx="7920880" cy="2553147"/>
          </a:xfrm>
        </p:spPr>
        <p:txBody>
          <a:bodyPr>
            <a:noAutofit/>
          </a:bodyPr>
          <a:lstStyle/>
          <a:p>
            <a:pPr marL="0" indent="0">
              <a:buNone/>
            </a:pPr>
            <a:r>
              <a:rPr lang="en-CA" sz="2400" dirty="0"/>
              <a:t>31</a:t>
            </a:r>
            <a:r>
              <a:rPr lang="en-CA" sz="2400" dirty="0" smtClean="0"/>
              <a:t>) </a:t>
            </a:r>
            <a:r>
              <a:rPr lang="en-CA" sz="2400" b="1" dirty="0" smtClean="0"/>
              <a:t>True </a:t>
            </a:r>
          </a:p>
          <a:p>
            <a:pPr marL="0" indent="0">
              <a:buNone/>
            </a:pPr>
            <a:endParaRPr lang="en-CA" sz="2400" dirty="0"/>
          </a:p>
          <a:p>
            <a:pPr marL="0" indent="0">
              <a:buNone/>
            </a:pPr>
            <a:r>
              <a:rPr lang="en-CA" sz="2400" dirty="0" smtClean="0"/>
              <a:t>Providing </a:t>
            </a:r>
            <a:r>
              <a:rPr lang="en-CA" sz="2400" dirty="0"/>
              <a:t>all-gender bathrooms can help trans people feel safe, welcome and included</a:t>
            </a:r>
            <a:r>
              <a:rPr lang="en-CA" sz="2400" dirty="0" smtClean="0"/>
              <a:t>. Your washrooms </a:t>
            </a:r>
            <a:r>
              <a:rPr lang="en-CA" sz="2400" dirty="0"/>
              <a:t>in your</a:t>
            </a:r>
            <a:r>
              <a:rPr lang="en-CA" sz="2400" dirty="0" smtClean="0"/>
              <a:t> homes </a:t>
            </a:r>
            <a:r>
              <a:rPr lang="en-CA" sz="2400" dirty="0" smtClean="0"/>
              <a:t>are probably for all genders, so why not your washrooms at work or in the community?</a:t>
            </a:r>
            <a:endParaRPr lang="en-CA" sz="2400" dirty="0"/>
          </a:p>
          <a:p>
            <a:endParaRPr lang="en-CA" sz="2400" dirty="0"/>
          </a:p>
        </p:txBody>
      </p:sp>
    </p:spTree>
    <p:extLst>
      <p:ext uri="{BB962C8B-B14F-4D97-AF65-F5344CB8AC3E}">
        <p14:creationId xmlns:p14="http://schemas.microsoft.com/office/powerpoint/2010/main" val="3261938653"/>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717032"/>
            <a:ext cx="8363272" cy="2409131"/>
          </a:xfrm>
        </p:spPr>
        <p:txBody>
          <a:bodyPr>
            <a:noAutofit/>
          </a:bodyPr>
          <a:lstStyle/>
          <a:p>
            <a:pPr marL="914400" lvl="2" indent="0" algn="ctr">
              <a:buNone/>
            </a:pPr>
            <a:r>
              <a:rPr lang="en-CA" dirty="0"/>
              <a:t>32</a:t>
            </a:r>
            <a:r>
              <a:rPr lang="en-CA" dirty="0" smtClean="0"/>
              <a:t>)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Some LGBT people  have reclaimed the  words “fag” and “dyke” </a:t>
            </a:r>
            <a:r>
              <a:rPr lang="en-CA" sz="2400" dirty="0"/>
              <a:t>and “queer</a:t>
            </a:r>
            <a:r>
              <a:rPr lang="en-CA" sz="2400" dirty="0" smtClean="0"/>
              <a:t>”,  so it’s always okay for  LGBT-friendly  straight people  to use those words, too….?</a:t>
            </a:r>
            <a:endParaRPr lang="en-CA" sz="2400" dirty="0"/>
          </a:p>
        </p:txBody>
      </p:sp>
    </p:spTree>
    <p:extLst>
      <p:ext uri="{BB962C8B-B14F-4D97-AF65-F5344CB8AC3E}">
        <p14:creationId xmlns:p14="http://schemas.microsoft.com/office/powerpoint/2010/main" val="796295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501008"/>
            <a:ext cx="3024336" cy="3356992"/>
          </a:xfrm>
        </p:spPr>
        <p:txBody>
          <a:bodyPr>
            <a:normAutofit/>
          </a:bodyPr>
          <a:lstStyle/>
          <a:p>
            <a:pPr marL="0" indent="0">
              <a:buNone/>
            </a:pPr>
            <a:r>
              <a:rPr lang="en-CA" sz="2400" dirty="0" smtClean="0"/>
              <a:t>The “mind dragons” of  shame, blame and/ or fear  may  protect the hidden  treasures of your passionate purpose.</a:t>
            </a:r>
            <a:endParaRPr lang="en-CA" sz="2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25692543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536" y="2348880"/>
            <a:ext cx="9145016" cy="439248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32</a:t>
            </a:r>
            <a:r>
              <a:rPr lang="en-CA" dirty="0" smtClean="0">
                <a:solidFill>
                  <a:schemeClr val="tx1"/>
                </a:solidFill>
              </a:rPr>
              <a:t>) </a:t>
            </a:r>
            <a:r>
              <a:rPr lang="en-CA" b="1" dirty="0" smtClean="0">
                <a:solidFill>
                  <a:schemeClr val="tx1"/>
                </a:solidFill>
              </a:rPr>
              <a:t>Usually False</a:t>
            </a:r>
          </a:p>
          <a:p>
            <a:pPr lvl="2" algn="l"/>
            <a:endParaRPr lang="en-CA" dirty="0" smtClean="0">
              <a:solidFill>
                <a:schemeClr val="tx1"/>
              </a:solidFill>
            </a:endParaRPr>
          </a:p>
          <a:p>
            <a:pPr lvl="2" algn="l"/>
            <a:r>
              <a:rPr lang="en-CA" dirty="0" smtClean="0">
                <a:solidFill>
                  <a:schemeClr val="tx1"/>
                </a:solidFill>
              </a:rPr>
              <a:t>“Fag” and “dyke”  and “queer” are historically derogatory  terms* that some </a:t>
            </a:r>
            <a:r>
              <a:rPr lang="en-CA" dirty="0">
                <a:solidFill>
                  <a:schemeClr val="tx1"/>
                </a:solidFill>
              </a:rPr>
              <a:t>people</a:t>
            </a:r>
            <a:r>
              <a:rPr lang="en-CA" dirty="0" smtClean="0">
                <a:solidFill>
                  <a:schemeClr val="tx1"/>
                </a:solidFill>
              </a:rPr>
              <a:t> in the community have  reclaimed. Others still don’t like these terms. Straight people  (even friendly ones) need to beware that if they try using these terms,  they could  cause misunderstandings or offend people.</a:t>
            </a: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07402340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852936"/>
            <a:ext cx="8388424" cy="3888432"/>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32</a:t>
            </a:r>
            <a:r>
              <a:rPr lang="en-CA" dirty="0" smtClean="0">
                <a:solidFill>
                  <a:schemeClr val="tx1"/>
                </a:solidFill>
              </a:rPr>
              <a:t>) * Note: In </a:t>
            </a:r>
            <a:r>
              <a:rPr lang="en-CA" dirty="0" smtClean="0">
                <a:solidFill>
                  <a:schemeClr val="tx1"/>
                </a:solidFill>
              </a:rPr>
              <a:t>the middle ages,  the church  burned millions of innocent  women  alive, and they  often  burned gay men first in order to “heat up the  flames”.  Hence the term “faggot”.   Women’s equality enhances  LGBTF equality and vice versa.</a:t>
            </a:r>
            <a:endParaRPr lang="en-CA" dirty="0">
              <a:solidFill>
                <a:schemeClr val="tx1"/>
              </a:solidFill>
            </a:endParaRPr>
          </a:p>
        </p:txBody>
      </p:sp>
    </p:spTree>
    <p:extLst>
      <p:ext uri="{BB962C8B-B14F-4D97-AF65-F5344CB8AC3E}">
        <p14:creationId xmlns:p14="http://schemas.microsoft.com/office/powerpoint/2010/main" val="3886034905"/>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861048"/>
            <a:ext cx="8075240" cy="2265115"/>
          </a:xfrm>
        </p:spPr>
        <p:txBody>
          <a:bodyPr>
            <a:normAutofit/>
          </a:bodyPr>
          <a:lstStyle/>
          <a:p>
            <a:pPr marL="914400" lvl="2" indent="0" algn="ctr">
              <a:buNone/>
            </a:pPr>
            <a:r>
              <a:rPr lang="en-CA" dirty="0"/>
              <a:t>33</a:t>
            </a:r>
            <a:r>
              <a:rPr lang="en-CA" dirty="0" smtClean="0"/>
              <a:t>) </a:t>
            </a:r>
            <a:r>
              <a:rPr lang="en-CA" dirty="0"/>
              <a:t>True or False?</a:t>
            </a:r>
          </a:p>
          <a:p>
            <a:pPr marL="0" indent="0" algn="ctr">
              <a:buNone/>
            </a:pPr>
            <a:endParaRPr lang="en-CA" sz="2400" b="1" i="1" dirty="0">
              <a:latin typeface="Palatino Linotype" pitchFamily="18" charset="0"/>
            </a:endParaRPr>
          </a:p>
          <a:p>
            <a:pPr marL="0" indent="0" algn="ctr">
              <a:buNone/>
            </a:pPr>
            <a:r>
              <a:rPr lang="en-CA" sz="2400" dirty="0" smtClean="0"/>
              <a:t>Loving </a:t>
            </a:r>
            <a:r>
              <a:rPr lang="en-CA" sz="2400" dirty="0"/>
              <a:t>religions and loving religious leaders </a:t>
            </a:r>
            <a:endParaRPr lang="en-CA" sz="2400" dirty="0" smtClean="0"/>
          </a:p>
          <a:p>
            <a:pPr marL="0" indent="0" algn="ctr">
              <a:buNone/>
            </a:pPr>
            <a:r>
              <a:rPr lang="en-CA" sz="2400" dirty="0" smtClean="0"/>
              <a:t>teach </a:t>
            </a:r>
            <a:r>
              <a:rPr lang="en-CA" sz="2400" dirty="0"/>
              <a:t>love for all people…?</a:t>
            </a:r>
          </a:p>
        </p:txBody>
      </p:sp>
    </p:spTree>
    <p:extLst>
      <p:ext uri="{BB962C8B-B14F-4D97-AF65-F5344CB8AC3E}">
        <p14:creationId xmlns:p14="http://schemas.microsoft.com/office/powerpoint/2010/main" val="2562413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924944"/>
            <a:ext cx="8064896" cy="381642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33</a:t>
            </a:r>
            <a:r>
              <a:rPr lang="en-CA" dirty="0" smtClean="0">
                <a:solidFill>
                  <a:schemeClr val="tx1"/>
                </a:solidFill>
              </a:rPr>
              <a:t>) </a:t>
            </a:r>
            <a:r>
              <a:rPr lang="en-CA" b="1" dirty="0" smtClean="0">
                <a:solidFill>
                  <a:schemeClr val="tx1"/>
                </a:solidFill>
              </a:rPr>
              <a:t>True. </a:t>
            </a:r>
            <a:r>
              <a:rPr lang="en-CA" dirty="0" smtClean="0">
                <a:solidFill>
                  <a:schemeClr val="tx1"/>
                </a:solidFill>
              </a:rPr>
              <a:t>You can think of all  religions as roads that people can take to or from Love, and </a:t>
            </a:r>
            <a:r>
              <a:rPr lang="en-CA" dirty="0">
                <a:solidFill>
                  <a:schemeClr val="tx1"/>
                </a:solidFill>
              </a:rPr>
              <a:t>q</a:t>
            </a:r>
            <a:r>
              <a:rPr lang="en-CA" dirty="0" smtClean="0">
                <a:solidFill>
                  <a:schemeClr val="tx1"/>
                </a:solidFill>
              </a:rPr>
              <a:t>uestion any  religious teachings  that promote hate  instead of love.  Hate is often a tool  some people use to try to  steal power and/or money from others.</a:t>
            </a: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389508466"/>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068960"/>
            <a:ext cx="8208912" cy="367240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33</a:t>
            </a:r>
            <a:r>
              <a:rPr lang="en-CA" dirty="0" smtClean="0">
                <a:solidFill>
                  <a:schemeClr val="tx1"/>
                </a:solidFill>
              </a:rPr>
              <a:t>) </a:t>
            </a:r>
            <a:r>
              <a:rPr lang="en-CA" dirty="0" smtClean="0">
                <a:solidFill>
                  <a:schemeClr val="tx1"/>
                </a:solidFill>
              </a:rPr>
              <a:t>For example,  some religious leaders try to create a multi-level  pyramid scheme  based on “you have ten kids &amp; they all donate ten percent, they have ten kids &amp; they all donate  ten percent, etc.”  </a:t>
            </a:r>
            <a:endParaRPr lang="en-CA" dirty="0">
              <a:solidFill>
                <a:schemeClr val="tx1"/>
              </a:solidFill>
            </a:endParaRPr>
          </a:p>
        </p:txBody>
      </p:sp>
    </p:spTree>
    <p:extLst>
      <p:ext uri="{BB962C8B-B14F-4D97-AF65-F5344CB8AC3E}">
        <p14:creationId xmlns:p14="http://schemas.microsoft.com/office/powerpoint/2010/main" val="668870456"/>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22508030"/>
              </p:ext>
            </p:extLst>
          </p:nvPr>
        </p:nvGraphicFramePr>
        <p:xfrm>
          <a:off x="395536" y="3284984"/>
          <a:ext cx="8748464"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01840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now have </a:t>
            </a:r>
            <a:r>
              <a:rPr lang="en-CA" sz="2400" b="1" dirty="0" smtClean="0"/>
              <a:t>700  gold coins!  </a:t>
            </a:r>
          </a:p>
          <a:p>
            <a:pPr marL="0" indent="0">
              <a:buNone/>
            </a:pPr>
            <a:endParaRPr lang="en-CA" sz="2400" dirty="0"/>
          </a:p>
          <a:p>
            <a:pPr marL="0" indent="0">
              <a:buNone/>
            </a:pPr>
            <a:r>
              <a:rPr lang="en-CA" sz="2400" dirty="0" smtClean="0"/>
              <a:t>You </a:t>
            </a:r>
            <a:r>
              <a:rPr lang="en-CA" sz="2400" dirty="0" smtClean="0"/>
              <a:t>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a:solidFill>
                  <a:schemeClr val="tx1"/>
                </a:solidFill>
              </a:rPr>
              <a:t>34</a:t>
            </a:r>
            <a:r>
              <a:rPr lang="en-CA" dirty="0" smtClean="0">
                <a:solidFill>
                  <a:schemeClr val="tx1"/>
                </a:solidFill>
              </a:rPr>
              <a:t>) </a:t>
            </a:r>
            <a:r>
              <a:rPr lang="en-CA" dirty="0" smtClean="0">
                <a:solidFill>
                  <a:schemeClr val="tx1"/>
                </a:solidFill>
              </a:rPr>
              <a:t>True or False?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3193731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212976"/>
            <a:ext cx="3024336" cy="3645024"/>
          </a:xfrm>
        </p:spPr>
        <p:txBody>
          <a:bodyPr>
            <a:normAutofit/>
          </a:bodyPr>
          <a:lstStyle/>
          <a:p>
            <a:pPr marL="0" indent="0">
              <a:buNone/>
            </a:pPr>
            <a:r>
              <a:rPr lang="en-CA" sz="2400" dirty="0" smtClean="0"/>
              <a:t>The first “mind dragon” of  shame  breathes fire!  It may tell you that you’re not good enough, so you should forget your passionate purpose. </a:t>
            </a:r>
            <a:endParaRPr lang="en-CA" sz="2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259448865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02660703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514" y="2996952"/>
            <a:ext cx="8546954" cy="3744416"/>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endParaRPr lang="en-CA" dirty="0" smtClean="0">
              <a:solidFill>
                <a:schemeClr val="tx1"/>
              </a:solidFill>
            </a:endParaRPr>
          </a:p>
          <a:p>
            <a:pPr lvl="2" algn="l"/>
            <a:r>
              <a:rPr lang="en-CA" dirty="0">
                <a:solidFill>
                  <a:schemeClr val="tx1"/>
                </a:solidFill>
              </a:rPr>
              <a:t>34</a:t>
            </a:r>
            <a:r>
              <a:rPr lang="en-CA" dirty="0" smtClean="0">
                <a:solidFill>
                  <a:schemeClr val="tx1"/>
                </a:solidFill>
              </a:rPr>
              <a:t>) </a:t>
            </a:r>
            <a:r>
              <a:rPr lang="en-CA" b="1" dirty="0" smtClean="0">
                <a:solidFill>
                  <a:schemeClr val="tx1"/>
                </a:solidFill>
              </a:rPr>
              <a:t>True</a:t>
            </a:r>
          </a:p>
          <a:p>
            <a:pPr lvl="2" algn="l"/>
            <a:endParaRPr lang="en-CA" dirty="0">
              <a:solidFill>
                <a:schemeClr val="tx1"/>
              </a:solidFill>
            </a:endParaRPr>
          </a:p>
          <a:p>
            <a:pPr lvl="2" algn="l"/>
            <a:r>
              <a:rPr lang="en-CA" dirty="0" smtClean="0">
                <a:solidFill>
                  <a:schemeClr val="tx1"/>
                </a:solidFill>
              </a:rPr>
              <a:t>If </a:t>
            </a:r>
            <a:r>
              <a:rPr lang="en-CA" dirty="0">
                <a:solidFill>
                  <a:schemeClr val="tx1"/>
                </a:solidFill>
              </a:rPr>
              <a:t>you feel safe to do so</a:t>
            </a:r>
            <a:r>
              <a:rPr lang="en-CA" dirty="0" smtClean="0">
                <a:solidFill>
                  <a:schemeClr val="tx1"/>
                </a:solidFill>
              </a:rPr>
              <a:t>, you can remind people  that blaming prejudice or abuse on God doesn’t make it right.  </a:t>
            </a:r>
          </a:p>
          <a:p>
            <a:endParaRPr lang="en-CA" dirty="0">
              <a:solidFill>
                <a:schemeClr val="tx1"/>
              </a:solidFill>
            </a:endParaRPr>
          </a:p>
        </p:txBody>
      </p:sp>
    </p:spTree>
    <p:extLst>
      <p:ext uri="{BB962C8B-B14F-4D97-AF65-F5344CB8AC3E}">
        <p14:creationId xmlns:p14="http://schemas.microsoft.com/office/powerpoint/2010/main" val="678588931"/>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492896"/>
            <a:ext cx="8208912" cy="4248472"/>
          </a:xfrm>
        </p:spPr>
        <p:txBody>
          <a:bodyPr>
            <a:normAutofit fontScale="925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35</a:t>
            </a:r>
            <a:r>
              <a:rPr lang="en-CA" dirty="0" smtClean="0">
                <a:solidFill>
                  <a:schemeClr val="tx1"/>
                </a:solidFill>
              </a:rPr>
              <a:t>) </a:t>
            </a:r>
            <a:r>
              <a:rPr lang="en-CA" dirty="0" smtClean="0">
                <a:solidFill>
                  <a:schemeClr val="tx1"/>
                </a:solidFill>
              </a:rPr>
              <a:t>If you meet </a:t>
            </a:r>
            <a:r>
              <a:rPr lang="en-CA" dirty="0" smtClean="0">
                <a:solidFill>
                  <a:schemeClr val="tx1"/>
                </a:solidFill>
              </a:rPr>
              <a:t>someone </a:t>
            </a:r>
            <a:r>
              <a:rPr lang="en-CA" dirty="0" smtClean="0">
                <a:solidFill>
                  <a:schemeClr val="tx1"/>
                </a:solidFill>
              </a:rPr>
              <a:t>struggling with their  </a:t>
            </a:r>
          </a:p>
          <a:p>
            <a:pPr lvl="2" algn="l"/>
            <a:r>
              <a:rPr lang="en-CA" dirty="0" smtClean="0">
                <a:solidFill>
                  <a:schemeClr val="tx1"/>
                </a:solidFill>
              </a:rPr>
              <a:t>anti-LGBTF religious  beliefs, you  are safest to…</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a:t>
            </a:r>
            <a:r>
              <a:rPr lang="en-CA" dirty="0" smtClean="0">
                <a:solidFill>
                  <a:schemeClr val="tx1"/>
                </a:solidFill>
              </a:rPr>
              <a:t>of how you overcame the </a:t>
            </a:r>
            <a:r>
              <a:rPr lang="en-CA" dirty="0" smtClean="0">
                <a:solidFill>
                  <a:schemeClr val="tx1"/>
                </a:solidFill>
              </a:rPr>
              <a:t>prejudice </a:t>
            </a:r>
            <a:r>
              <a:rPr lang="en-CA" dirty="0" smtClean="0">
                <a:solidFill>
                  <a:schemeClr val="tx1"/>
                </a:solidFill>
              </a:rPr>
              <a:t>you learned</a:t>
            </a:r>
          </a:p>
          <a:p>
            <a:pPr marL="1371600" lvl="2" indent="-457200" algn="l">
              <a:buAutoNum type="alphaLcParenR"/>
            </a:pPr>
            <a:r>
              <a:rPr lang="en-CA" dirty="0">
                <a:solidFill>
                  <a:schemeClr val="tx1"/>
                </a:solidFill>
              </a:rPr>
              <a:t> b or c</a:t>
            </a:r>
            <a:endParaRPr lang="en-CA"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1343512949"/>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80928"/>
            <a:ext cx="8316416" cy="3960440"/>
          </a:xfrm>
        </p:spPr>
        <p:txBody>
          <a:bodyPr>
            <a:normAutofit fontScale="92500"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35</a:t>
            </a:r>
            <a:r>
              <a:rPr lang="en-CA" dirty="0" smtClean="0">
                <a:solidFill>
                  <a:schemeClr val="tx1"/>
                </a:solidFill>
              </a:rPr>
              <a:t>) </a:t>
            </a:r>
            <a:r>
              <a:rPr lang="en-CA" dirty="0" smtClean="0">
                <a:solidFill>
                  <a:schemeClr val="tx1"/>
                </a:solidFill>
              </a:rPr>
              <a:t>If you meet someone  struggling with their  anti-LGBTF religious  beliefs, you  are </a:t>
            </a:r>
            <a:r>
              <a:rPr lang="en-CA" dirty="0">
                <a:solidFill>
                  <a:schemeClr val="tx1"/>
                </a:solidFill>
              </a:rPr>
              <a:t>safest </a:t>
            </a:r>
            <a:r>
              <a:rPr lang="en-CA" dirty="0" smtClean="0">
                <a:solidFill>
                  <a:schemeClr val="tx1"/>
                </a:solidFill>
              </a:rPr>
              <a:t>to…</a:t>
            </a:r>
          </a:p>
          <a:p>
            <a:pPr marL="1371600" lvl="2" indent="-457200" algn="l">
              <a:buAutoNum type="alphaLcParenR"/>
            </a:pPr>
            <a:r>
              <a:rPr lang="en-CA" dirty="0">
                <a:solidFill>
                  <a:schemeClr val="tx1"/>
                </a:solidFill>
              </a:rPr>
              <a:t>t</a:t>
            </a:r>
            <a:r>
              <a:rPr lang="en-CA" dirty="0" smtClean="0">
                <a:solidFill>
                  <a:schemeClr val="tx1"/>
                </a:solidFill>
              </a:rPr>
              <a:t>ell them to stop being prejudiced Nazi bigots </a:t>
            </a:r>
          </a:p>
          <a:p>
            <a:pPr marL="1371600" lvl="2" indent="-457200" algn="l">
              <a:buAutoNum type="alphaLcParenR"/>
            </a:pPr>
            <a:r>
              <a:rPr lang="en-CA" dirty="0" smtClean="0">
                <a:solidFill>
                  <a:schemeClr val="tx1"/>
                </a:solidFill>
              </a:rPr>
              <a:t>explain that  many homophobic lines in religious texts  are  mistranslations &amp;  misinterpretations</a:t>
            </a:r>
          </a:p>
          <a:p>
            <a:pPr marL="1371600" lvl="2" indent="-457200" algn="l">
              <a:buAutoNum type="alphaLcParenR"/>
            </a:pPr>
            <a:r>
              <a:rPr lang="en-CA" dirty="0">
                <a:solidFill>
                  <a:schemeClr val="tx1"/>
                </a:solidFill>
              </a:rPr>
              <a:t> tell them your </a:t>
            </a:r>
            <a:r>
              <a:rPr lang="en-CA" dirty="0" smtClean="0">
                <a:solidFill>
                  <a:schemeClr val="tx1"/>
                </a:solidFill>
              </a:rPr>
              <a:t>experience  of how you overcame the prejudice  you learned</a:t>
            </a:r>
          </a:p>
          <a:p>
            <a:pPr marL="1371600" lvl="2" indent="-457200" algn="l">
              <a:buAutoNum type="alphaLcParenR"/>
            </a:pPr>
            <a:r>
              <a:rPr lang="en-CA" b="1" dirty="0">
                <a:solidFill>
                  <a:schemeClr val="tx1"/>
                </a:solidFill>
              </a:rPr>
              <a:t> b or c</a:t>
            </a:r>
            <a:endParaRPr lang="en-CA" b="1" dirty="0" smtClean="0">
              <a:solidFill>
                <a:schemeClr val="tx1"/>
              </a:solidFill>
            </a:endParaRPr>
          </a:p>
          <a:p>
            <a:pPr marL="1371600" lvl="2" indent="-457200" algn="l">
              <a:buAutoNum type="alphaLcParenR"/>
            </a:pPr>
            <a:endParaRPr lang="en-CA" dirty="0">
              <a:solidFill>
                <a:schemeClr val="tx1"/>
              </a:solidFill>
            </a:endParaRPr>
          </a:p>
          <a:p>
            <a:pPr marL="1371600" lvl="2" indent="-457200" algn="l">
              <a:buAutoNum type="alphaLcParenR"/>
            </a:pPr>
            <a:endParaRPr lang="en-CA" dirty="0">
              <a:solidFill>
                <a:schemeClr val="tx1"/>
              </a:solidFill>
            </a:endParaRPr>
          </a:p>
        </p:txBody>
      </p:sp>
    </p:spTree>
    <p:extLst>
      <p:ext uri="{BB962C8B-B14F-4D97-AF65-F5344CB8AC3E}">
        <p14:creationId xmlns:p14="http://schemas.microsoft.com/office/powerpoint/2010/main" val="3998669177"/>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2996952"/>
            <a:ext cx="6912768" cy="356655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True or False?</a:t>
            </a:r>
          </a:p>
          <a:p>
            <a:pPr lvl="2" algn="l"/>
            <a:endParaRPr lang="en-CA"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654715"/>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14602724"/>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7704" y="2708920"/>
            <a:ext cx="7056784" cy="3854588"/>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29i)  </a:t>
            </a:r>
            <a:r>
              <a:rPr lang="en-CA" b="1" dirty="0" smtClean="0">
                <a:solidFill>
                  <a:schemeClr val="tx1"/>
                </a:solidFill>
              </a:rPr>
              <a:t>True</a:t>
            </a:r>
          </a:p>
          <a:p>
            <a:pPr lvl="2" algn="l"/>
            <a:endParaRPr lang="en-CA" b="1" dirty="0">
              <a:solidFill>
                <a:schemeClr val="tx1"/>
              </a:solidFill>
            </a:endParaRPr>
          </a:p>
          <a:p>
            <a:pPr lvl="2" algn="l"/>
            <a:r>
              <a:rPr lang="en-CA" dirty="0" smtClean="0">
                <a:solidFill>
                  <a:schemeClr val="tx1"/>
                </a:solidFill>
              </a:rPr>
              <a:t>The King James  Bible from 1611   was named after</a:t>
            </a:r>
            <a:r>
              <a:rPr lang="en-CA" dirty="0" smtClean="0"/>
              <a:t> </a:t>
            </a:r>
            <a:r>
              <a:rPr lang="en-CA" dirty="0">
                <a:hlinkClick r:id="rId2" action="ppaction://hlinkfile" tooltip="James VI and I"/>
              </a:rPr>
              <a:t>King James I of England</a:t>
            </a:r>
            <a:r>
              <a:rPr lang="en-CA" dirty="0"/>
              <a:t> </a:t>
            </a:r>
            <a:r>
              <a:rPr lang="en-CA" dirty="0" smtClean="0">
                <a:solidFill>
                  <a:schemeClr val="tx1"/>
                </a:solidFill>
              </a:rPr>
              <a:t>, also known as  “Queen James”   because he often  flirted with men in public.  You can Google </a:t>
            </a:r>
            <a:r>
              <a:rPr lang="en-CA" dirty="0">
                <a:solidFill>
                  <a:schemeClr val="tx1"/>
                </a:solidFill>
              </a:rPr>
              <a:t>“Queen James” </a:t>
            </a:r>
            <a:r>
              <a:rPr lang="en-CA" dirty="0" smtClean="0">
                <a:solidFill>
                  <a:schemeClr val="tx1"/>
                </a:solidFill>
              </a:rPr>
              <a:t>for details.</a:t>
            </a:r>
            <a:endParaRPr lang="en-CA"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3501008"/>
            <a:ext cx="1779309" cy="29002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96478311"/>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2636912"/>
            <a:ext cx="5976664" cy="3926596"/>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True or False?</a:t>
            </a:r>
          </a:p>
          <a:p>
            <a:pPr lvl="2" algn="l"/>
            <a:endParaRPr lang="en-CA" dirty="0">
              <a:solidFill>
                <a:schemeClr val="tx1"/>
              </a:solidFill>
            </a:endParaRPr>
          </a:p>
          <a:p>
            <a:pPr lvl="2" algn="l"/>
            <a:r>
              <a:rPr lang="en-CA" dirty="0" smtClean="0">
                <a:solidFill>
                  <a:schemeClr val="tx1"/>
                </a:solidFill>
              </a:rPr>
              <a:t>Historians all agree that here was a lover’s  quarrel between King James and  the Pope, and many new  homophobic 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0674771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95736" y="2708920"/>
            <a:ext cx="6192688" cy="385458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a:t>
            </a:r>
            <a:r>
              <a:rPr lang="en-CA" b="1" dirty="0" smtClean="0">
                <a:solidFill>
                  <a:schemeClr val="tx1"/>
                </a:solidFill>
              </a:rPr>
              <a:t>False</a:t>
            </a:r>
          </a:p>
          <a:p>
            <a:pPr lvl="2" algn="l"/>
            <a:endParaRPr lang="en-CA" dirty="0">
              <a:solidFill>
                <a:schemeClr val="tx1"/>
              </a:solidFill>
            </a:endParaRPr>
          </a:p>
          <a:p>
            <a:pPr lvl="2" algn="l"/>
            <a:r>
              <a:rPr lang="en-CA" dirty="0" smtClean="0">
                <a:solidFill>
                  <a:schemeClr val="tx1"/>
                </a:solidFill>
              </a:rPr>
              <a:t>Historians actually did not all agree that here was </a:t>
            </a:r>
            <a:r>
              <a:rPr lang="en-CA" i="1" dirty="0" smtClean="0">
                <a:solidFill>
                  <a:schemeClr val="tx1"/>
                </a:solidFill>
              </a:rPr>
              <a:t>a lover’s  </a:t>
            </a:r>
            <a:r>
              <a:rPr lang="en-CA" dirty="0" smtClean="0">
                <a:solidFill>
                  <a:schemeClr val="tx1"/>
                </a:solidFill>
              </a:rPr>
              <a:t>quarrel between King James and  the Pope.  </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8127838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1760" y="3068960"/>
            <a:ext cx="5976664" cy="3494548"/>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There  was, however, a conflict  between King James and the Pope at </a:t>
            </a:r>
            <a:r>
              <a:rPr lang="en-CA" dirty="0" smtClean="0">
                <a:solidFill>
                  <a:schemeClr val="tx1"/>
                </a:solidFill>
              </a:rPr>
              <a:t>the </a:t>
            </a:r>
            <a:r>
              <a:rPr lang="en-CA" dirty="0" smtClean="0">
                <a:solidFill>
                  <a:schemeClr val="tx1"/>
                </a:solidFill>
              </a:rPr>
              <a:t>time, and many new  homophobic translations  suddenly appeared in </a:t>
            </a:r>
            <a:r>
              <a:rPr lang="en-CA" dirty="0" smtClean="0">
                <a:solidFill>
                  <a:schemeClr val="tx1"/>
                </a:solidFill>
              </a:rPr>
              <a:t>the </a:t>
            </a:r>
            <a:r>
              <a:rPr lang="en-CA" dirty="0" smtClean="0">
                <a:solidFill>
                  <a:schemeClr val="tx1"/>
                </a:solidFill>
              </a:rPr>
              <a:t>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8958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573016"/>
            <a:ext cx="2664296" cy="2808312"/>
          </a:xfrm>
        </p:spPr>
        <p:txBody>
          <a:bodyPr>
            <a:normAutofit fontScale="77500" lnSpcReduction="20000"/>
          </a:bodyPr>
          <a:lstStyle/>
          <a:p>
            <a:pPr marL="0" indent="0">
              <a:buNone/>
            </a:pPr>
            <a:r>
              <a:rPr lang="en-CA" dirty="0" smtClean="0"/>
              <a:t>The first “mind dragon” of  shame  is very convincing, no matter  how much talent  or potential you may  have.  </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442736494"/>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1720" y="3068960"/>
            <a:ext cx="6912768" cy="3494548"/>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29) Some sources say  that the Pope wasn’t  happy about the  Queen James’ gay “threat”  to his  “have ten babies etc.” pyramid scheme, and that’s why many new </a:t>
            </a:r>
            <a:r>
              <a:rPr lang="en-CA" dirty="0" smtClean="0">
                <a:solidFill>
                  <a:schemeClr val="tx1"/>
                </a:solidFill>
              </a:rPr>
              <a:t>homophobic </a:t>
            </a:r>
            <a:r>
              <a:rPr lang="en-CA" dirty="0" smtClean="0">
                <a:solidFill>
                  <a:schemeClr val="tx1"/>
                </a:solidFill>
              </a:rPr>
              <a:t>translations  suddenly appeared in the  King James Bible.</a:t>
            </a:r>
            <a:endParaRPr lang="en-CA" dirty="0">
              <a:solidFill>
                <a:schemeClr val="tx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610972"/>
            <a:ext cx="1800200" cy="293432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420670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now have </a:t>
            </a:r>
            <a:r>
              <a:rPr lang="en-CA" sz="2400" b="1" dirty="0" smtClean="0"/>
              <a:t>800 gold coins!</a:t>
            </a:r>
          </a:p>
          <a:p>
            <a:pPr marL="0" indent="0">
              <a:buNone/>
            </a:pPr>
            <a:endParaRPr lang="en-CA" sz="2400" b="1" dirty="0" smtClean="0"/>
          </a:p>
          <a:p>
            <a:pPr marL="0" indent="0">
              <a:buNone/>
            </a:pPr>
            <a:r>
              <a:rPr lang="en-CA" sz="2400" dirty="0" smtClean="0"/>
              <a:t>You </a:t>
            </a:r>
            <a:r>
              <a:rPr lang="en-CA" sz="2400" dirty="0" smtClean="0"/>
              <a:t>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492896"/>
            <a:ext cx="8820472" cy="4248472"/>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a:t>
            </a:r>
            <a:r>
              <a:rPr lang="en-CA" dirty="0" smtClean="0">
                <a:solidFill>
                  <a:schemeClr val="tx1"/>
                </a:solidFill>
              </a:rPr>
              <a:t>closeted gays. Review! Psychologists </a:t>
            </a:r>
            <a:r>
              <a:rPr lang="en-CA" dirty="0" smtClean="0">
                <a:solidFill>
                  <a:schemeClr val="tx1"/>
                </a:solidFill>
              </a:rPr>
              <a:t>call this </a:t>
            </a: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39656253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smtClean="0">
                <a:solidFill>
                  <a:schemeClr val="tx1"/>
                </a:solidFill>
              </a:rPr>
              <a:t>30) If you meet someone  struggling with their  anti-LGBTF religious  beliefs, you can also explain that many religious leaders who teach hate are </a:t>
            </a:r>
            <a:r>
              <a:rPr lang="en-CA" dirty="0">
                <a:solidFill>
                  <a:schemeClr val="tx1"/>
                </a:solidFill>
              </a:rPr>
              <a:t>closeted gays.  </a:t>
            </a:r>
            <a:r>
              <a:rPr lang="en-CA" dirty="0" smtClean="0">
                <a:solidFill>
                  <a:schemeClr val="tx1"/>
                </a:solidFill>
              </a:rPr>
              <a:t>Psychologists call this </a:t>
            </a:r>
          </a:p>
          <a:p>
            <a:pPr marL="1371600" lvl="2" indent="-457200" algn="l">
              <a:buAutoNum type="alphaLcParenR"/>
            </a:pPr>
            <a:r>
              <a:rPr lang="en-CA" b="1" dirty="0">
                <a:solidFill>
                  <a:schemeClr val="tx1"/>
                </a:solidFill>
              </a:rPr>
              <a:t>R</a:t>
            </a:r>
            <a:r>
              <a:rPr lang="en-CA" b="1"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447084063"/>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520" y="2780928"/>
            <a:ext cx="8568952" cy="4077072"/>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smtClean="0">
                <a:solidFill>
                  <a:schemeClr val="tx1"/>
                </a:solidFill>
              </a:rPr>
              <a:t>31</a:t>
            </a:r>
            <a:r>
              <a:rPr lang="en-CA" dirty="0">
                <a:solidFill>
                  <a:schemeClr val="tx1"/>
                </a:solidFill>
              </a:rPr>
              <a:t>) True or False?</a:t>
            </a:r>
          </a:p>
          <a:p>
            <a:pPr lvl="2"/>
            <a:endParaRPr lang="en-CA" dirty="0">
              <a:solidFill>
                <a:schemeClr val="tx1"/>
              </a:solidFill>
            </a:endParaRPr>
          </a:p>
          <a:p>
            <a:pPr lvl="2"/>
            <a:r>
              <a:rPr lang="en-CA" dirty="0">
                <a:solidFill>
                  <a:schemeClr val="tx1"/>
                </a:solidFill>
              </a:rPr>
              <a:t>If you believe in God</a:t>
            </a:r>
            <a:r>
              <a:rPr lang="en-CA" dirty="0" smtClean="0">
                <a:solidFill>
                  <a:schemeClr val="tx1"/>
                </a:solidFill>
              </a:rPr>
              <a:t>, you can also point out </a:t>
            </a:r>
            <a:r>
              <a:rPr lang="en-CA" dirty="0" smtClean="0">
                <a:solidFill>
                  <a:schemeClr val="tx1"/>
                </a:solidFill>
              </a:rPr>
              <a:t>to religious people that </a:t>
            </a:r>
            <a:r>
              <a:rPr lang="en-CA" dirty="0" smtClean="0">
                <a:solidFill>
                  <a:schemeClr val="tx1"/>
                </a:solidFill>
              </a:rPr>
              <a:t>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75393898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520" y="2780928"/>
            <a:ext cx="8928992" cy="3960440"/>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r>
              <a:rPr lang="en-CA" dirty="0">
                <a:solidFill>
                  <a:schemeClr val="tx1"/>
                </a:solidFill>
              </a:rPr>
              <a:t>31) </a:t>
            </a:r>
            <a:r>
              <a:rPr lang="en-CA" b="1" dirty="0">
                <a:solidFill>
                  <a:schemeClr val="tx1"/>
                </a:solidFill>
              </a:rPr>
              <a:t>True</a:t>
            </a:r>
            <a:r>
              <a:rPr lang="en-CA" dirty="0">
                <a:solidFill>
                  <a:schemeClr val="tx1"/>
                </a:solidFill>
              </a:rPr>
              <a:t> </a:t>
            </a:r>
          </a:p>
          <a:p>
            <a:pPr lvl="2"/>
            <a:endParaRPr lang="en-CA" dirty="0">
              <a:solidFill>
                <a:schemeClr val="tx1"/>
              </a:solidFill>
            </a:endParaRPr>
          </a:p>
          <a:p>
            <a:pPr lvl="2"/>
            <a:r>
              <a:rPr lang="en-CA" dirty="0">
                <a:solidFill>
                  <a:schemeClr val="tx1"/>
                </a:solidFill>
              </a:rPr>
              <a:t>If you believe in God, you </a:t>
            </a:r>
            <a:r>
              <a:rPr lang="en-CA" dirty="0" smtClean="0">
                <a:solidFill>
                  <a:schemeClr val="tx1"/>
                </a:solidFill>
              </a:rPr>
              <a:t>can also point out </a:t>
            </a:r>
            <a:r>
              <a:rPr lang="en-CA" dirty="0">
                <a:solidFill>
                  <a:schemeClr val="tx1"/>
                </a:solidFill>
              </a:rPr>
              <a:t>to religious people that </a:t>
            </a:r>
            <a:r>
              <a:rPr lang="en-CA" dirty="0" smtClean="0">
                <a:solidFill>
                  <a:schemeClr val="tx1"/>
                </a:solidFill>
              </a:rPr>
              <a:t>if God didn’t love  LGBTF people, there  wouldn’t </a:t>
            </a:r>
            <a:r>
              <a:rPr lang="en-CA" i="1" dirty="0" smtClean="0">
                <a:solidFill>
                  <a:schemeClr val="tx1"/>
                </a:solidFill>
              </a:rPr>
              <a:t>be</a:t>
            </a:r>
            <a:r>
              <a:rPr lang="en-CA" dirty="0" smtClean="0">
                <a:solidFill>
                  <a:schemeClr val="tx1"/>
                </a:solidFill>
              </a:rPr>
              <a:t> any LGBTF people.</a:t>
            </a:r>
          </a:p>
          <a:p>
            <a:endParaRPr lang="en-CA" sz="2400" dirty="0">
              <a:solidFill>
                <a:schemeClr val="tx1"/>
              </a:solidFill>
            </a:endParaRPr>
          </a:p>
        </p:txBody>
      </p:sp>
    </p:spTree>
    <p:extLst>
      <p:ext uri="{BB962C8B-B14F-4D97-AF65-F5344CB8AC3E}">
        <p14:creationId xmlns:p14="http://schemas.microsoft.com/office/powerpoint/2010/main" val="3084917978"/>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32) </a:t>
            </a:r>
            <a:r>
              <a:rPr lang="en-CA" sz="2400" dirty="0" smtClean="0"/>
              <a:t>How many Emmy Awards did Ellen DeGeneres win  for her talk show after she came  out as lesbian? </a:t>
            </a:r>
          </a:p>
          <a:p>
            <a:pPr marL="0" indent="0">
              <a:buNone/>
            </a:pPr>
            <a:r>
              <a:rPr lang="en-CA" sz="2400" dirty="0" smtClean="0"/>
              <a:t>a</a:t>
            </a:r>
            <a:r>
              <a:rPr lang="en-CA" sz="2400" dirty="0"/>
              <a:t>) f</a:t>
            </a:r>
            <a:r>
              <a:rPr lang="en-CA" sz="2400" dirty="0" smtClean="0"/>
              <a:t>our</a:t>
            </a:r>
          </a:p>
          <a:p>
            <a:pPr marL="0" indent="0">
              <a:buNone/>
            </a:pPr>
            <a:r>
              <a:rPr lang="en-CA" sz="2400" dirty="0"/>
              <a:t>b) t</a:t>
            </a:r>
            <a:r>
              <a:rPr lang="en-CA" sz="2400"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276116511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356992"/>
            <a:ext cx="3024336" cy="3312368"/>
          </a:xfrm>
        </p:spPr>
        <p:txBody>
          <a:bodyPr>
            <a:normAutofit fontScale="77500" lnSpcReduction="20000"/>
          </a:bodyPr>
          <a:lstStyle/>
          <a:p>
            <a:pPr marL="0" indent="0">
              <a:buNone/>
            </a:pPr>
            <a:r>
              <a:rPr lang="en-CA" dirty="0" smtClean="0"/>
              <a:t>For example, even  the brilliant, beautiful &amp;  talented Portia  DeGeneres </a:t>
            </a:r>
            <a:r>
              <a:rPr lang="en-CA" dirty="0" smtClean="0"/>
              <a:t>(yes, even Ellen’s </a:t>
            </a:r>
            <a:r>
              <a:rPr lang="en-CA" dirty="0" smtClean="0"/>
              <a:t>wife), wrote in her  journal  that she was  a “worthless piece of crap.”</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4291423723"/>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645024"/>
            <a:ext cx="7859216" cy="2481139"/>
          </a:xfrm>
        </p:spPr>
        <p:txBody>
          <a:bodyPr>
            <a:noAutofit/>
          </a:bodyPr>
          <a:lstStyle/>
          <a:p>
            <a:pPr marL="0" indent="0">
              <a:buNone/>
            </a:pPr>
            <a:r>
              <a:rPr lang="en-CA" sz="2400" dirty="0" smtClean="0"/>
              <a:t>32) </a:t>
            </a:r>
            <a:r>
              <a:rPr lang="en-CA" sz="2400" dirty="0" smtClean="0"/>
              <a:t>How many Emmy Awards did Ellen DeGeneres win  for her talk show after she came  out as lesbian? </a:t>
            </a:r>
          </a:p>
          <a:p>
            <a:pPr marL="0" indent="0">
              <a:buNone/>
            </a:pPr>
            <a:r>
              <a:rPr lang="en-CA" sz="2400" dirty="0" smtClean="0"/>
              <a:t>a</a:t>
            </a:r>
            <a:r>
              <a:rPr lang="en-CA" sz="2400" dirty="0"/>
              <a:t>) </a:t>
            </a:r>
            <a:r>
              <a:rPr lang="en-CA" sz="2400" dirty="0" smtClean="0"/>
              <a:t>four</a:t>
            </a:r>
          </a:p>
          <a:p>
            <a:pPr marL="0" indent="0">
              <a:buNone/>
            </a:pPr>
            <a:r>
              <a:rPr lang="en-CA" sz="2400" b="1" dirty="0"/>
              <a:t>b) t</a:t>
            </a:r>
            <a:r>
              <a:rPr lang="en-CA" sz="2400" b="1" dirty="0" smtClean="0"/>
              <a:t>hirteen</a:t>
            </a:r>
          </a:p>
          <a:p>
            <a:pPr marL="0" indent="0">
              <a:buNone/>
            </a:pPr>
            <a:r>
              <a:rPr lang="en-CA" sz="2400" dirty="0" smtClean="0"/>
              <a:t>c) sixty-two</a:t>
            </a:r>
            <a:endParaRPr lang="en-CA" sz="2400" dirty="0"/>
          </a:p>
        </p:txBody>
      </p:sp>
    </p:spTree>
    <p:extLst>
      <p:ext uri="{BB962C8B-B14F-4D97-AF65-F5344CB8AC3E}">
        <p14:creationId xmlns:p14="http://schemas.microsoft.com/office/powerpoint/2010/main" val="3157370570"/>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lnSpcReduction="10000"/>
          </a:bodyPr>
          <a:lstStyle/>
          <a:p>
            <a:pPr marL="0" indent="0">
              <a:buNone/>
            </a:pPr>
            <a:r>
              <a:rPr lang="en-CA" sz="2400" dirty="0" smtClean="0"/>
              <a:t>Congratulations</a:t>
            </a:r>
            <a:r>
              <a:rPr lang="en-CA" sz="2400" dirty="0"/>
              <a:t>!</a:t>
            </a:r>
          </a:p>
          <a:p>
            <a:pPr marL="0" indent="0">
              <a:buNone/>
            </a:pPr>
            <a:endParaRPr lang="en-CA" sz="2400" dirty="0"/>
          </a:p>
          <a:p>
            <a:pPr marL="0" indent="0">
              <a:buNone/>
            </a:pPr>
            <a:r>
              <a:rPr lang="en-CA" sz="2400" dirty="0"/>
              <a:t>You now have </a:t>
            </a:r>
            <a:r>
              <a:rPr lang="en-CA" sz="2400" b="1" dirty="0" smtClean="0"/>
              <a:t>1,000</a:t>
            </a:r>
            <a:r>
              <a:rPr lang="en-CA" sz="2400" dirty="0" smtClean="0"/>
              <a:t> </a:t>
            </a:r>
            <a:r>
              <a:rPr lang="en-CA" sz="2400" dirty="0"/>
              <a:t>gold </a:t>
            </a:r>
            <a:r>
              <a:rPr lang="en-CA" sz="2400" dirty="0" smtClean="0"/>
              <a:t>coins and  a  sparkling, fair trade diamond!</a:t>
            </a:r>
            <a:endParaRPr lang="en-CA" sz="2400" dirty="0"/>
          </a:p>
          <a:p>
            <a:pPr marL="0" indent="0">
              <a:buNone/>
            </a:pPr>
            <a:endParaRPr lang="en-CA" sz="2400" dirty="0"/>
          </a:p>
          <a:p>
            <a:pPr marL="0" indent="0">
              <a:buNone/>
            </a:pPr>
            <a:r>
              <a:rPr lang="en-CA" sz="2400" dirty="0"/>
              <a:t>You are OUTstanding!</a:t>
            </a:r>
          </a:p>
          <a:p>
            <a:pPr marL="0" indent="0">
              <a:buNone/>
            </a:pP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33) </a:t>
            </a:r>
            <a:r>
              <a:rPr lang="en-CA" sz="2400" dirty="0" smtClean="0"/>
              <a:t>How many Metropolitan Community Churches (whose members are mostly LGBT) are there worldwide?</a:t>
            </a:r>
          </a:p>
          <a:p>
            <a:pPr marL="514350" indent="-514350">
              <a:buAutoNum type="alphaLcParenR"/>
            </a:pPr>
            <a:r>
              <a:rPr lang="en-CA" sz="2400" dirty="0" smtClean="0"/>
              <a:t>10</a:t>
            </a:r>
          </a:p>
          <a:p>
            <a:pPr marL="0" indent="0">
              <a:buNone/>
            </a:pPr>
            <a:r>
              <a:rPr lang="en-CA" sz="2400"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14156775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17032"/>
            <a:ext cx="8219256" cy="2409131"/>
          </a:xfrm>
        </p:spPr>
        <p:txBody>
          <a:bodyPr>
            <a:noAutofit/>
          </a:bodyPr>
          <a:lstStyle/>
          <a:p>
            <a:pPr marL="0" indent="0">
              <a:buNone/>
            </a:pPr>
            <a:r>
              <a:rPr lang="en-CA" sz="2400" dirty="0" smtClean="0"/>
              <a:t>33) </a:t>
            </a:r>
            <a:r>
              <a:rPr lang="en-CA" sz="2400" dirty="0"/>
              <a:t>How many Metropolitan Community Churches (whose members are mostly LGBT) are there worldwide?</a:t>
            </a:r>
          </a:p>
          <a:p>
            <a:pPr marL="514350" indent="-514350">
              <a:buAutoNum type="alphaLcParenR"/>
            </a:pPr>
            <a:r>
              <a:rPr lang="en-CA" sz="2400" dirty="0" smtClean="0"/>
              <a:t>10</a:t>
            </a:r>
          </a:p>
          <a:p>
            <a:pPr marL="0" indent="0">
              <a:buNone/>
            </a:pPr>
            <a:r>
              <a:rPr lang="en-CA" sz="2400" b="1" dirty="0" smtClean="0"/>
              <a:t>b)  222</a:t>
            </a:r>
          </a:p>
          <a:p>
            <a:pPr marL="0" indent="0">
              <a:buNone/>
            </a:pPr>
            <a:r>
              <a:rPr lang="en-CA" sz="2400" dirty="0"/>
              <a:t>c</a:t>
            </a:r>
            <a:r>
              <a:rPr lang="en-CA" sz="2400" dirty="0" smtClean="0"/>
              <a:t>)  500,000</a:t>
            </a:r>
            <a:endParaRPr lang="en-CA" sz="2400" dirty="0"/>
          </a:p>
        </p:txBody>
      </p:sp>
    </p:spTree>
    <p:extLst>
      <p:ext uri="{BB962C8B-B14F-4D97-AF65-F5344CB8AC3E}">
        <p14:creationId xmlns:p14="http://schemas.microsoft.com/office/powerpoint/2010/main" val="3361738684"/>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3717032"/>
            <a:ext cx="7704856" cy="2664296"/>
          </a:xfrm>
        </p:spPr>
        <p:txBody>
          <a:bodyPr>
            <a:normAutofit fontScale="92500" lnSpcReduction="20000"/>
          </a:bodyPr>
          <a:lstStyle/>
          <a:p>
            <a:pPr marL="0" indent="0">
              <a:buNone/>
            </a:pPr>
            <a:r>
              <a:rPr lang="en-CA" sz="2600" dirty="0" smtClean="0"/>
              <a:t>34) Which </a:t>
            </a:r>
            <a:r>
              <a:rPr lang="en-CA" sz="2600" dirty="0" smtClean="0"/>
              <a:t>of the </a:t>
            </a:r>
            <a:r>
              <a:rPr lang="en-CA" sz="2600" dirty="0" smtClean="0"/>
              <a:t>following people is </a:t>
            </a:r>
            <a:r>
              <a:rPr lang="en-CA" sz="2600" dirty="0" smtClean="0"/>
              <a:t>LGBT?</a:t>
            </a:r>
          </a:p>
          <a:p>
            <a:pPr marL="514350" indent="-514350">
              <a:buAutoNum type="arabicParenR" startAt="37"/>
            </a:pPr>
            <a:endParaRPr lang="en-CA" sz="2600" dirty="0" smtClean="0"/>
          </a:p>
          <a:p>
            <a:pPr marL="514350" indent="-514350">
              <a:buAutoNum type="alphaLcParenR"/>
            </a:pPr>
            <a:r>
              <a:rPr lang="en-CA" sz="2600" dirty="0" smtClean="0"/>
              <a:t>Olympic 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Font typeface="Arial" pitchFamily="34" charset="0"/>
              <a:buAutoNum type="alphaLcParenR"/>
            </a:pPr>
            <a:r>
              <a:rPr lang="en-CA" sz="2600" dirty="0"/>
              <a:t>Computer inventor Alan </a:t>
            </a:r>
            <a:r>
              <a:rPr lang="en-CA" sz="2600" dirty="0" smtClean="0"/>
              <a:t>Turing</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79753762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a:t>34) Which of the following people are</a:t>
            </a:r>
            <a:r>
              <a:rPr lang="en-CA" sz="2600" dirty="0" smtClean="0"/>
              <a:t> </a:t>
            </a:r>
            <a:r>
              <a:rPr lang="en-CA" sz="2600" dirty="0"/>
              <a:t>LGBT?</a:t>
            </a:r>
          </a:p>
          <a:p>
            <a:pPr marL="514350" indent="-514350">
              <a:buAutoNum type="alphaLcParenR"/>
            </a:pPr>
            <a:r>
              <a:rPr lang="en-CA" sz="2600" dirty="0" smtClean="0"/>
              <a:t>Olympic </a:t>
            </a:r>
            <a:r>
              <a:rPr lang="en-CA" sz="2600" dirty="0" smtClean="0"/>
              <a:t>Gold Medalist </a:t>
            </a:r>
            <a:r>
              <a:rPr lang="en-CA" sz="2600" dirty="0"/>
              <a:t>Mark </a:t>
            </a:r>
            <a:r>
              <a:rPr lang="en-CA" sz="2600" dirty="0" smtClean="0"/>
              <a:t>Tewkesbury </a:t>
            </a:r>
          </a:p>
          <a:p>
            <a:pPr marL="514350" indent="-514350">
              <a:buAutoNum type="alphaLcParenR"/>
            </a:pPr>
            <a:r>
              <a:rPr lang="en-CA" sz="2600" dirty="0" smtClean="0"/>
              <a:t>Award-winning singer  KD Lang</a:t>
            </a:r>
          </a:p>
          <a:p>
            <a:pPr marL="514350" indent="-514350">
              <a:buAutoNum type="alphaLcParenR"/>
            </a:pPr>
            <a:r>
              <a:rPr lang="en-CA" sz="2600" dirty="0" smtClean="0"/>
              <a:t>Comedian  Wanda Sykes</a:t>
            </a:r>
          </a:p>
          <a:p>
            <a:pPr marL="514350" indent="-514350">
              <a:buAutoNum type="alphaLcParenR"/>
            </a:pPr>
            <a:r>
              <a:rPr lang="en-CA" sz="2600" dirty="0"/>
              <a:t>Computer </a:t>
            </a:r>
            <a:r>
              <a:rPr lang="en-CA" sz="2600" dirty="0" smtClean="0"/>
              <a:t>inventor </a:t>
            </a:r>
            <a:r>
              <a:rPr lang="en-CA" sz="2600" dirty="0"/>
              <a:t>Alan Turing</a:t>
            </a:r>
            <a:endParaRPr lang="en-CA" sz="2600" dirty="0" smtClean="0"/>
          </a:p>
          <a:p>
            <a:pPr marL="514350" indent="-514350">
              <a:buAutoNum type="alphaLcParenR"/>
            </a:pP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263942681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smtClean="0"/>
              <a:t>35) </a:t>
            </a:r>
            <a:r>
              <a:rPr lang="en-CA" sz="2600" dirty="0" smtClean="0"/>
              <a:t>Which of the following  </a:t>
            </a:r>
            <a:r>
              <a:rPr lang="en-CA" sz="2600" dirty="0" smtClean="0"/>
              <a:t>people is </a:t>
            </a:r>
            <a:r>
              <a:rPr lang="en-CA" sz="2600" dirty="0" smtClean="0"/>
              <a:t>LGBT?</a:t>
            </a:r>
          </a:p>
          <a:p>
            <a:pPr marL="514350" indent="-514350">
              <a:buAutoNum type="alphaLcParenR"/>
            </a:pPr>
            <a:r>
              <a:rPr lang="en-CA" sz="2600" dirty="0" smtClean="0"/>
              <a:t>Tennis Champion </a:t>
            </a:r>
            <a:r>
              <a:rPr lang="en-CA" sz="2600" dirty="0" smtClean="0"/>
              <a:t>Martina </a:t>
            </a:r>
            <a:r>
              <a:rPr lang="en-CA" sz="2600" dirty="0" smtClean="0"/>
              <a:t>Navratilova</a:t>
            </a:r>
          </a:p>
          <a:p>
            <a:pPr marL="514350" indent="-514350">
              <a:buFont typeface="Arial" pitchFamily="34" charset="0"/>
              <a:buAutoNum type="alphaLcParenR"/>
            </a:pPr>
            <a:r>
              <a:rPr lang="en-CA" sz="2600" dirty="0" smtClean="0"/>
              <a:t>Comedian  Margaret Cho</a:t>
            </a:r>
          </a:p>
          <a:p>
            <a:pPr marL="514350" indent="-514350">
              <a:buFont typeface="Arial" pitchFamily="34" charset="0"/>
              <a:buAutoNum type="alphaLcParenR"/>
            </a:pPr>
            <a:r>
              <a:rPr lang="en-CA" sz="2600" dirty="0" smtClean="0"/>
              <a:t>Pop Star Lady Gaga</a:t>
            </a:r>
          </a:p>
          <a:p>
            <a:pPr marL="514350" indent="-514350">
              <a:buFont typeface="Arial" pitchFamily="34" charset="0"/>
              <a:buAutoNum type="alphaLcParenR"/>
            </a:pPr>
            <a:r>
              <a:rPr lang="en-CA" sz="2600" dirty="0"/>
              <a:t>Singer Tracy </a:t>
            </a:r>
            <a:r>
              <a:rPr lang="en-CA" sz="2600" dirty="0" smtClean="0"/>
              <a:t>Chapman</a:t>
            </a:r>
          </a:p>
          <a:p>
            <a:pPr marL="514350" indent="-51435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186257572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356992"/>
            <a:ext cx="3024336" cy="3312368"/>
          </a:xfrm>
        </p:spPr>
        <p:txBody>
          <a:bodyPr>
            <a:normAutofit fontScale="77500" lnSpcReduction="20000"/>
          </a:bodyPr>
          <a:lstStyle/>
          <a:p>
            <a:pPr marL="0" indent="0">
              <a:buNone/>
            </a:pPr>
            <a:r>
              <a:rPr lang="en-CA" dirty="0" smtClean="0"/>
              <a:t>Silently rate yourself on a scale of 1-10… how much </a:t>
            </a:r>
            <a:r>
              <a:rPr lang="en-CA" dirty="0" smtClean="0"/>
              <a:t>is </a:t>
            </a:r>
            <a:r>
              <a:rPr lang="en-CA" dirty="0" smtClean="0"/>
              <a:t>this “mind dragon”  </a:t>
            </a:r>
            <a:r>
              <a:rPr lang="en-CA" dirty="0" smtClean="0"/>
              <a:t>of shame blocking </a:t>
            </a:r>
            <a:r>
              <a:rPr lang="en-CA" dirty="0" smtClean="0"/>
              <a:t>you from knowing and/or  living your passionate purpose?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756602976"/>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645024"/>
            <a:ext cx="8064896" cy="2736304"/>
          </a:xfrm>
        </p:spPr>
        <p:txBody>
          <a:bodyPr>
            <a:normAutofit lnSpcReduction="10000"/>
          </a:bodyPr>
          <a:lstStyle/>
          <a:p>
            <a:pPr marL="0" indent="0">
              <a:buNone/>
            </a:pPr>
            <a:r>
              <a:rPr lang="en-CA" sz="2600" dirty="0" smtClean="0"/>
              <a:t>35) </a:t>
            </a:r>
            <a:r>
              <a:rPr lang="en-CA" sz="2600" dirty="0" smtClean="0"/>
              <a:t>Which of the following  </a:t>
            </a:r>
            <a:r>
              <a:rPr lang="en-CA" sz="2600" dirty="0"/>
              <a:t>people are</a:t>
            </a:r>
            <a:r>
              <a:rPr lang="en-CA" sz="2600" dirty="0" smtClean="0"/>
              <a:t> </a:t>
            </a:r>
            <a:r>
              <a:rPr lang="en-CA" sz="2600" dirty="0" smtClean="0"/>
              <a:t>LGBT?</a:t>
            </a:r>
          </a:p>
          <a:p>
            <a:pPr marL="514350" indent="-514350">
              <a:buAutoNum type="alphaLcParenR"/>
            </a:pPr>
            <a:r>
              <a:rPr lang="en-CA" sz="2600" dirty="0" smtClean="0"/>
              <a:t>Tennis Champion Martina  Navratilova</a:t>
            </a:r>
          </a:p>
          <a:p>
            <a:pPr marL="514350" indent="-514350">
              <a:buFont typeface="Arial" pitchFamily="34" charset="0"/>
              <a:buAutoNum type="alphaLcParenR"/>
            </a:pPr>
            <a:r>
              <a:rPr lang="en-CA" sz="2600" dirty="0" smtClean="0"/>
              <a:t> Comedian  Margaret Cho</a:t>
            </a:r>
          </a:p>
          <a:p>
            <a:pPr marL="514350" indent="-514350">
              <a:buFont typeface="Arial" pitchFamily="34" charset="0"/>
              <a:buAutoNum type="alphaLcParenR"/>
            </a:pPr>
            <a:r>
              <a:rPr lang="en-CA" sz="2600" dirty="0"/>
              <a:t> </a:t>
            </a:r>
            <a:r>
              <a:rPr lang="en-CA" sz="2600" dirty="0" smtClean="0"/>
              <a:t>Pop Star Lady Gaga</a:t>
            </a:r>
          </a:p>
          <a:p>
            <a:pPr marL="514350" indent="-514350">
              <a:buFont typeface="Arial" pitchFamily="34" charset="0"/>
              <a:buAutoNum type="alphaLcParenR"/>
            </a:pPr>
            <a:r>
              <a:rPr lang="en-CA" sz="2600" dirty="0"/>
              <a:t>Singer Tracy Chapman</a:t>
            </a:r>
            <a:endParaRPr lang="en-CA" sz="2600" dirty="0" smtClean="0"/>
          </a:p>
          <a:p>
            <a:pPr marL="514350" indent="-514350">
              <a:buAutoNum type="alphaLcParenR"/>
            </a:pPr>
            <a:r>
              <a:rPr lang="en-CA" sz="2600" dirty="0" smtClean="0"/>
              <a:t> </a:t>
            </a:r>
            <a:r>
              <a:rPr lang="en-CA" sz="2600" b="1" dirty="0" smtClean="0"/>
              <a:t>all </a:t>
            </a:r>
            <a:r>
              <a:rPr lang="en-CA" sz="2600" b="1" dirty="0"/>
              <a:t>of the above</a:t>
            </a:r>
            <a:endParaRPr lang="en-CA" sz="2600" b="1" dirty="0" smtClean="0"/>
          </a:p>
          <a:p>
            <a:pPr marL="514350" indent="-514350">
              <a:buAutoNum type="alphaLcParenR"/>
            </a:pPr>
            <a:endParaRPr lang="en-CA" dirty="0"/>
          </a:p>
        </p:txBody>
      </p:sp>
    </p:spTree>
    <p:extLst>
      <p:ext uri="{BB962C8B-B14F-4D97-AF65-F5344CB8AC3E}">
        <p14:creationId xmlns:p14="http://schemas.microsoft.com/office/powerpoint/2010/main" val="3195737657"/>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smtClean="0"/>
              <a:t>36) Which </a:t>
            </a:r>
            <a:r>
              <a:rPr lang="en-CA" sz="2600" dirty="0" smtClean="0"/>
              <a:t>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297741603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861048"/>
            <a:ext cx="8136904" cy="2520280"/>
          </a:xfrm>
        </p:spPr>
        <p:txBody>
          <a:bodyPr>
            <a:normAutofit fontScale="92500" lnSpcReduction="10000"/>
          </a:bodyPr>
          <a:lstStyle/>
          <a:p>
            <a:pPr marL="0" indent="0">
              <a:buNone/>
            </a:pPr>
            <a:r>
              <a:rPr lang="en-CA" sz="2600" dirty="0" smtClean="0"/>
              <a:t>36) Which </a:t>
            </a:r>
            <a:r>
              <a:rPr lang="en-CA" sz="2600" dirty="0" smtClean="0"/>
              <a:t>of the following  people have come out as LGBT?</a:t>
            </a:r>
          </a:p>
          <a:p>
            <a:pPr marL="514350" indent="-514350">
              <a:buFont typeface="Arial" pitchFamily="34" charset="0"/>
              <a:buAutoNum type="alphaLcParenR"/>
            </a:pPr>
            <a:r>
              <a:rPr lang="en-CA" sz="2600" dirty="0" smtClean="0"/>
              <a:t> Oprah Winfrey</a:t>
            </a:r>
          </a:p>
          <a:p>
            <a:pPr marL="514350" indent="-514350">
              <a:buFont typeface="Arial" pitchFamily="34" charset="0"/>
              <a:buAutoNum type="alphaLcParenR"/>
            </a:pPr>
            <a:r>
              <a:rPr lang="en-CA" sz="2600" dirty="0"/>
              <a:t> </a:t>
            </a:r>
            <a:r>
              <a:rPr lang="en-CA" sz="2600" b="1" dirty="0" smtClean="0"/>
              <a:t>famous writer Tennessee Williams</a:t>
            </a:r>
          </a:p>
          <a:p>
            <a:pPr marL="514350" indent="-514350">
              <a:buFont typeface="Arial" pitchFamily="34" charset="0"/>
              <a:buAutoNum type="alphaLcParenR"/>
            </a:pPr>
            <a:r>
              <a:rPr lang="en-CA" sz="2600" dirty="0"/>
              <a:t> </a:t>
            </a:r>
            <a:r>
              <a:rPr lang="en-CA" sz="2600" dirty="0" smtClean="0"/>
              <a:t>Jesus Christ</a:t>
            </a:r>
          </a:p>
          <a:p>
            <a:pPr marL="514350" indent="-514350">
              <a:buFont typeface="Arial" pitchFamily="34" charset="0"/>
              <a:buAutoNum type="alphaLcParenR"/>
            </a:pPr>
            <a:r>
              <a:rPr lang="en-CA" sz="2600" dirty="0" smtClean="0"/>
              <a:t>all </a:t>
            </a:r>
            <a:r>
              <a:rPr lang="en-CA" sz="2600" dirty="0"/>
              <a:t>of the above</a:t>
            </a:r>
            <a:endParaRPr lang="en-CA" sz="2600" dirty="0" smtClean="0"/>
          </a:p>
          <a:p>
            <a:pPr marL="514350" indent="-514350">
              <a:buAutoNum type="alphaLcParenR"/>
            </a:pPr>
            <a:endParaRPr lang="en-CA" dirty="0"/>
          </a:p>
        </p:txBody>
      </p:sp>
    </p:spTree>
    <p:extLst>
      <p:ext uri="{BB962C8B-B14F-4D97-AF65-F5344CB8AC3E}">
        <p14:creationId xmlns:p14="http://schemas.microsoft.com/office/powerpoint/2010/main" val="386386682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lnSpcReduction="10000"/>
          </a:bodyPr>
          <a:lstStyle/>
          <a:p>
            <a:pPr marL="0" indent="0">
              <a:buNone/>
            </a:pPr>
            <a:r>
              <a:rPr lang="en-CA" sz="2400" dirty="0" smtClean="0"/>
              <a:t>Congratulations</a:t>
            </a:r>
            <a:r>
              <a:rPr lang="en-CA" sz="2400" dirty="0"/>
              <a:t>!</a:t>
            </a:r>
          </a:p>
          <a:p>
            <a:pPr marL="0" indent="0">
              <a:buNone/>
            </a:pPr>
            <a:endParaRPr lang="en-CA" sz="2400" dirty="0"/>
          </a:p>
          <a:p>
            <a:pPr marL="0" indent="0">
              <a:buNone/>
            </a:pPr>
            <a:r>
              <a:rPr lang="en-CA" sz="2400" dirty="0"/>
              <a:t>You now have </a:t>
            </a:r>
            <a:r>
              <a:rPr lang="en-CA" sz="2400" b="1" dirty="0"/>
              <a:t>2</a:t>
            </a:r>
            <a:r>
              <a:rPr lang="en-CA" sz="2400" b="1" dirty="0" smtClean="0"/>
              <a:t>,000</a:t>
            </a:r>
            <a:r>
              <a:rPr lang="en-CA" sz="2400" dirty="0" smtClean="0"/>
              <a:t> </a:t>
            </a:r>
            <a:r>
              <a:rPr lang="en-CA" sz="2400" dirty="0"/>
              <a:t>gold </a:t>
            </a:r>
            <a:r>
              <a:rPr lang="en-CA" sz="2400" dirty="0" smtClean="0"/>
              <a:t>coins </a:t>
            </a:r>
            <a:r>
              <a:rPr lang="en-CA" sz="2400" dirty="0" smtClean="0"/>
              <a:t>and  five fair trade diamonds!</a:t>
            </a:r>
            <a:endParaRPr lang="en-CA" sz="2400" dirty="0"/>
          </a:p>
          <a:p>
            <a:pPr marL="0" indent="0">
              <a:buNone/>
            </a:pPr>
            <a:endParaRPr lang="en-CA" sz="2400" dirty="0"/>
          </a:p>
          <a:p>
            <a:pPr marL="0" indent="0">
              <a:buNone/>
            </a:pPr>
            <a:r>
              <a:rPr lang="en-CA" sz="2400" dirty="0"/>
              <a:t>You are OUTstanding!</a:t>
            </a:r>
          </a:p>
          <a:p>
            <a:pPr marL="0" indent="0">
              <a:buNone/>
            </a:pP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666096455"/>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a:bodyPr>
          <a:lstStyle/>
          <a:p>
            <a:pPr marL="0" indent="0">
              <a:buNone/>
            </a:pPr>
            <a:r>
              <a:rPr lang="en-CA" sz="2400" dirty="0" smtClean="0"/>
              <a:t>37) </a:t>
            </a:r>
            <a:r>
              <a:rPr lang="en-CA" sz="2400" dirty="0" smtClean="0"/>
              <a:t>True or False?  </a:t>
            </a:r>
          </a:p>
          <a:p>
            <a:pPr marL="0" indent="0">
              <a:buNone/>
            </a:pPr>
            <a:endParaRPr lang="en-CA" sz="2400" dirty="0"/>
          </a:p>
          <a:p>
            <a:pPr marL="0" indent="0">
              <a:buNone/>
            </a:pPr>
            <a:r>
              <a:rPr lang="en-CA" sz="2400" dirty="0" smtClean="0"/>
              <a:t>Some researchers  believe that Jesus Christ may have been gay or LGBT...?</a:t>
            </a:r>
            <a:endParaRPr lang="en-CA" sz="2400" dirty="0"/>
          </a:p>
        </p:txBody>
      </p:sp>
    </p:spTree>
    <p:extLst>
      <p:ext uri="{BB962C8B-B14F-4D97-AF65-F5344CB8AC3E}">
        <p14:creationId xmlns:p14="http://schemas.microsoft.com/office/powerpoint/2010/main" val="13487903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861048"/>
            <a:ext cx="7859216" cy="2265115"/>
          </a:xfrm>
        </p:spPr>
        <p:txBody>
          <a:bodyPr>
            <a:normAutofit lnSpcReduction="10000"/>
          </a:bodyPr>
          <a:lstStyle/>
          <a:p>
            <a:pPr marL="0" indent="0">
              <a:buNone/>
            </a:pPr>
            <a:r>
              <a:rPr lang="en-CA" sz="2400" dirty="0" smtClean="0"/>
              <a:t>37) </a:t>
            </a:r>
            <a:r>
              <a:rPr lang="en-CA" sz="2400" b="1" dirty="0" smtClean="0"/>
              <a:t>True</a:t>
            </a:r>
          </a:p>
          <a:p>
            <a:pPr marL="0" indent="0">
              <a:buNone/>
            </a:pPr>
            <a:endParaRPr lang="en-CA" sz="2400" dirty="0"/>
          </a:p>
          <a:p>
            <a:pPr marL="0" indent="0">
              <a:buNone/>
            </a:pPr>
            <a:r>
              <a:rPr lang="en-CA" sz="2400" dirty="0" smtClean="0"/>
              <a:t>Some researchers  believe that Jesus Christ may have been gay or LGBT. According to the Kinsey Report,  the odds are 56% that he  experienced same-sex attractions.</a:t>
            </a:r>
            <a:endParaRPr lang="en-CA" sz="2400" dirty="0"/>
          </a:p>
        </p:txBody>
      </p:sp>
    </p:spTree>
    <p:extLst>
      <p:ext uri="{BB962C8B-B14F-4D97-AF65-F5344CB8AC3E}">
        <p14:creationId xmlns:p14="http://schemas.microsoft.com/office/powerpoint/2010/main" val="429176617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89040"/>
            <a:ext cx="8147248" cy="2337123"/>
          </a:xfrm>
        </p:spPr>
        <p:txBody>
          <a:bodyPr>
            <a:normAutofit/>
          </a:bodyPr>
          <a:lstStyle/>
          <a:p>
            <a:pPr marL="0" indent="0" algn="ctr">
              <a:buNone/>
            </a:pPr>
            <a:r>
              <a:rPr lang="en-CA" sz="2400" dirty="0" smtClean="0"/>
              <a:t>38) </a:t>
            </a:r>
            <a:r>
              <a:rPr lang="en-CA" sz="2400" dirty="0" smtClean="0"/>
              <a:t>True or False?</a:t>
            </a:r>
          </a:p>
          <a:p>
            <a:pPr marL="0" indent="0" algn="ctr">
              <a:buNone/>
            </a:pPr>
            <a:endParaRPr lang="en-CA" sz="2400" dirty="0" smtClean="0"/>
          </a:p>
          <a:p>
            <a:pPr marL="0" indent="0" algn="ctr">
              <a:buNone/>
            </a:pPr>
            <a:r>
              <a:rPr lang="en-CA" sz="2400" dirty="0"/>
              <a:t>Abraham Lincoln shared a bed with a man  for four </a:t>
            </a:r>
            <a:r>
              <a:rPr lang="en-CA" sz="2400" dirty="0" smtClean="0"/>
              <a:t>years</a:t>
            </a:r>
            <a:r>
              <a:rPr lang="en-CA" sz="2400" dirty="0" smtClean="0"/>
              <a:t>…?</a:t>
            </a:r>
            <a:endParaRPr lang="en-CA" sz="2400" dirty="0"/>
          </a:p>
        </p:txBody>
      </p:sp>
    </p:spTree>
    <p:extLst>
      <p:ext uri="{BB962C8B-B14F-4D97-AF65-F5344CB8AC3E}">
        <p14:creationId xmlns:p14="http://schemas.microsoft.com/office/powerpoint/2010/main" val="2473378723"/>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2952328"/>
          </a:xfrm>
        </p:spPr>
        <p:txBody>
          <a:bodyPr>
            <a:normAutofit/>
          </a:bodyPr>
          <a:lstStyle/>
          <a:p>
            <a:pPr marL="0" indent="0">
              <a:buNone/>
            </a:pPr>
            <a:r>
              <a:rPr lang="en-US" sz="2400" dirty="0"/>
              <a:t>Master the Skills to…</a:t>
            </a:r>
            <a:endParaRPr lang="en-CA" sz="2400" dirty="0"/>
          </a:p>
          <a:p>
            <a:pPr marL="0" indent="0">
              <a:buNone/>
            </a:pPr>
            <a:endParaRPr lang="en-CA" sz="2400" dirty="0"/>
          </a:p>
          <a:p>
            <a:pPr lvl="0"/>
            <a:r>
              <a:rPr lang="en-CA" sz="2400" dirty="0" smtClean="0"/>
              <a:t>Boost </a:t>
            </a:r>
            <a:r>
              <a:rPr lang="en-CA" sz="2400" dirty="0"/>
              <a:t>your personal  power to achieve your goals </a:t>
            </a:r>
          </a:p>
          <a:p>
            <a:pPr lvl="0"/>
            <a:r>
              <a:rPr lang="en-CA" sz="2400" dirty="0" smtClean="0"/>
              <a:t>Enhance </a:t>
            </a:r>
            <a:r>
              <a:rPr lang="en-CA" sz="2400" dirty="0"/>
              <a:t>teamwork and prevent bullying </a:t>
            </a:r>
            <a:endParaRPr lang="en-CA" sz="2400" dirty="0" smtClean="0"/>
          </a:p>
          <a:p>
            <a:r>
              <a:rPr lang="en-CA" sz="2400" dirty="0"/>
              <a:t>Make a difference and save young </a:t>
            </a:r>
            <a:r>
              <a:rPr lang="en-CA" sz="2400" dirty="0" smtClean="0"/>
              <a:t>lives</a:t>
            </a:r>
            <a:endParaRPr lang="en-CA" sz="2400" dirty="0"/>
          </a:p>
          <a:p>
            <a:pPr lvl="0"/>
            <a:r>
              <a:rPr lang="en-CA" sz="2400" dirty="0"/>
              <a:t>Maximize confidence </a:t>
            </a:r>
            <a:r>
              <a:rPr lang="en-CA" sz="2400" dirty="0" smtClean="0"/>
              <a:t>in </a:t>
            </a:r>
            <a:r>
              <a:rPr lang="en-CA" sz="2400" dirty="0"/>
              <a:t>yourself and others</a:t>
            </a:r>
          </a:p>
          <a:p>
            <a:pPr lvl="0"/>
            <a:endParaRPr lang="en-CA" sz="2400" dirty="0"/>
          </a:p>
          <a:p>
            <a:endParaRPr lang="en-CA" sz="2800" dirty="0"/>
          </a:p>
        </p:txBody>
      </p:sp>
    </p:spTree>
    <p:extLst>
      <p:ext uri="{BB962C8B-B14F-4D97-AF65-F5344CB8AC3E}">
        <p14:creationId xmlns:p14="http://schemas.microsoft.com/office/powerpoint/2010/main" val="3185660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356992"/>
            <a:ext cx="2664296" cy="3024336"/>
          </a:xfrm>
        </p:spPr>
        <p:txBody>
          <a:bodyPr>
            <a:normAutofit fontScale="77500" lnSpcReduction="20000"/>
          </a:bodyPr>
          <a:lstStyle/>
          <a:p>
            <a:pPr marL="0" indent="0">
              <a:buNone/>
            </a:pPr>
            <a:r>
              <a:rPr lang="en-CA" dirty="0" smtClean="0"/>
              <a:t>The second mind dragon,  blame,  can sink its fangs into  its victims.  It may tell you that your  dream is not possible…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412749401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01008"/>
            <a:ext cx="7931224" cy="2625155"/>
          </a:xfrm>
        </p:spPr>
        <p:txBody>
          <a:bodyPr>
            <a:noAutofit/>
          </a:bodyPr>
          <a:lstStyle/>
          <a:p>
            <a:pPr marL="0" indent="0">
              <a:buNone/>
            </a:pPr>
            <a:r>
              <a:rPr lang="en-CA" sz="2400" dirty="0" smtClean="0"/>
              <a:t>38) </a:t>
            </a:r>
            <a:r>
              <a:rPr lang="en-CA" sz="2400" b="1" dirty="0" smtClean="0"/>
              <a:t>True. </a:t>
            </a:r>
            <a:r>
              <a:rPr lang="en-CA" sz="2400" dirty="0" smtClean="0"/>
              <a:t>Abraham </a:t>
            </a:r>
            <a:r>
              <a:rPr lang="en-CA" sz="2400" dirty="0"/>
              <a:t>Lincoln </a:t>
            </a:r>
            <a:r>
              <a:rPr lang="en-CA" sz="2400" dirty="0" smtClean="0"/>
              <a:t>shared a bed with a man  for four years. “</a:t>
            </a:r>
            <a:r>
              <a:rPr lang="en-CA" sz="2400" dirty="0" smtClean="0"/>
              <a:t>Lincoln </a:t>
            </a:r>
            <a:r>
              <a:rPr lang="en-CA" sz="2400" dirty="0"/>
              <a:t>met </a:t>
            </a:r>
            <a:r>
              <a:rPr lang="en-CA" sz="2400" dirty="0">
                <a:hlinkClick r:id="rId2" tooltip="Joshua Fry Speed"/>
              </a:rPr>
              <a:t>Joshua Fry Speed</a:t>
            </a:r>
            <a:r>
              <a:rPr lang="en-CA" sz="2400" dirty="0"/>
              <a:t> in </a:t>
            </a:r>
            <a:r>
              <a:rPr lang="en-CA" sz="2400" dirty="0">
                <a:hlinkClick r:id="rId3" tooltip="Springfield, Illinois"/>
              </a:rPr>
              <a:t>Springfield, Illinois</a:t>
            </a:r>
            <a:r>
              <a:rPr lang="en-CA" sz="2400" dirty="0"/>
              <a:t>, in 1837. They lived together for four years, during which time they occupied the same bed during the </a:t>
            </a:r>
            <a:r>
              <a:rPr lang="en-CA" sz="2400" dirty="0" smtClean="0"/>
              <a:t>night.</a:t>
            </a:r>
            <a:r>
              <a:rPr lang="en-CA" sz="2400" baseline="30000" dirty="0" smtClean="0"/>
              <a:t>” </a:t>
            </a:r>
          </a:p>
          <a:p>
            <a:pPr marL="0" indent="0">
              <a:buNone/>
            </a:pPr>
            <a:endParaRPr lang="en-CA" sz="2400" baseline="30000" dirty="0"/>
          </a:p>
          <a:p>
            <a:pPr marL="0" indent="0">
              <a:buNone/>
            </a:pPr>
            <a:r>
              <a:rPr lang="en-CA" sz="2400" baseline="30000" dirty="0" smtClean="0"/>
              <a:t> See Sexuality of Abraham Lincoln  in  Wikipedia</a:t>
            </a:r>
            <a:endParaRPr lang="en-CA" sz="2400" dirty="0"/>
          </a:p>
        </p:txBody>
      </p:sp>
    </p:spTree>
    <p:extLst>
      <p:ext uri="{BB962C8B-B14F-4D97-AF65-F5344CB8AC3E}">
        <p14:creationId xmlns:p14="http://schemas.microsoft.com/office/powerpoint/2010/main" val="174988360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07904" y="3645024"/>
            <a:ext cx="4978896" cy="2481139"/>
          </a:xfrm>
        </p:spPr>
        <p:txBody>
          <a:bodyPr>
            <a:noAutofit/>
          </a:bodyPr>
          <a:lstStyle/>
          <a:p>
            <a:pPr marL="0" indent="0">
              <a:buNone/>
            </a:pPr>
            <a:r>
              <a:rPr lang="en-CA" sz="2400" dirty="0"/>
              <a:t>39</a:t>
            </a:r>
            <a:r>
              <a:rPr lang="en-CA" sz="2400" dirty="0" smtClean="0"/>
              <a:t>) </a:t>
            </a:r>
            <a:r>
              <a:rPr lang="en-CA" sz="2400" dirty="0" smtClean="0"/>
              <a:t>True or </a:t>
            </a:r>
            <a:r>
              <a:rPr lang="en-CA" sz="2400" dirty="0"/>
              <a:t>False? </a:t>
            </a:r>
            <a:endParaRPr lang="en-CA" sz="2400" dirty="0" smtClean="0"/>
          </a:p>
          <a:p>
            <a:pPr marL="0" indent="0">
              <a:buNone/>
            </a:pPr>
            <a:endParaRPr lang="en-CA" sz="2400" dirty="0"/>
          </a:p>
          <a:p>
            <a:pPr marL="0" indent="0">
              <a:buNone/>
            </a:pPr>
            <a:r>
              <a:rPr lang="en-CA" sz="2400" dirty="0" smtClean="0"/>
              <a:t>Many  people believed  U.S. President James </a:t>
            </a:r>
            <a:r>
              <a:rPr lang="en-CA" sz="2400" dirty="0"/>
              <a:t>Buchanan  </a:t>
            </a:r>
            <a:r>
              <a:rPr lang="en-CA" sz="2400" dirty="0" smtClean="0"/>
              <a:t>(1791</a:t>
            </a:r>
            <a:r>
              <a:rPr lang="en-CA" sz="2400" dirty="0"/>
              <a:t> – </a:t>
            </a:r>
            <a:r>
              <a:rPr lang="en-CA" sz="2400" dirty="0" smtClean="0"/>
              <a:t>1868) to be gay…?</a:t>
            </a:r>
            <a:endParaRPr lang="en-CA" sz="2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501008"/>
            <a:ext cx="2592288" cy="28161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2850093"/>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368008398"/>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2481139"/>
          </a:xfrm>
        </p:spPr>
        <p:txBody>
          <a:bodyPr>
            <a:noAutofit/>
          </a:bodyPr>
          <a:lstStyle/>
          <a:p>
            <a:pPr marL="0" indent="0">
              <a:buNone/>
            </a:pPr>
            <a:r>
              <a:rPr lang="en-CA" sz="2400" dirty="0"/>
              <a:t>39</a:t>
            </a:r>
            <a:r>
              <a:rPr lang="en-CA" sz="2400" dirty="0" smtClean="0"/>
              <a:t>) </a:t>
            </a:r>
            <a:r>
              <a:rPr lang="en-CA" sz="2400" b="1" dirty="0" smtClean="0"/>
              <a:t>True. </a:t>
            </a:r>
            <a:r>
              <a:rPr lang="en-CA" sz="2400" dirty="0" smtClean="0"/>
              <a:t>Many  people believed  U.S. President James </a:t>
            </a:r>
            <a:r>
              <a:rPr lang="en-CA" sz="2400" dirty="0"/>
              <a:t>Buchanan</a:t>
            </a:r>
            <a:r>
              <a:rPr lang="en-CA" sz="2400" dirty="0" smtClean="0"/>
              <a:t>  to be gay. “…Buchanan's </a:t>
            </a:r>
            <a:r>
              <a:rPr lang="en-CA" sz="2400" dirty="0"/>
              <a:t>close and intimate relationship with </a:t>
            </a:r>
            <a:r>
              <a:rPr lang="en-CA" sz="2400" dirty="0">
                <a:hlinkClick r:id="rId2" tooltip="William R. King"/>
              </a:rPr>
              <a:t>William Rufus </a:t>
            </a:r>
            <a:r>
              <a:rPr lang="en-CA" sz="2400" dirty="0" smtClean="0">
                <a:hlinkClick r:id="rId2" tooltip="William R. King"/>
              </a:rPr>
              <a:t>King</a:t>
            </a:r>
            <a:r>
              <a:rPr lang="en-CA" sz="2400" dirty="0" smtClean="0"/>
              <a:t>. </a:t>
            </a:r>
            <a:r>
              <a:rPr lang="en-CA" sz="2400" dirty="0"/>
              <a:t>The two men lived together for 13 </a:t>
            </a:r>
            <a:r>
              <a:rPr lang="en-CA" sz="2400" dirty="0" smtClean="0"/>
              <a:t>years... </a:t>
            </a:r>
            <a:r>
              <a:rPr lang="en-CA" sz="2400" dirty="0"/>
              <a:t>Buchanan referred to the relationship as a "communion",</a:t>
            </a:r>
            <a:r>
              <a:rPr lang="en-CA" sz="2400" baseline="30000" dirty="0">
                <a:hlinkClick r:id="rId3"/>
              </a:rPr>
              <a:t>[65]</a:t>
            </a:r>
            <a:r>
              <a:rPr lang="en-CA" sz="2400" dirty="0"/>
              <a:t> and the two attended all parties together. Contemporaries also noted the closeness. </a:t>
            </a:r>
            <a:r>
              <a:rPr lang="en-CA" sz="2400" dirty="0" smtClean="0"/>
              <a:t>“ (Wikipedia)</a:t>
            </a:r>
            <a:endParaRPr lang="en-CA" sz="2400" dirty="0"/>
          </a:p>
        </p:txBody>
      </p:sp>
    </p:spTree>
    <p:extLst>
      <p:ext uri="{BB962C8B-B14F-4D97-AF65-F5344CB8AC3E}">
        <p14:creationId xmlns:p14="http://schemas.microsoft.com/office/powerpoint/2010/main" val="108205995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4149080"/>
            <a:ext cx="7488832" cy="1977083"/>
          </a:xfrm>
        </p:spPr>
        <p:txBody>
          <a:bodyPr>
            <a:normAutofit/>
          </a:bodyPr>
          <a:lstStyle/>
          <a:p>
            <a:pPr marL="0" indent="0">
              <a:buNone/>
            </a:pPr>
            <a:r>
              <a:rPr lang="en-CA" sz="2400" dirty="0" smtClean="0"/>
              <a:t>40) True or False:   Same-sex couples usually love it  when people ask, “who is the man and who is the woman in your relationship?”</a:t>
            </a:r>
            <a:endParaRPr lang="en-CA" sz="2400" dirty="0"/>
          </a:p>
        </p:txBody>
      </p:sp>
    </p:spTree>
    <p:extLst>
      <p:ext uri="{BB962C8B-B14F-4D97-AF65-F5344CB8AC3E}">
        <p14:creationId xmlns:p14="http://schemas.microsoft.com/office/powerpoint/2010/main" val="341855766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85864179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632848" cy="2337123"/>
          </a:xfrm>
        </p:spPr>
        <p:txBody>
          <a:bodyPr>
            <a:normAutofit/>
          </a:bodyPr>
          <a:lstStyle/>
          <a:p>
            <a:pPr marL="0" indent="0">
              <a:buNone/>
            </a:pPr>
            <a:r>
              <a:rPr lang="en-CA" sz="2400" dirty="0" smtClean="0"/>
              <a:t>40) </a:t>
            </a:r>
            <a:r>
              <a:rPr lang="en-CA" sz="2400" b="1" dirty="0" smtClean="0"/>
              <a:t>False:   </a:t>
            </a:r>
            <a:r>
              <a:rPr lang="en-CA" sz="2400" dirty="0" smtClean="0"/>
              <a:t>Same-sex couples usually </a:t>
            </a:r>
            <a:r>
              <a:rPr lang="en-CA" sz="2400" b="1" dirty="0" smtClean="0"/>
              <a:t>do not </a:t>
            </a:r>
            <a:r>
              <a:rPr lang="en-CA" sz="2400" dirty="0" smtClean="0"/>
              <a:t>love it  when people ask, “who is the man and who is the woman in your relationship?”  After all, they are either  two men or two women  or  two trans people who  don’t identify with a gender. </a:t>
            </a:r>
            <a:endParaRPr lang="en-CA" sz="2400" dirty="0"/>
          </a:p>
        </p:txBody>
      </p:sp>
    </p:spTree>
    <p:extLst>
      <p:ext uri="{BB962C8B-B14F-4D97-AF65-F5344CB8AC3E}">
        <p14:creationId xmlns:p14="http://schemas.microsoft.com/office/powerpoint/2010/main" val="177255617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365104"/>
            <a:ext cx="7859216" cy="1761059"/>
          </a:xfrm>
        </p:spPr>
        <p:txBody>
          <a:bodyPr>
            <a:normAutofit/>
          </a:bodyPr>
          <a:lstStyle/>
          <a:p>
            <a:pPr marL="0" indent="0">
              <a:buNone/>
            </a:pPr>
            <a:r>
              <a:rPr lang="en-CA" sz="2400" dirty="0" smtClean="0"/>
              <a:t>41)  True or False? Lesbians usually are thrilled when a man asks if  he can watch or join in…?</a:t>
            </a:r>
            <a:endParaRPr lang="en-CA" sz="2400" dirty="0"/>
          </a:p>
        </p:txBody>
      </p:sp>
    </p:spTree>
    <p:extLst>
      <p:ext uri="{BB962C8B-B14F-4D97-AF65-F5344CB8AC3E}">
        <p14:creationId xmlns:p14="http://schemas.microsoft.com/office/powerpoint/2010/main" val="117650100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06999102"/>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005064"/>
            <a:ext cx="7931224" cy="2121099"/>
          </a:xfrm>
        </p:spPr>
        <p:txBody>
          <a:bodyPr>
            <a:normAutofit/>
          </a:bodyPr>
          <a:lstStyle/>
          <a:p>
            <a:pPr marL="0" indent="0">
              <a:buNone/>
            </a:pPr>
            <a:r>
              <a:rPr lang="en-CA" sz="2400" dirty="0" smtClean="0"/>
              <a:t>41) </a:t>
            </a:r>
            <a:r>
              <a:rPr lang="en-CA" sz="2400" b="1" dirty="0" smtClean="0"/>
              <a:t>False</a:t>
            </a:r>
            <a:r>
              <a:rPr lang="en-CA" sz="2400" b="1" dirty="0"/>
              <a:t>.</a:t>
            </a:r>
            <a:r>
              <a:rPr lang="en-CA" sz="2400" dirty="0" smtClean="0"/>
              <a:t> Lesbians usually are </a:t>
            </a:r>
            <a:r>
              <a:rPr lang="en-CA" sz="2400" b="1" dirty="0" smtClean="0"/>
              <a:t>not </a:t>
            </a:r>
            <a:r>
              <a:rPr lang="en-CA" sz="2400" dirty="0" smtClean="0"/>
              <a:t>thrilled when a man asks if  he can watch or join in. Lesbians, by definition, are  interested in women.   Remember, porn made by and for straight men does not  give a realistic image of lesbians.</a:t>
            </a:r>
            <a:endParaRPr lang="en-CA" sz="2400" dirty="0"/>
          </a:p>
        </p:txBody>
      </p:sp>
    </p:spTree>
    <p:extLst>
      <p:ext uri="{BB962C8B-B14F-4D97-AF65-F5344CB8AC3E}">
        <p14:creationId xmlns:p14="http://schemas.microsoft.com/office/powerpoint/2010/main" val="587305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356992"/>
            <a:ext cx="3168352" cy="3312368"/>
          </a:xfrm>
        </p:spPr>
        <p:txBody>
          <a:bodyPr>
            <a:normAutofit fontScale="77500" lnSpcReduction="20000"/>
          </a:bodyPr>
          <a:lstStyle/>
          <a:p>
            <a:pPr marL="0" indent="0">
              <a:buNone/>
            </a:pPr>
            <a:r>
              <a:rPr lang="en-CA" dirty="0" smtClean="0"/>
              <a:t>…and blame your health, finances,   family, the economy,  political issues, etc.  When  someone is in the jaws of  blame,  they feel too paralyzed </a:t>
            </a:r>
            <a:r>
              <a:rPr lang="en-CA" dirty="0" smtClean="0"/>
              <a:t>to </a:t>
            </a:r>
            <a:r>
              <a:rPr lang="en-CA" dirty="0" smtClean="0"/>
              <a:t>act on their passion.</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2679110198"/>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005064"/>
            <a:ext cx="7859216" cy="2121099"/>
          </a:xfrm>
        </p:spPr>
        <p:txBody>
          <a:bodyPr>
            <a:normAutofit/>
          </a:bodyPr>
          <a:lstStyle/>
          <a:p>
            <a:pPr marL="0" indent="0">
              <a:buNone/>
            </a:pPr>
            <a:r>
              <a:rPr lang="en-CA" sz="2400" dirty="0" smtClean="0"/>
              <a:t>42) </a:t>
            </a:r>
            <a:r>
              <a:rPr lang="en-CA" sz="2400" b="1" dirty="0" smtClean="0"/>
              <a:t>True or false? </a:t>
            </a:r>
            <a:r>
              <a:rPr lang="en-CA" sz="2400" dirty="0" smtClean="0"/>
              <a:t>Heterosexuals often try to recruit  children to the heterosexual  lifestyle by using  heterosexual media, school curriculum, toys,  religious teachings, and other methods.</a:t>
            </a:r>
            <a:endParaRPr lang="en-CA" sz="2400" dirty="0"/>
          </a:p>
        </p:txBody>
      </p:sp>
    </p:spTree>
    <p:extLst>
      <p:ext uri="{BB962C8B-B14F-4D97-AF65-F5344CB8AC3E}">
        <p14:creationId xmlns:p14="http://schemas.microsoft.com/office/powerpoint/2010/main" val="1775712095"/>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70656171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645024"/>
            <a:ext cx="8003232" cy="2481139"/>
          </a:xfrm>
        </p:spPr>
        <p:txBody>
          <a:bodyPr>
            <a:normAutofit lnSpcReduction="10000"/>
          </a:bodyPr>
          <a:lstStyle/>
          <a:p>
            <a:pPr marL="0" indent="0">
              <a:buNone/>
            </a:pPr>
            <a:r>
              <a:rPr lang="en-CA" sz="2400" dirty="0" smtClean="0"/>
              <a:t>42) </a:t>
            </a:r>
            <a:r>
              <a:rPr lang="en-CA" sz="2400" b="1" dirty="0" smtClean="0"/>
              <a:t>Debatable. </a:t>
            </a:r>
            <a:r>
              <a:rPr lang="en-CA" sz="2400" dirty="0" smtClean="0"/>
              <a:t>Heterosexuals often try to recruit children to the heterosexual  lifestyle by using  heterosexual media, school curriculum, toys,  religious teachings, and other methods. However, when an LGBT person  so much as holds their  partner’s  hand or objects to anti-gay  bullying, they are often accused  of  “recruiting”  children.</a:t>
            </a:r>
            <a:endParaRPr lang="en-CA" sz="2400" dirty="0"/>
          </a:p>
        </p:txBody>
      </p:sp>
    </p:spTree>
    <p:extLst>
      <p:ext uri="{BB962C8B-B14F-4D97-AF65-F5344CB8AC3E}">
        <p14:creationId xmlns:p14="http://schemas.microsoft.com/office/powerpoint/2010/main" val="3509888006"/>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149080"/>
            <a:ext cx="7859216" cy="1977083"/>
          </a:xfrm>
        </p:spPr>
        <p:txBody>
          <a:bodyPr>
            <a:normAutofit/>
          </a:bodyPr>
          <a:lstStyle/>
          <a:p>
            <a:pPr marL="0" indent="0">
              <a:buNone/>
            </a:pPr>
            <a:r>
              <a:rPr lang="en-CA" sz="2400" dirty="0" smtClean="0"/>
              <a:t>43) </a:t>
            </a:r>
            <a:r>
              <a:rPr lang="en-CA" sz="2400" b="1" dirty="0" smtClean="0"/>
              <a:t>True or false?  </a:t>
            </a:r>
            <a:r>
              <a:rPr lang="en-CA" sz="2400" dirty="0" smtClean="0"/>
              <a:t>Statistics show that it is safer  to hire a lesbian or gay man to babysit your children than  it is to hire a  heterosexual.</a:t>
            </a:r>
            <a:endParaRPr lang="en-CA" sz="2400" dirty="0"/>
          </a:p>
        </p:txBody>
      </p:sp>
    </p:spTree>
    <p:extLst>
      <p:ext uri="{BB962C8B-B14F-4D97-AF65-F5344CB8AC3E}">
        <p14:creationId xmlns:p14="http://schemas.microsoft.com/office/powerpoint/2010/main" val="297694445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179421008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077072"/>
            <a:ext cx="8003232" cy="2376264"/>
          </a:xfrm>
        </p:spPr>
        <p:txBody>
          <a:bodyPr>
            <a:normAutofit/>
          </a:bodyPr>
          <a:lstStyle/>
          <a:p>
            <a:pPr marL="0" indent="0">
              <a:buNone/>
            </a:pPr>
            <a:r>
              <a:rPr lang="en-CA" sz="2400" dirty="0" smtClean="0"/>
              <a:t>43) </a:t>
            </a:r>
            <a:r>
              <a:rPr lang="en-CA" sz="2400" b="1" dirty="0" smtClean="0"/>
              <a:t>True. </a:t>
            </a:r>
            <a:r>
              <a:rPr lang="en-CA" sz="2400" dirty="0" smtClean="0"/>
              <a:t>Statistics show that it is safer  to hire a lesbian or gay man to babysit your children than  it is to hire a  heterosexual. (</a:t>
            </a:r>
            <a:r>
              <a:rPr lang="en-CA" sz="2400" dirty="0"/>
              <a:t>Jenny et al., 1994). </a:t>
            </a:r>
          </a:p>
        </p:txBody>
      </p:sp>
    </p:spTree>
    <p:extLst>
      <p:ext uri="{BB962C8B-B14F-4D97-AF65-F5344CB8AC3E}">
        <p14:creationId xmlns:p14="http://schemas.microsoft.com/office/powerpoint/2010/main" val="142676080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501008"/>
            <a:ext cx="8075240" cy="2952328"/>
          </a:xfrm>
        </p:spPr>
        <p:txBody>
          <a:bodyPr>
            <a:normAutofit fontScale="92500"/>
          </a:bodyPr>
          <a:lstStyle/>
          <a:p>
            <a:pPr marL="0" indent="0">
              <a:buNone/>
            </a:pPr>
            <a:r>
              <a:rPr lang="en-CA" sz="2400" dirty="0" smtClean="0"/>
              <a:t>43) Note: Dr</a:t>
            </a:r>
            <a:r>
              <a:rPr lang="en-CA" sz="2400" dirty="0"/>
              <a:t>. Carole Jenny and her colleagues reviewed 352 medical charts, representing all of the sexually abused children seen in the emergency room or child abuse clinic of a Denver children's hospital during a one-year period (from July 1, 1991 to June 30, 1992). The molester was a gay or lesbian adult in fewer than 1% of cases in which an adult molester could be identified – only 2 of the 269 cases (Jenny et al., 1994). </a:t>
            </a:r>
          </a:p>
        </p:txBody>
      </p:sp>
    </p:spTree>
    <p:extLst>
      <p:ext uri="{BB962C8B-B14F-4D97-AF65-F5344CB8AC3E}">
        <p14:creationId xmlns:p14="http://schemas.microsoft.com/office/powerpoint/2010/main" val="3718524710"/>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lnSpcReduction="10000"/>
          </a:bodyPr>
          <a:lstStyle/>
          <a:p>
            <a:pPr marL="0" indent="0">
              <a:buNone/>
            </a:pPr>
            <a:r>
              <a:rPr lang="en-CA" sz="2400" dirty="0" smtClean="0"/>
              <a:t>Congratulations</a:t>
            </a:r>
            <a:r>
              <a:rPr lang="en-CA" sz="2400" dirty="0"/>
              <a:t>!</a:t>
            </a:r>
          </a:p>
          <a:p>
            <a:pPr marL="0" indent="0">
              <a:buNone/>
            </a:pPr>
            <a:endParaRPr lang="en-CA" sz="2400" dirty="0"/>
          </a:p>
          <a:p>
            <a:pPr marL="0" indent="0">
              <a:buNone/>
            </a:pPr>
            <a:r>
              <a:rPr lang="en-CA" sz="2400" dirty="0"/>
              <a:t>You now have </a:t>
            </a:r>
            <a:r>
              <a:rPr lang="en-CA" sz="2400" b="1" dirty="0" smtClean="0"/>
              <a:t>10,000</a:t>
            </a:r>
            <a:r>
              <a:rPr lang="en-CA" sz="2400" dirty="0" smtClean="0"/>
              <a:t> </a:t>
            </a:r>
            <a:r>
              <a:rPr lang="en-CA" sz="2400" dirty="0"/>
              <a:t>gold </a:t>
            </a:r>
            <a:r>
              <a:rPr lang="en-CA" sz="2400" dirty="0" smtClean="0"/>
              <a:t>coins  </a:t>
            </a:r>
            <a:r>
              <a:rPr lang="en-CA" sz="2400" dirty="0" smtClean="0"/>
              <a:t>and </a:t>
            </a:r>
            <a:r>
              <a:rPr lang="en-CA" sz="2400" dirty="0" smtClean="0"/>
              <a:t>ten fair trade diamonds!</a:t>
            </a:r>
            <a:endParaRPr lang="en-CA" sz="2400" dirty="0"/>
          </a:p>
          <a:p>
            <a:pPr marL="0" indent="0">
              <a:buNone/>
            </a:pPr>
            <a:endParaRPr lang="en-CA" sz="2400" dirty="0"/>
          </a:p>
          <a:p>
            <a:pPr marL="0" indent="0">
              <a:buNone/>
            </a:pPr>
            <a:r>
              <a:rPr lang="en-CA" sz="2400" dirty="0"/>
              <a:t>You are OUTstanding!</a:t>
            </a:r>
          </a:p>
          <a:p>
            <a:pPr marL="0" indent="0">
              <a:buNone/>
            </a:pP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1394566895"/>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01008"/>
            <a:ext cx="7931224" cy="2625155"/>
          </a:xfrm>
        </p:spPr>
        <p:txBody>
          <a:bodyPr>
            <a:noAutofit/>
          </a:bodyPr>
          <a:lstStyle/>
          <a:p>
            <a:pPr marL="0" indent="0">
              <a:buNone/>
            </a:pPr>
            <a:r>
              <a:rPr lang="en-CA" sz="2400" dirty="0" smtClean="0"/>
              <a:t>44) </a:t>
            </a:r>
            <a:r>
              <a:rPr lang="en-CA" sz="2400" dirty="0" smtClean="0"/>
              <a:t>True or False?</a:t>
            </a:r>
          </a:p>
          <a:p>
            <a:pPr marL="0" indent="0">
              <a:buNone/>
            </a:pPr>
            <a:endParaRPr lang="en-CA" sz="2400" dirty="0" smtClean="0"/>
          </a:p>
          <a:p>
            <a:pPr marL="0" indent="0">
              <a:buNone/>
            </a:pPr>
            <a:r>
              <a:rPr lang="en-CA" sz="2400" dirty="0" smtClean="0"/>
              <a:t>You can help save lives by  playing this game with </a:t>
            </a:r>
            <a:r>
              <a:rPr lang="en-CA" sz="2400" dirty="0" smtClean="0"/>
              <a:t>people at  home, work</a:t>
            </a:r>
            <a:r>
              <a:rPr lang="en-CA" sz="2400" dirty="0" smtClean="0"/>
              <a:t>, </a:t>
            </a:r>
            <a:r>
              <a:rPr lang="en-CA" sz="2400" dirty="0" smtClean="0"/>
              <a:t>school</a:t>
            </a:r>
            <a:r>
              <a:rPr lang="en-CA" sz="2400" dirty="0" smtClean="0"/>
              <a:t>, spiritual groups and community organizations.  You can also earn money by supporting equality online.</a:t>
            </a:r>
            <a:endParaRPr lang="en-CA" sz="2400" dirty="0"/>
          </a:p>
        </p:txBody>
      </p:sp>
    </p:spTree>
    <p:extLst>
      <p:ext uri="{BB962C8B-B14F-4D97-AF65-F5344CB8AC3E}">
        <p14:creationId xmlns:p14="http://schemas.microsoft.com/office/powerpoint/2010/main" val="27377684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429000"/>
            <a:ext cx="3168352" cy="3240360"/>
          </a:xfrm>
        </p:spPr>
        <p:txBody>
          <a:bodyPr>
            <a:normAutofit fontScale="77500" lnSpcReduction="20000"/>
          </a:bodyPr>
          <a:lstStyle/>
          <a:p>
            <a:pPr marL="0" indent="0">
              <a:buNone/>
            </a:pPr>
            <a:r>
              <a:rPr lang="en-CA" dirty="0" smtClean="0"/>
              <a:t>Blame can kill dreams and also kill relationships.  It can sink it venom into  people and drain their </a:t>
            </a:r>
            <a:r>
              <a:rPr lang="en-CA" dirty="0" smtClean="0"/>
              <a:t>time &amp;  energy, </a:t>
            </a:r>
            <a:r>
              <a:rPr lang="en-CA" dirty="0" smtClean="0"/>
              <a:t>and the time </a:t>
            </a:r>
            <a:r>
              <a:rPr lang="en-CA" dirty="0" smtClean="0"/>
              <a:t>&amp; energy of </a:t>
            </a:r>
            <a:r>
              <a:rPr lang="en-CA" dirty="0" smtClean="0"/>
              <a:t>those  who listen to them.</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602929979"/>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573016"/>
            <a:ext cx="7787208" cy="2553147"/>
          </a:xfrm>
        </p:spPr>
        <p:txBody>
          <a:bodyPr>
            <a:noAutofit/>
          </a:bodyPr>
          <a:lstStyle/>
          <a:p>
            <a:pPr marL="0" indent="0">
              <a:buNone/>
            </a:pPr>
            <a:r>
              <a:rPr lang="en-CA" sz="2400" b="1" dirty="0" smtClean="0"/>
              <a:t>44) </a:t>
            </a:r>
            <a:r>
              <a:rPr lang="en-CA" sz="2400" b="1" dirty="0" smtClean="0"/>
              <a:t>True. </a:t>
            </a:r>
            <a:r>
              <a:rPr lang="en-CA" sz="2400" dirty="0"/>
              <a:t>You can help save lives by  playing this game with people at  home, work, school, spiritual groups and community organizations.  You can also earn money by supporting equality online</a:t>
            </a:r>
            <a:r>
              <a:rPr lang="en-CA" sz="2400" dirty="0" smtClean="0"/>
              <a:t>.</a:t>
            </a:r>
            <a:r>
              <a:rPr lang="en-CA" sz="2400" dirty="0" smtClean="0"/>
              <a:t> </a:t>
            </a:r>
            <a:r>
              <a:rPr lang="en-CA" sz="2400" dirty="0" smtClean="0"/>
              <a:t>Respect &amp; acceptance  make a difference. You can also earn money by supporting equality online. </a:t>
            </a:r>
            <a:r>
              <a:rPr lang="en-CA" sz="2400" dirty="0"/>
              <a:t>You </a:t>
            </a:r>
            <a:r>
              <a:rPr lang="en-CA" sz="2400" dirty="0" smtClean="0"/>
              <a:t>can see OUTstandingLives.ORG </a:t>
            </a:r>
            <a:r>
              <a:rPr lang="en-CA" sz="2400" dirty="0"/>
              <a:t>for details.</a:t>
            </a:r>
          </a:p>
        </p:txBody>
      </p:sp>
    </p:spTree>
    <p:extLst>
      <p:ext uri="{BB962C8B-B14F-4D97-AF65-F5344CB8AC3E}">
        <p14:creationId xmlns:p14="http://schemas.microsoft.com/office/powerpoint/2010/main" val="108631015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717032"/>
            <a:ext cx="8291264" cy="2409131"/>
          </a:xfrm>
        </p:spPr>
        <p:txBody>
          <a:bodyPr>
            <a:normAutofit/>
          </a:bodyPr>
          <a:lstStyle/>
          <a:p>
            <a:pPr marL="0" indent="0" algn="ctr">
              <a:buNone/>
            </a:pPr>
            <a:r>
              <a:rPr lang="en-CA" sz="2400" dirty="0" smtClean="0"/>
              <a:t>45) </a:t>
            </a:r>
            <a:r>
              <a:rPr lang="en-CA" sz="2400" dirty="0" smtClean="0"/>
              <a:t>Now for the </a:t>
            </a:r>
            <a:endParaRPr lang="en-CA" sz="2400" dirty="0" smtClean="0"/>
          </a:p>
          <a:p>
            <a:pPr marL="0" indent="0" algn="ctr">
              <a:buNone/>
            </a:pPr>
            <a:endParaRPr lang="en-CA" sz="2400" dirty="0"/>
          </a:p>
          <a:p>
            <a:pPr marL="0" indent="0" algn="ctr">
              <a:buNone/>
            </a:pPr>
            <a:r>
              <a:rPr lang="en-CA" sz="2400" b="1" dirty="0" smtClean="0"/>
              <a:t>Big </a:t>
            </a:r>
            <a:r>
              <a:rPr lang="en-CA" sz="2400" b="1" dirty="0" smtClean="0"/>
              <a:t>Question People </a:t>
            </a:r>
            <a:r>
              <a:rPr lang="en-CA" sz="2400" b="1" dirty="0" smtClean="0"/>
              <a:t>Keep </a:t>
            </a:r>
            <a:r>
              <a:rPr lang="en-CA" sz="2400" b="1" dirty="0" smtClean="0"/>
              <a:t>Asking: </a:t>
            </a:r>
          </a:p>
          <a:p>
            <a:pPr marL="0" indent="0" algn="ctr">
              <a:buNone/>
            </a:pPr>
            <a:endParaRPr lang="en-CA" sz="2400" b="1" i="1" dirty="0" smtClean="0">
              <a:latin typeface="Palatino Linotype" pitchFamily="18" charset="0"/>
            </a:endParaRPr>
          </a:p>
          <a:p>
            <a:pPr marL="0" indent="0" algn="ctr">
              <a:buNone/>
            </a:pPr>
            <a:r>
              <a:rPr lang="en-CA" sz="2400" dirty="0" smtClean="0"/>
              <a:t>What do LGBT people do in bed?</a:t>
            </a:r>
            <a:endParaRPr lang="en-CA" sz="2400" dirty="0"/>
          </a:p>
        </p:txBody>
      </p:sp>
    </p:spTree>
    <p:extLst>
      <p:ext uri="{BB962C8B-B14F-4D97-AF65-F5344CB8AC3E}">
        <p14:creationId xmlns:p14="http://schemas.microsoft.com/office/powerpoint/2010/main" val="1312462796"/>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06528678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933056"/>
            <a:ext cx="8291264" cy="2193107"/>
          </a:xfrm>
        </p:spPr>
        <p:txBody>
          <a:bodyPr/>
          <a:lstStyle/>
          <a:p>
            <a:pPr marL="0" indent="0" algn="ctr">
              <a:buNone/>
            </a:pPr>
            <a:endParaRPr lang="en-CA" b="1" i="1" dirty="0" smtClean="0">
              <a:latin typeface="Palatino Linotype" pitchFamily="18" charset="0"/>
            </a:endParaRPr>
          </a:p>
          <a:p>
            <a:pPr marL="0" indent="0" algn="ctr">
              <a:buNone/>
            </a:pPr>
            <a:r>
              <a:rPr lang="en-CA" sz="2400" dirty="0" smtClean="0"/>
              <a:t>45) </a:t>
            </a:r>
            <a:r>
              <a:rPr lang="en-CA" sz="2400" dirty="0" smtClean="0"/>
              <a:t>They sleep.</a:t>
            </a:r>
            <a:endParaRPr lang="en-CA" sz="2400" dirty="0"/>
          </a:p>
        </p:txBody>
      </p:sp>
    </p:spTree>
    <p:extLst>
      <p:ext uri="{BB962C8B-B14F-4D97-AF65-F5344CB8AC3E}">
        <p14:creationId xmlns:p14="http://schemas.microsoft.com/office/powerpoint/2010/main" val="1641536866"/>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005064"/>
            <a:ext cx="9120480" cy="2448272"/>
          </a:xfrm>
        </p:spPr>
        <p:txBody>
          <a:bodyPr>
            <a:normAutofit/>
          </a:bodyPr>
          <a:lstStyle/>
          <a:p>
            <a:r>
              <a:rPr lang="en-CA" sz="5400" dirty="0">
                <a:solidFill>
                  <a:schemeClr val="tx1"/>
                </a:solidFill>
              </a:rPr>
              <a:t> </a:t>
            </a:r>
            <a:r>
              <a:rPr lang="en-CA" sz="2400" dirty="0" smtClean="0">
                <a:solidFill>
                  <a:schemeClr val="tx1"/>
                </a:solidFill>
              </a:rPr>
              <a:t>Do you have any questions?</a:t>
            </a:r>
            <a:endParaRPr lang="en-CA" sz="2400" dirty="0">
              <a:solidFill>
                <a:schemeClr val="tx1"/>
              </a:solidFill>
            </a:endParaRPr>
          </a:p>
        </p:txBody>
      </p:sp>
    </p:spTree>
    <p:extLst>
      <p:ext uri="{BB962C8B-B14F-4D97-AF65-F5344CB8AC3E}">
        <p14:creationId xmlns:p14="http://schemas.microsoft.com/office/powerpoint/2010/main" val="508884986"/>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87824" y="4365104"/>
            <a:ext cx="5544616" cy="1944216"/>
          </a:xfrm>
        </p:spPr>
        <p:txBody>
          <a:bodyPr>
            <a:normAutofit/>
          </a:bodyPr>
          <a:lstStyle/>
          <a:p>
            <a:pPr marL="0" indent="0">
              <a:buNone/>
            </a:pPr>
            <a:r>
              <a:rPr lang="en-CA" sz="2400" dirty="0" smtClean="0"/>
              <a:t>Congratulations! </a:t>
            </a:r>
            <a:r>
              <a:rPr lang="en-CA" sz="2400" dirty="0" smtClean="0"/>
              <a:t>You </a:t>
            </a:r>
            <a:r>
              <a:rPr lang="en-CA" sz="2400" dirty="0" smtClean="0"/>
              <a:t>are OUTstanding! You won the game!</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8297242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4221088"/>
            <a:ext cx="3096344" cy="2448272"/>
          </a:xfrm>
        </p:spPr>
        <p:txBody>
          <a:bodyPr>
            <a:normAutofit/>
          </a:bodyPr>
          <a:lstStyle/>
          <a:p>
            <a:pPr marL="0" indent="0">
              <a:buNone/>
            </a:pPr>
            <a:r>
              <a:rPr lang="en-CA" sz="2400" dirty="0" smtClean="0"/>
              <a:t>You are now riding your  </a:t>
            </a:r>
            <a:r>
              <a:rPr lang="en-CA" sz="2400" dirty="0" smtClean="0"/>
              <a:t>dragons!  </a:t>
            </a:r>
            <a:r>
              <a:rPr lang="en-CA" sz="2400" dirty="0" smtClean="0"/>
              <a:t>You are awesome!</a:t>
            </a:r>
            <a:endParaRPr lang="en-CA" sz="2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2139120997"/>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429000"/>
            <a:ext cx="8219256" cy="2697163"/>
          </a:xfrm>
        </p:spPr>
        <p:txBody>
          <a:bodyPr>
            <a:normAutofit/>
          </a:bodyPr>
          <a:lstStyle/>
          <a:p>
            <a:pPr marL="0" indent="0">
              <a:buNone/>
            </a:pPr>
            <a:r>
              <a:rPr lang="en-CA" sz="2400" dirty="0"/>
              <a:t>Dare to dream of </a:t>
            </a:r>
            <a:r>
              <a:rPr lang="en-CA" sz="2400" dirty="0" smtClean="0"/>
              <a:t>a world of freedom for everyone… </a:t>
            </a:r>
            <a:r>
              <a:rPr lang="en-CA" sz="2400" dirty="0"/>
              <a:t>a world  that celebrates all genders,  all  healthy passions,  all healthy pleasure,  and all sexual orientations,  including </a:t>
            </a:r>
            <a:r>
              <a:rPr lang="en-CA" sz="2400" dirty="0" smtClean="0"/>
              <a:t>yours. </a:t>
            </a:r>
            <a:r>
              <a:rPr lang="en-CA" sz="2400" dirty="0"/>
              <a:t>Let’s </a:t>
            </a:r>
            <a:r>
              <a:rPr lang="en-CA" sz="2400" dirty="0" smtClean="0"/>
              <a:t>start here today…</a:t>
            </a:r>
            <a:endParaRPr lang="en-CA" sz="24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2837385634"/>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17032"/>
            <a:ext cx="7920880" cy="2664296"/>
          </a:xfrm>
        </p:spPr>
        <p:txBody>
          <a:bodyPr>
            <a:normAutofit fontScale="70000" lnSpcReduction="20000"/>
          </a:bodyPr>
          <a:lstStyle/>
          <a:p>
            <a:pPr marL="0" indent="0">
              <a:buNone/>
            </a:pPr>
            <a:r>
              <a:rPr lang="en-CA" dirty="0" smtClean="0"/>
              <a:t>About the Author: </a:t>
            </a:r>
            <a:endParaRPr lang="en-CA" dirty="0" smtClean="0"/>
          </a:p>
          <a:p>
            <a:pPr marL="0" indent="0">
              <a:buNone/>
            </a:pPr>
            <a:endParaRPr lang="en-CA" dirty="0"/>
          </a:p>
          <a:p>
            <a:pPr marL="0" indent="0">
              <a:buNone/>
            </a:pPr>
            <a:r>
              <a:rPr lang="en-CA" dirty="0" smtClean="0"/>
              <a:t>Sharon </a:t>
            </a:r>
            <a:r>
              <a:rPr lang="en-CA" dirty="0" smtClean="0"/>
              <a:t>Love, M.Ed. (Psychology)  has researched  best practices in diversity for over 20 years.  The founding  President of OUTstanding Lives.org,  she has  inspired millions to support  LGBT equality online.  A former bilingual corporate learning manager, </a:t>
            </a:r>
            <a:r>
              <a:rPr lang="en-CA" dirty="0"/>
              <a:t>s</a:t>
            </a:r>
            <a:r>
              <a:rPr lang="en-CA" dirty="0" smtClean="0"/>
              <a:t>he  now specializes </a:t>
            </a:r>
            <a:r>
              <a:rPr lang="en-CA" smtClean="0"/>
              <a:t>in </a:t>
            </a:r>
            <a:r>
              <a:rPr lang="en-CA" smtClean="0"/>
              <a:t>certifying </a:t>
            </a:r>
            <a:r>
              <a:rPr lang="en-CA" dirty="0" smtClean="0"/>
              <a:t>corporate trainers and speakers. You can see </a:t>
            </a:r>
            <a:r>
              <a:rPr lang="en-CA" dirty="0"/>
              <a:t>OUTstanding Lives.ORG for details.</a:t>
            </a:r>
          </a:p>
        </p:txBody>
      </p:sp>
    </p:spTree>
    <p:extLst>
      <p:ext uri="{BB962C8B-B14F-4D97-AF65-F5344CB8AC3E}">
        <p14:creationId xmlns:p14="http://schemas.microsoft.com/office/powerpoint/2010/main" val="744864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356992"/>
            <a:ext cx="3024336" cy="3312368"/>
          </a:xfrm>
        </p:spPr>
        <p:txBody>
          <a:bodyPr>
            <a:normAutofit fontScale="77500" lnSpcReduction="20000"/>
          </a:bodyPr>
          <a:lstStyle/>
          <a:p>
            <a:pPr marL="0" indent="0">
              <a:buNone/>
            </a:pPr>
            <a:r>
              <a:rPr lang="en-CA" dirty="0" smtClean="0"/>
              <a:t>Silently rate yourself on a scale of 1-10… how much is  this “mind dragon” </a:t>
            </a:r>
            <a:r>
              <a:rPr lang="en-CA" dirty="0" smtClean="0"/>
              <a:t>of blame </a:t>
            </a:r>
            <a:r>
              <a:rPr lang="en-CA" dirty="0" smtClean="0"/>
              <a:t>blocking you from knowing </a:t>
            </a:r>
            <a:r>
              <a:rPr lang="en-CA" dirty="0" smtClean="0"/>
              <a:t>and/or </a:t>
            </a:r>
            <a:r>
              <a:rPr lang="en-CA" dirty="0" smtClean="0"/>
              <a:t>living your passionate purpose?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312674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573016"/>
            <a:ext cx="2880320" cy="2880320"/>
          </a:xfrm>
        </p:spPr>
        <p:txBody>
          <a:bodyPr>
            <a:normAutofit fontScale="77500" lnSpcReduction="20000"/>
          </a:bodyPr>
          <a:lstStyle/>
          <a:p>
            <a:pPr marL="0" indent="0">
              <a:buNone/>
            </a:pPr>
            <a:r>
              <a:rPr lang="en-CA" dirty="0" smtClean="0"/>
              <a:t>The third </a:t>
            </a:r>
            <a:r>
              <a:rPr lang="en-CA" dirty="0" smtClean="0"/>
              <a:t>“mind dragon” </a:t>
            </a:r>
            <a:r>
              <a:rPr lang="en-CA" dirty="0" smtClean="0"/>
              <a:t>of fear freezes it victims with its </a:t>
            </a:r>
            <a:r>
              <a:rPr lang="en-CA" dirty="0" smtClean="0"/>
              <a:t>icy </a:t>
            </a:r>
            <a:r>
              <a:rPr lang="en-CA" dirty="0" smtClean="0"/>
              <a:t>stare. It may tell you that  your passionate purpose is not safe. </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740270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501007"/>
            <a:ext cx="3571356" cy="3356991"/>
          </a:xfrm>
        </p:spPr>
        <p:txBody>
          <a:bodyPr>
            <a:normAutofit fontScale="77500" lnSpcReduction="20000"/>
          </a:bodyPr>
          <a:lstStyle/>
          <a:p>
            <a:pPr marL="0" indent="0">
              <a:buNone/>
            </a:pPr>
            <a:r>
              <a:rPr lang="en-CA" dirty="0" smtClean="0"/>
              <a:t>The </a:t>
            </a:r>
            <a:r>
              <a:rPr lang="en-CA" dirty="0" smtClean="0"/>
              <a:t>fear </a:t>
            </a:r>
            <a:r>
              <a:rPr lang="en-CA" dirty="0" smtClean="0"/>
              <a:t>dragon can keep people stuck in   </a:t>
            </a:r>
            <a:r>
              <a:rPr lang="en-CA" dirty="0" smtClean="0"/>
              <a:t>procrastinating  or overwhelm.  It can make it hard to focus. </a:t>
            </a:r>
            <a:r>
              <a:rPr lang="en-CA" dirty="0" smtClean="0"/>
              <a:t>Some people develop  addictions or health problems  due to the stress of fear.</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1847274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356992"/>
            <a:ext cx="3024336" cy="3312368"/>
          </a:xfrm>
        </p:spPr>
        <p:txBody>
          <a:bodyPr>
            <a:normAutofit fontScale="77500" lnSpcReduction="20000"/>
          </a:bodyPr>
          <a:lstStyle/>
          <a:p>
            <a:pPr marL="0" indent="0">
              <a:buNone/>
            </a:pPr>
            <a:r>
              <a:rPr lang="en-CA" dirty="0" smtClean="0"/>
              <a:t>Silently rate yourself on a scale of 1-10… how much is  this “mind dragon</a:t>
            </a:r>
            <a:r>
              <a:rPr lang="en-CA" dirty="0" smtClean="0"/>
              <a:t>” of fear blocking </a:t>
            </a:r>
            <a:r>
              <a:rPr lang="en-CA" dirty="0" smtClean="0"/>
              <a:t>you from knowing </a:t>
            </a:r>
            <a:r>
              <a:rPr lang="en-CA" dirty="0" smtClean="0"/>
              <a:t>and/or </a:t>
            </a:r>
            <a:r>
              <a:rPr lang="en-CA" dirty="0" smtClean="0"/>
              <a:t>living your passionate purpose?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312674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429000"/>
            <a:ext cx="3384376" cy="3429000"/>
          </a:xfrm>
        </p:spPr>
        <p:txBody>
          <a:bodyPr>
            <a:normAutofit fontScale="70000" lnSpcReduction="20000"/>
          </a:bodyPr>
          <a:lstStyle/>
          <a:p>
            <a:pPr marL="0" indent="0">
              <a:buNone/>
            </a:pPr>
            <a:r>
              <a:rPr lang="en-CA" dirty="0" smtClean="0"/>
              <a:t>What fuels all this  shame, blame and  fear?</a:t>
            </a:r>
            <a:r>
              <a:rPr lang="en-CA" dirty="0"/>
              <a:t> What’s the  number one  food that  </a:t>
            </a:r>
            <a:r>
              <a:rPr lang="en-CA" dirty="0" smtClean="0"/>
              <a:t>mind dragons </a:t>
            </a:r>
            <a:r>
              <a:rPr lang="en-CA" dirty="0"/>
              <a:t>eat? </a:t>
            </a:r>
            <a:r>
              <a:rPr lang="en-CA" dirty="0" smtClean="0"/>
              <a:t> This one thing </a:t>
            </a:r>
            <a:r>
              <a:rPr lang="en-CA" dirty="0" smtClean="0"/>
              <a:t>kills </a:t>
            </a:r>
            <a:r>
              <a:rPr lang="en-CA" dirty="0" smtClean="0"/>
              <a:t>dreams  and also causes  </a:t>
            </a:r>
            <a:r>
              <a:rPr lang="en-CA" dirty="0"/>
              <a:t>u</a:t>
            </a:r>
            <a:r>
              <a:rPr lang="en-CA" dirty="0" smtClean="0"/>
              <a:t>ntold violence </a:t>
            </a:r>
            <a:r>
              <a:rPr lang="en-CA" dirty="0" smtClean="0"/>
              <a:t>in families, schools</a:t>
            </a:r>
            <a:r>
              <a:rPr lang="en-CA" dirty="0" smtClean="0"/>
              <a:t>,  workplaces, and streets  worldwide.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54866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3501008"/>
            <a:ext cx="3024336" cy="2664296"/>
          </a:xfrm>
        </p:spPr>
        <p:txBody>
          <a:bodyPr>
            <a:normAutofit fontScale="77500" lnSpcReduction="20000"/>
          </a:bodyPr>
          <a:lstStyle/>
          <a:p>
            <a:pPr marL="0" indent="0">
              <a:buNone/>
            </a:pPr>
            <a:r>
              <a:rPr lang="en-CA" dirty="0" smtClean="0"/>
              <a:t>Sexual shame.   Sexual shame teaches us to hate our bodies,  our feelings, our pleasure, our  </a:t>
            </a:r>
            <a:r>
              <a:rPr lang="en-CA" dirty="0" smtClean="0"/>
              <a:t>passion . . .and </a:t>
            </a:r>
            <a:r>
              <a:rPr lang="en-CA" dirty="0" smtClean="0"/>
              <a:t>our dreams.</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spTree>
    <p:extLst>
      <p:ext uri="{BB962C8B-B14F-4D97-AF65-F5344CB8AC3E}">
        <p14:creationId xmlns:p14="http://schemas.microsoft.com/office/powerpoint/2010/main" val="3687241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3573016"/>
            <a:ext cx="3240360" cy="2592288"/>
          </a:xfrm>
        </p:spPr>
        <p:txBody>
          <a:bodyPr>
            <a:normAutofit fontScale="77500" lnSpcReduction="20000"/>
          </a:bodyPr>
          <a:lstStyle/>
          <a:p>
            <a:pPr marL="0" indent="0">
              <a:buNone/>
            </a:pPr>
            <a:r>
              <a:rPr lang="en-CA" dirty="0" smtClean="0"/>
              <a:t>Sexual shame is like a moat of green  slimy  quicksand  surrounding people’s treasured  dreams &amp; </a:t>
            </a:r>
            <a:r>
              <a:rPr lang="en-CA" dirty="0" smtClean="0"/>
              <a:t>goals, and cutting them off  from success. </a:t>
            </a:r>
            <a:endParaRPr lang="en-CA"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73759"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2641183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2952328"/>
          </a:xfrm>
        </p:spPr>
        <p:txBody>
          <a:bodyPr>
            <a:normAutofit/>
          </a:bodyPr>
          <a:lstStyle/>
          <a:p>
            <a:pPr marL="0" indent="0">
              <a:buNone/>
            </a:pPr>
            <a:r>
              <a:rPr lang="en-US" sz="2400" dirty="0"/>
              <a:t>Also</a:t>
            </a:r>
            <a:r>
              <a:rPr lang="en-US" sz="2400" dirty="0" smtClean="0"/>
              <a:t>,  master </a:t>
            </a:r>
            <a:r>
              <a:rPr lang="en-US" sz="2400" dirty="0"/>
              <a:t>the </a:t>
            </a:r>
            <a:r>
              <a:rPr lang="en-US" sz="2400" dirty="0" smtClean="0"/>
              <a:t>skills </a:t>
            </a:r>
            <a:r>
              <a:rPr lang="en-US" sz="2400" dirty="0"/>
              <a:t>to…</a:t>
            </a:r>
            <a:endParaRPr lang="en-CA" sz="2400" dirty="0"/>
          </a:p>
          <a:p>
            <a:pPr marL="0" indent="0">
              <a:buNone/>
            </a:pPr>
            <a:endParaRPr lang="en-CA" sz="2400" dirty="0"/>
          </a:p>
          <a:p>
            <a:pPr lvl="0"/>
            <a:r>
              <a:rPr lang="en-CA" sz="2400" dirty="0"/>
              <a:t>Create </a:t>
            </a:r>
            <a:r>
              <a:rPr lang="en-CA" sz="2400" dirty="0" smtClean="0"/>
              <a:t>safer schools, workplaces, and organizations</a:t>
            </a:r>
            <a:endParaRPr lang="en-CA" sz="2400" dirty="0"/>
          </a:p>
          <a:p>
            <a:pPr lvl="0"/>
            <a:r>
              <a:rPr lang="en-CA" sz="2400" dirty="0"/>
              <a:t>Inspire self-esteem in teens of all sexual orientations &amp; gender identities</a:t>
            </a:r>
          </a:p>
          <a:p>
            <a:pPr lvl="0"/>
            <a:r>
              <a:rPr lang="en-CA" sz="2400" dirty="0"/>
              <a:t>Create positive </a:t>
            </a:r>
            <a:r>
              <a:rPr lang="en-CA" sz="2400" dirty="0" smtClean="0"/>
              <a:t>relationships </a:t>
            </a:r>
            <a:r>
              <a:rPr lang="en-CA" sz="2400" dirty="0"/>
              <a:t>at school and at home </a:t>
            </a:r>
          </a:p>
          <a:p>
            <a:endParaRPr lang="en-CA" sz="2800" dirty="0"/>
          </a:p>
        </p:txBody>
      </p:sp>
    </p:spTree>
    <p:extLst>
      <p:ext uri="{BB962C8B-B14F-4D97-AF65-F5344CB8AC3E}">
        <p14:creationId xmlns:p14="http://schemas.microsoft.com/office/powerpoint/2010/main" val="330262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3717032"/>
            <a:ext cx="3312368" cy="2952328"/>
          </a:xfrm>
        </p:spPr>
        <p:txBody>
          <a:bodyPr>
            <a:normAutofit/>
          </a:bodyPr>
          <a:lstStyle/>
          <a:p>
            <a:pPr marL="0" indent="0">
              <a:buNone/>
            </a:pPr>
            <a:r>
              <a:rPr lang="en-CA" sz="2400" dirty="0" smtClean="0"/>
              <a:t>Sexual shame teaches us to </a:t>
            </a:r>
            <a:r>
              <a:rPr lang="en-CA" sz="2400" dirty="0" smtClean="0"/>
              <a:t>hate, </a:t>
            </a:r>
            <a:r>
              <a:rPr lang="en-CA" sz="2400" dirty="0" smtClean="0"/>
              <a:t>fear and blame anything we  consider to be </a:t>
            </a:r>
            <a:r>
              <a:rPr lang="en-CA" sz="2400" dirty="0" smtClean="0"/>
              <a:t>feminine.</a:t>
            </a:r>
            <a:endParaRPr lang="en-CA" sz="24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42769" y="3031463"/>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24245826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429000"/>
            <a:ext cx="3456384" cy="3429000"/>
          </a:xfrm>
        </p:spPr>
        <p:txBody>
          <a:bodyPr>
            <a:noAutofit/>
          </a:bodyPr>
          <a:lstStyle/>
          <a:p>
            <a:pPr marL="0" indent="0">
              <a:buNone/>
            </a:pPr>
            <a:r>
              <a:rPr lang="en-CA" sz="2400" dirty="0" smtClean="0"/>
              <a:t>Sexual shame </a:t>
            </a:r>
            <a:r>
              <a:rPr lang="en-CA" sz="2400" dirty="0" smtClean="0"/>
              <a:t>also teaches </a:t>
            </a:r>
            <a:r>
              <a:rPr lang="en-CA" sz="2400" dirty="0" smtClean="0"/>
              <a:t>us to hate ourselves, and all those  unconscious or conscious aspects of  ourselves that don’t fit the  narrow definition of our  gender “roles”. </a:t>
            </a:r>
            <a:endParaRPr lang="en-CA" sz="24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60237"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41010898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717032"/>
            <a:ext cx="3312368" cy="3140968"/>
          </a:xfrm>
        </p:spPr>
        <p:txBody>
          <a:bodyPr>
            <a:noAutofit/>
          </a:bodyPr>
          <a:lstStyle/>
          <a:p>
            <a:pPr marL="0" indent="0">
              <a:buNone/>
            </a:pPr>
            <a:r>
              <a:rPr lang="en-CA" sz="2400" dirty="0" smtClean="0"/>
              <a:t>It also teaches </a:t>
            </a:r>
            <a:r>
              <a:rPr lang="en-CA" sz="2400" dirty="0" smtClean="0"/>
              <a:t>us </a:t>
            </a:r>
            <a:r>
              <a:rPr lang="en-CA" sz="2400" dirty="0" smtClean="0"/>
              <a:t>to  hate and fear  </a:t>
            </a:r>
            <a:r>
              <a:rPr lang="en-CA" sz="2400" dirty="0" smtClean="0"/>
              <a:t>cultural groups that express </a:t>
            </a:r>
            <a:r>
              <a:rPr lang="en-CA" sz="2400" dirty="0" smtClean="0"/>
              <a:t>sexuality  </a:t>
            </a:r>
            <a:r>
              <a:rPr lang="en-CA" sz="2400" dirty="0" smtClean="0"/>
              <a:t>more openly. </a:t>
            </a:r>
            <a:endParaRPr lang="en-CA" sz="2400"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60237"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316893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789040"/>
            <a:ext cx="3168352" cy="2592288"/>
          </a:xfrm>
        </p:spPr>
        <p:txBody>
          <a:bodyPr>
            <a:normAutofit fontScale="77500" lnSpcReduction="20000"/>
          </a:bodyPr>
          <a:lstStyle/>
          <a:p>
            <a:pPr marL="0" indent="0">
              <a:buNone/>
            </a:pPr>
            <a:r>
              <a:rPr lang="en-CA" dirty="0" smtClean="0"/>
              <a:t>Sexual shame also teaches us to hate  and fear </a:t>
            </a:r>
            <a:r>
              <a:rPr lang="en-CA" dirty="0" smtClean="0"/>
              <a:t>sexual </a:t>
            </a:r>
            <a:r>
              <a:rPr lang="en-CA" dirty="0" smtClean="0"/>
              <a:t>minority groups including gay, lesbian, bisexual and trans people.</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51919"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21570258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429000"/>
            <a:ext cx="3384376" cy="3168352"/>
          </a:xfrm>
        </p:spPr>
        <p:txBody>
          <a:bodyPr>
            <a:normAutofit/>
          </a:bodyPr>
          <a:lstStyle/>
          <a:p>
            <a:pPr marL="0" indent="0">
              <a:buNone/>
            </a:pPr>
            <a:r>
              <a:rPr lang="en-CA" sz="2400" dirty="0" smtClean="0"/>
              <a:t>We all have a passionate  purpose hiding in the deep caverns of the  heart.   Once you  </a:t>
            </a:r>
            <a:r>
              <a:rPr lang="en-CA" sz="2400" dirty="0" smtClean="0"/>
              <a:t> bury your </a:t>
            </a:r>
            <a:r>
              <a:rPr lang="en-CA" sz="2400" dirty="0" smtClean="0"/>
              <a:t>sexual shame,  you can free your </a:t>
            </a:r>
            <a:r>
              <a:rPr lang="en-CA" sz="2400" dirty="0" smtClean="0"/>
              <a:t>life purpose</a:t>
            </a:r>
            <a:r>
              <a:rPr lang="en-CA" sz="2400" dirty="0" smtClean="0"/>
              <a:t>. </a:t>
            </a:r>
            <a:endParaRPr lang="en-CA" sz="2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51919"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31873369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243399"/>
            <a:ext cx="2952328" cy="1368152"/>
          </a:xfrm>
        </p:spPr>
        <p:txBody>
          <a:bodyPr>
            <a:normAutofit fontScale="77500" lnSpcReduction="20000"/>
          </a:bodyPr>
          <a:lstStyle/>
          <a:p>
            <a:pPr marL="0" indent="0">
              <a:buNone/>
            </a:pPr>
            <a:r>
              <a:rPr lang="en-CA" dirty="0" smtClean="0"/>
              <a:t>When you free your  purpose, you can free your world.</a:t>
            </a:r>
            <a:endParaRPr lang="en-CA"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038900" y="2996952"/>
            <a:ext cx="5105100" cy="3861047"/>
          </a:xfrm>
          <a:prstGeom prst="rect">
            <a:avLst/>
          </a:prstGeom>
          <a:scene3d>
            <a:camera prst="orthographicFront"/>
            <a:lightRig rig="threePt" dir="t"/>
          </a:scene3d>
          <a:sp3d>
            <a:bevelT/>
          </a:sp3d>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51919" y="3021208"/>
            <a:ext cx="5270241" cy="3836792"/>
          </a:xfrm>
          <a:prstGeom prst="rect">
            <a:avLst/>
          </a:prstGeom>
          <a:scene3d>
            <a:camera prst="orthographicFront"/>
            <a:lightRig rig="threePt" dir="t"/>
          </a:scene3d>
          <a:sp3d>
            <a:bevelT/>
          </a:sp3d>
        </p:spPr>
      </p:pic>
    </p:spTree>
    <p:extLst>
      <p:ext uri="{BB962C8B-B14F-4D97-AF65-F5344CB8AC3E}">
        <p14:creationId xmlns:p14="http://schemas.microsoft.com/office/powerpoint/2010/main" val="4001833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3356992"/>
            <a:ext cx="8363272" cy="2769171"/>
          </a:xfrm>
        </p:spPr>
        <p:txBody>
          <a:bodyPr>
            <a:normAutofit/>
          </a:bodyPr>
          <a:lstStyle/>
          <a:p>
            <a:pPr marL="0" indent="0">
              <a:buNone/>
            </a:pPr>
            <a:r>
              <a:rPr lang="en-CA" sz="2400" dirty="0" smtClean="0"/>
              <a:t>Dare to dream of a  world where you feel free to be  completely yourself… a world </a:t>
            </a:r>
            <a:r>
              <a:rPr lang="en-CA" sz="2400" dirty="0"/>
              <a:t>that celebrates you,  your passions,  your sexuality and your </a:t>
            </a:r>
            <a:r>
              <a:rPr lang="en-CA" sz="2400" dirty="0" smtClean="0"/>
              <a:t> </a:t>
            </a:r>
            <a:r>
              <a:rPr lang="en-CA" sz="2400" dirty="0"/>
              <a:t>deepest dreams</a:t>
            </a:r>
            <a:r>
              <a:rPr lang="en-CA" sz="2400" dirty="0" smtClean="0"/>
              <a:t>… This quiz game is a great way to </a:t>
            </a:r>
            <a:r>
              <a:rPr lang="en-CA" sz="2400" dirty="0" smtClean="0"/>
              <a:t>begin….</a:t>
            </a:r>
            <a:endParaRPr lang="en-CA" sz="2400" dirty="0"/>
          </a:p>
        </p:txBody>
      </p:sp>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5441323"/>
            <a:ext cx="9172571" cy="1416677"/>
          </a:xfrm>
          <a:prstGeom prst="rect">
            <a:avLst/>
          </a:prstGeom>
        </p:spPr>
      </p:pic>
    </p:spTree>
    <p:extLst>
      <p:ext uri="{BB962C8B-B14F-4D97-AF65-F5344CB8AC3E}">
        <p14:creationId xmlns:p14="http://schemas.microsoft.com/office/powerpoint/2010/main" val="10312981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789040"/>
            <a:ext cx="8219256" cy="2337123"/>
          </a:xfrm>
          <a:ln>
            <a:solidFill>
              <a:schemeClr val="accent1"/>
            </a:solidFill>
          </a:ln>
        </p:spPr>
        <p:txBody>
          <a:bodyPr>
            <a:normAutofit lnSpcReduction="10000"/>
          </a:bodyPr>
          <a:lstStyle/>
          <a:p>
            <a:pPr marL="0" indent="0">
              <a:buNone/>
            </a:pPr>
            <a:endParaRPr lang="en-CA" sz="2400" dirty="0"/>
          </a:p>
          <a:p>
            <a:pPr marL="0" indent="0">
              <a:buNone/>
            </a:pPr>
            <a:r>
              <a:rPr lang="en-CA" sz="2400" dirty="0" smtClean="0"/>
              <a:t>Let’s get started! Guessing is fine.  </a:t>
            </a:r>
            <a:r>
              <a:rPr lang="en-CA" sz="2400" dirty="0" smtClean="0"/>
              <a:t>This quiz </a:t>
            </a:r>
            <a:r>
              <a:rPr lang="en-CA" sz="2400" dirty="0" smtClean="0"/>
              <a:t>game is for fun &amp;  learning</a:t>
            </a:r>
            <a:r>
              <a:rPr lang="en-CA" sz="2400" dirty="0" smtClean="0"/>
              <a:t>. It will help you to “hypnotize &amp; mesmerize” the dragons of shame, blame &amp; fear  that are fed by sexual shame.  Then you can ride those   mind dragons to your treasured passionate purpose.</a:t>
            </a:r>
            <a:endParaRPr lang="en-CA" sz="2400" dirty="0"/>
          </a:p>
        </p:txBody>
      </p:sp>
    </p:spTree>
    <p:extLst>
      <p:ext uri="{BB962C8B-B14F-4D97-AF65-F5344CB8AC3E}">
        <p14:creationId xmlns:p14="http://schemas.microsoft.com/office/powerpoint/2010/main" val="21691880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573016"/>
            <a:ext cx="8136904" cy="3168352"/>
          </a:xfrm>
        </p:spPr>
        <p:txBody>
          <a:bodyPr>
            <a:normAutofit fontScale="90000"/>
          </a:bodyPr>
          <a:lstStyle/>
          <a:p>
            <a:pPr algn="l"/>
            <a:r>
              <a:rPr lang="en-CA" sz="2700" dirty="0" smtClean="0"/>
              <a:t>1) </a:t>
            </a:r>
            <a:r>
              <a:rPr lang="en-CA" sz="2700" dirty="0" smtClean="0"/>
              <a:t>How many people have  gay feelings? In other words, how </a:t>
            </a:r>
            <a:r>
              <a:rPr lang="en-CA" sz="2700" dirty="0"/>
              <a:t>many people are </a:t>
            </a:r>
            <a:r>
              <a:rPr lang="en-CA" sz="2700" dirty="0" smtClean="0"/>
              <a:t>sometimes attracted to other people of the same sex?</a:t>
            </a:r>
            <a:r>
              <a:rPr lang="en-CA" sz="2700" dirty="0"/>
              <a:t/>
            </a:r>
            <a:br>
              <a:rPr lang="en-CA" sz="2700" dirty="0"/>
            </a:br>
            <a:r>
              <a:rPr lang="en-CA" sz="2700" dirty="0" smtClean="0"/>
              <a:t/>
            </a:r>
            <a:br>
              <a:rPr lang="en-CA" sz="2700" dirty="0" smtClean="0"/>
            </a:br>
            <a:r>
              <a:rPr lang="en-CA" sz="2700" dirty="0"/>
              <a:t> </a:t>
            </a:r>
            <a:r>
              <a:rPr lang="en-CA" sz="2700" dirty="0" smtClean="0"/>
              <a:t>A)  10%</a:t>
            </a:r>
            <a:br>
              <a:rPr lang="en-CA" sz="2700" dirty="0" smtClean="0"/>
            </a:br>
            <a:r>
              <a:rPr lang="en-CA" sz="2700" dirty="0"/>
              <a:t> B</a:t>
            </a:r>
            <a:r>
              <a:rPr lang="en-CA" sz="2700" dirty="0" smtClean="0"/>
              <a:t>)   25%</a:t>
            </a:r>
            <a:br>
              <a:rPr lang="en-CA" sz="2700" dirty="0" smtClean="0"/>
            </a:br>
            <a:r>
              <a:rPr lang="en-CA" sz="2700" dirty="0"/>
              <a:t> C) </a:t>
            </a:r>
            <a:r>
              <a:rPr lang="en-CA" sz="2700" dirty="0" smtClean="0"/>
              <a:t> 56%</a:t>
            </a:r>
            <a:br>
              <a:rPr lang="en-CA" sz="2700"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18553324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6779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437112"/>
            <a:ext cx="8003232" cy="1689051"/>
          </a:xfrm>
        </p:spPr>
        <p:txBody>
          <a:bodyPr>
            <a:normAutofit/>
          </a:bodyPr>
          <a:lstStyle/>
          <a:p>
            <a:pPr marL="0" indent="0" algn="ctr">
              <a:buNone/>
            </a:pPr>
            <a:r>
              <a:rPr lang="en-CA" sz="2400" dirty="0" smtClean="0"/>
              <a:t>Introductions  to the  game presenter(s)</a:t>
            </a:r>
            <a:endParaRPr lang="en-CA" sz="2400" dirty="0"/>
          </a:p>
        </p:txBody>
      </p:sp>
    </p:spTree>
    <p:extLst>
      <p:ext uri="{BB962C8B-B14F-4D97-AF65-F5344CB8AC3E}">
        <p14:creationId xmlns:p14="http://schemas.microsoft.com/office/powerpoint/2010/main" val="36913048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7584" y="3573016"/>
            <a:ext cx="7848872" cy="3168352"/>
          </a:xfrm>
        </p:spPr>
        <p:txBody>
          <a:bodyPr>
            <a:normAutofit fontScale="90000"/>
          </a:bodyPr>
          <a:lstStyle/>
          <a:p>
            <a:pPr algn="l"/>
            <a:r>
              <a:rPr lang="en-CA" sz="2700" dirty="0"/>
              <a:t>1</a:t>
            </a:r>
            <a:r>
              <a:rPr lang="en-CA" sz="2700" dirty="0" smtClean="0"/>
              <a:t>) </a:t>
            </a:r>
            <a:r>
              <a:rPr lang="en-CA" sz="2700" dirty="0"/>
              <a:t>How many people have  gay feelings? In other words, how many people are sometimes attracted to other people of the same sex?</a:t>
            </a:r>
            <a:br>
              <a:rPr lang="en-CA" sz="2700" dirty="0"/>
            </a:br>
            <a:r>
              <a:rPr lang="en-CA" sz="2700" dirty="0" smtClean="0"/>
              <a:t/>
            </a:r>
            <a:br>
              <a:rPr lang="en-CA" sz="2700" dirty="0" smtClean="0"/>
            </a:br>
            <a:r>
              <a:rPr lang="en-CA" sz="2700" dirty="0"/>
              <a:t> </a:t>
            </a:r>
            <a:r>
              <a:rPr lang="en-CA" sz="2700" dirty="0" smtClean="0"/>
              <a:t>A)  10%</a:t>
            </a:r>
            <a:br>
              <a:rPr lang="en-CA" sz="2700" dirty="0" smtClean="0"/>
            </a:br>
            <a:r>
              <a:rPr lang="en-CA" sz="2700" dirty="0"/>
              <a:t> B</a:t>
            </a:r>
            <a:r>
              <a:rPr lang="en-CA" sz="2700" dirty="0" smtClean="0"/>
              <a:t>)  25%</a:t>
            </a:r>
            <a:br>
              <a:rPr lang="en-CA" sz="2700" dirty="0" smtClean="0"/>
            </a:br>
            <a:r>
              <a:rPr lang="en-CA" sz="2700" dirty="0"/>
              <a:t> </a:t>
            </a:r>
            <a:r>
              <a:rPr lang="en-CA" sz="2700" b="1" dirty="0"/>
              <a:t>C) </a:t>
            </a:r>
            <a:r>
              <a:rPr lang="en-CA" sz="2700" b="1" dirty="0" smtClean="0"/>
              <a:t> 56%</a:t>
            </a:r>
            <a:br>
              <a:rPr lang="en-CA" sz="2700" b="1" dirty="0" smtClean="0"/>
            </a:br>
            <a:r>
              <a:rPr lang="en-CA" sz="3600" dirty="0"/>
              <a:t> </a:t>
            </a:r>
            <a:r>
              <a:rPr lang="en-CA" sz="3600" dirty="0" smtClean="0"/>
              <a:t/>
            </a:r>
            <a:br>
              <a:rPr lang="en-CA" sz="3600" dirty="0" smtClean="0"/>
            </a:br>
            <a:r>
              <a:rPr lang="en-CA" sz="3600" dirty="0"/>
              <a:t> </a:t>
            </a:r>
          </a:p>
        </p:txBody>
      </p:sp>
    </p:spTree>
    <p:extLst>
      <p:ext uri="{BB962C8B-B14F-4D97-AF65-F5344CB8AC3E}">
        <p14:creationId xmlns:p14="http://schemas.microsoft.com/office/powerpoint/2010/main" val="9716662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3573016"/>
            <a:ext cx="8280920" cy="3168352"/>
          </a:xfrm>
        </p:spPr>
        <p:txBody>
          <a:bodyPr>
            <a:normAutofit fontScale="90000"/>
          </a:bodyPr>
          <a:lstStyle/>
          <a:p>
            <a:pPr algn="l"/>
            <a:r>
              <a:rPr lang="en-CA" sz="2700" dirty="0" smtClean="0"/>
              <a:t>According to Psychological research in the Kinsey Report,</a:t>
            </a:r>
            <a:r>
              <a:rPr lang="en-CA" sz="2700" dirty="0"/>
              <a:t> </a:t>
            </a:r>
            <a:r>
              <a:rPr lang="en-CA" sz="7200" b="1" dirty="0" smtClean="0"/>
              <a:t>56%</a:t>
            </a:r>
            <a:r>
              <a:rPr lang="en-CA" sz="3600" dirty="0" smtClean="0"/>
              <a:t>  </a:t>
            </a:r>
            <a:r>
              <a:rPr lang="en-CA" sz="2700" dirty="0" smtClean="0"/>
              <a:t>of people experience same-sex attractions at least some of the time, and 10 % </a:t>
            </a:r>
            <a:r>
              <a:rPr lang="en-CA" sz="2700" dirty="0" smtClean="0"/>
              <a:t>experience </a:t>
            </a:r>
            <a:r>
              <a:rPr lang="en-CA" sz="2700" dirty="0" smtClean="0"/>
              <a:t>only same-sex attractions.</a:t>
            </a:r>
            <a:br>
              <a:rPr lang="en-CA" sz="2700" dirty="0" smtClean="0"/>
            </a:br>
            <a:r>
              <a:rPr lang="en-CA" sz="2700" dirty="0" smtClean="0"/>
              <a:t/>
            </a:r>
            <a:br>
              <a:rPr lang="en-CA" sz="2700" dirty="0" smtClean="0"/>
            </a:br>
            <a:r>
              <a:rPr lang="en-CA" sz="3600" dirty="0"/>
              <a:t> </a:t>
            </a:r>
          </a:p>
        </p:txBody>
      </p:sp>
    </p:spTree>
    <p:extLst>
      <p:ext uri="{BB962C8B-B14F-4D97-AF65-F5344CB8AC3E}">
        <p14:creationId xmlns:p14="http://schemas.microsoft.com/office/powerpoint/2010/main" val="7859530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67544" y="3573016"/>
            <a:ext cx="8496944" cy="1512168"/>
          </a:xfrm>
        </p:spPr>
        <p:txBody>
          <a:bodyPr>
            <a:normAutofit/>
          </a:bodyPr>
          <a:lstStyle/>
          <a:p>
            <a:pPr algn="l"/>
            <a:r>
              <a:rPr lang="en-CA" sz="2400" dirty="0" smtClean="0"/>
              <a:t>According to Kinsey, sexual attraction is a  fluid continuum and most people’s attractions vary. . .</a:t>
            </a:r>
            <a:endParaRPr lang="en-CA" sz="2400" dirty="0"/>
          </a:p>
        </p:txBody>
      </p:sp>
      <p:graphicFrame>
        <p:nvGraphicFramePr>
          <p:cNvPr id="2" name="Diagram 1"/>
          <p:cNvGraphicFramePr/>
          <p:nvPr>
            <p:extLst>
              <p:ext uri="{D42A27DB-BD31-4B8C-83A1-F6EECF244321}">
                <p14:modId xmlns:p14="http://schemas.microsoft.com/office/powerpoint/2010/main" val="2010561587"/>
              </p:ext>
            </p:extLst>
          </p:nvPr>
        </p:nvGraphicFramePr>
        <p:xfrm>
          <a:off x="323528" y="4293096"/>
          <a:ext cx="8424936" cy="2232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6053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are hypnotizing those dragons!. </a:t>
            </a:r>
            <a:r>
              <a:rPr lang="en-CA" sz="2400" dirty="0" smtClean="0"/>
              <a:t>You just grabbed </a:t>
            </a:r>
            <a:r>
              <a:rPr lang="en-CA" sz="2400" b="1" dirty="0" smtClean="0"/>
              <a:t>25 gold coins  </a:t>
            </a:r>
            <a:r>
              <a:rPr lang="en-CA" sz="2400" dirty="0" smtClean="0"/>
              <a:t>of your </a:t>
            </a:r>
            <a:r>
              <a:rPr lang="en-CA" sz="2400" dirty="0" smtClean="0"/>
              <a:t> treasured passionate </a:t>
            </a:r>
            <a:r>
              <a:rPr lang="en-CA" sz="2400" dirty="0" smtClean="0"/>
              <a:t>purpose!  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4341694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80920" cy="2265115"/>
          </a:xfrm>
        </p:spPr>
        <p:txBody>
          <a:bodyPr>
            <a:noAutofit/>
          </a:bodyPr>
          <a:lstStyle/>
          <a:p>
            <a:pPr marL="914400" lvl="2" indent="0" algn="ctr">
              <a:buNone/>
            </a:pPr>
            <a:r>
              <a:rPr lang="en-CA" dirty="0"/>
              <a:t>2</a:t>
            </a:r>
            <a:r>
              <a:rPr lang="en-CA" dirty="0" smtClean="0"/>
              <a:t>) </a:t>
            </a:r>
            <a:r>
              <a:rPr lang="en-CA" dirty="0"/>
              <a:t>True or False?</a:t>
            </a:r>
          </a:p>
          <a:p>
            <a:pPr marL="0" indent="0" algn="ctr">
              <a:buNone/>
            </a:pPr>
            <a:endParaRPr lang="en-CA" sz="2400" b="1" i="1" dirty="0"/>
          </a:p>
          <a:p>
            <a:pPr marL="0" indent="0" algn="ctr">
              <a:buNone/>
            </a:pPr>
            <a:r>
              <a:rPr lang="en-CA" sz="2400" dirty="0" smtClean="0"/>
              <a:t>According </a:t>
            </a:r>
            <a:r>
              <a:rPr lang="en-CA" sz="2400" dirty="0"/>
              <a:t>to research by the Family Acceptance Project, </a:t>
            </a:r>
            <a:r>
              <a:rPr lang="en-CA" sz="2400" dirty="0" smtClean="0"/>
              <a:t>gay and LGBT </a:t>
            </a:r>
            <a:r>
              <a:rPr lang="en-CA" sz="2400" dirty="0"/>
              <a:t>youth who are accepted by their families are eight times more likely to choose to live than those who are rejected by their families….?  </a:t>
            </a:r>
          </a:p>
          <a:p>
            <a:pPr algn="ctr"/>
            <a:endParaRPr lang="en-CA" sz="2800" dirty="0"/>
          </a:p>
        </p:txBody>
      </p:sp>
    </p:spTree>
    <p:extLst>
      <p:ext uri="{BB962C8B-B14F-4D97-AF65-F5344CB8AC3E}">
        <p14:creationId xmlns:p14="http://schemas.microsoft.com/office/powerpoint/2010/main" val="9450396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25495149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3717032"/>
            <a:ext cx="8748464" cy="3140968"/>
          </a:xfrm>
          <a:ln>
            <a:solidFill>
              <a:schemeClr val="bg1"/>
            </a:solidFill>
          </a:ln>
        </p:spPr>
        <p:txBody>
          <a:bodyPr>
            <a:normAutofit/>
          </a:bodyPr>
          <a:lstStyle/>
          <a:p>
            <a:pPr marL="914400" lvl="2" indent="0">
              <a:buNone/>
            </a:pPr>
            <a:r>
              <a:rPr lang="en-CA" dirty="0"/>
              <a:t>2</a:t>
            </a:r>
            <a:r>
              <a:rPr lang="en-CA" dirty="0" smtClean="0"/>
              <a:t>) </a:t>
            </a:r>
            <a:r>
              <a:rPr lang="en-CA" b="1" dirty="0" smtClean="0"/>
              <a:t>True. </a:t>
            </a:r>
            <a:r>
              <a:rPr lang="en-CA" dirty="0" smtClean="0"/>
              <a:t>According </a:t>
            </a:r>
            <a:r>
              <a:rPr lang="en-CA" dirty="0"/>
              <a:t>to research by the Family Acceptance Project, </a:t>
            </a:r>
            <a:r>
              <a:rPr lang="en-CA" dirty="0" smtClean="0"/>
              <a:t>L</a:t>
            </a:r>
            <a:r>
              <a:rPr lang="en-CA" dirty="0"/>
              <a:t> gay and </a:t>
            </a:r>
            <a:r>
              <a:rPr lang="en-CA" dirty="0" smtClean="0"/>
              <a:t>GBT </a:t>
            </a:r>
            <a:r>
              <a:rPr lang="en-CA" dirty="0"/>
              <a:t>youth who are accepted by their families are eight times more likely to choose to live than those who are rejected by their </a:t>
            </a:r>
            <a:r>
              <a:rPr lang="en-CA" dirty="0" smtClean="0"/>
              <a:t>families. </a:t>
            </a:r>
            <a:r>
              <a:rPr lang="en-CA" b="1" dirty="0" smtClean="0"/>
              <a:t>Someone you love is gay or  LGBT. Your acceptance </a:t>
            </a:r>
            <a:r>
              <a:rPr lang="en-CA" b="1" dirty="0" smtClean="0"/>
              <a:t>can </a:t>
            </a:r>
            <a:r>
              <a:rPr lang="en-CA" b="1" dirty="0" smtClean="0"/>
              <a:t>save their life.  </a:t>
            </a:r>
            <a:endParaRPr lang="en-CA" b="1" dirty="0"/>
          </a:p>
          <a:p>
            <a:endParaRPr lang="en-CA" b="1" dirty="0"/>
          </a:p>
        </p:txBody>
      </p:sp>
    </p:spTree>
    <p:extLst>
      <p:ext uri="{BB962C8B-B14F-4D97-AF65-F5344CB8AC3E}">
        <p14:creationId xmlns:p14="http://schemas.microsoft.com/office/powerpoint/2010/main" val="15494988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are hypnotizing those dragons!. </a:t>
            </a:r>
            <a:r>
              <a:rPr lang="en-CA" sz="2400" dirty="0" smtClean="0"/>
              <a:t>You just grabbed </a:t>
            </a:r>
            <a:r>
              <a:rPr lang="en-CA" sz="2400" b="1" dirty="0"/>
              <a:t>50</a:t>
            </a:r>
            <a:r>
              <a:rPr lang="en-CA" sz="2400" b="1" dirty="0" smtClean="0"/>
              <a:t> </a:t>
            </a:r>
            <a:r>
              <a:rPr lang="en-CA" sz="2400" b="1" dirty="0" smtClean="0"/>
              <a:t>gold coins  </a:t>
            </a:r>
            <a:r>
              <a:rPr lang="en-CA" sz="2400" dirty="0" smtClean="0"/>
              <a:t>of your </a:t>
            </a:r>
            <a:r>
              <a:rPr lang="en-CA" sz="2400" dirty="0" smtClean="0"/>
              <a:t> treasured passionate </a:t>
            </a:r>
            <a:r>
              <a:rPr lang="en-CA" sz="2400" dirty="0" smtClean="0"/>
              <a:t>purpose!  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0502456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420888"/>
            <a:ext cx="8460432" cy="4320480"/>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a:t>
            </a:r>
            <a:r>
              <a:rPr lang="en-CA" dirty="0" smtClean="0">
                <a:solidFill>
                  <a:schemeClr val="tx1"/>
                </a:solidFill>
              </a:rPr>
              <a:t>) </a:t>
            </a:r>
            <a:r>
              <a:rPr lang="en-CA" dirty="0" smtClean="0">
                <a:solidFill>
                  <a:schemeClr val="tx1"/>
                </a:solidFill>
              </a:rPr>
              <a:t>Many people who </a:t>
            </a:r>
            <a:r>
              <a:rPr lang="en-CA" dirty="0" smtClean="0">
                <a:solidFill>
                  <a:schemeClr val="tx1"/>
                </a:solidFill>
              </a:rPr>
              <a:t>express </a:t>
            </a:r>
            <a:r>
              <a:rPr lang="en-CA" dirty="0" smtClean="0">
                <a:solidFill>
                  <a:schemeClr val="tx1"/>
                </a:solidFill>
              </a:rPr>
              <a:t>anti-gay hate are trying to hide their own gay feelings. Psychologists call this </a:t>
            </a:r>
          </a:p>
          <a:p>
            <a:pPr lvl="2" algn="l"/>
            <a:endParaRPr lang="en-CA" dirty="0" smtClean="0">
              <a:solidFill>
                <a:schemeClr val="tx1"/>
              </a:solidFill>
            </a:endParaRPr>
          </a:p>
          <a:p>
            <a:pPr marL="1371600" lvl="2" indent="-457200" algn="l">
              <a:buAutoNum type="alphaLcParenR"/>
            </a:pPr>
            <a:r>
              <a:rPr lang="en-CA" dirty="0">
                <a:solidFill>
                  <a:schemeClr val="tx1"/>
                </a:solidFill>
              </a:rPr>
              <a:t>R</a:t>
            </a:r>
            <a:r>
              <a:rPr lang="en-CA" dirty="0" smtClean="0">
                <a:solidFill>
                  <a:schemeClr val="tx1"/>
                </a:solidFill>
              </a:rPr>
              <a:t>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25919580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643713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4149080"/>
            <a:ext cx="8003232" cy="1977083"/>
          </a:xfrm>
        </p:spPr>
        <p:txBody>
          <a:bodyPr>
            <a:normAutofit/>
          </a:bodyPr>
          <a:lstStyle/>
          <a:p>
            <a:r>
              <a:rPr lang="en-CA" sz="2400" dirty="0" smtClean="0"/>
              <a:t>What would  Your Outstanding Freedom look like  to you? How would it sound? How  would it feel?   Maybe you can even  taste it…?</a:t>
            </a:r>
            <a:endParaRPr lang="en-CA" sz="2400" dirty="0"/>
          </a:p>
        </p:txBody>
      </p:sp>
    </p:spTree>
    <p:extLst>
      <p:ext uri="{BB962C8B-B14F-4D97-AF65-F5344CB8AC3E}">
        <p14:creationId xmlns:p14="http://schemas.microsoft.com/office/powerpoint/2010/main" val="28601934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564904"/>
            <a:ext cx="8424936" cy="4176464"/>
          </a:xfrm>
        </p:spPr>
        <p:txBody>
          <a:bodyPr>
            <a:normAutofit/>
          </a:bodyPr>
          <a:lstStyle/>
          <a:p>
            <a:pPr algn="l"/>
            <a:r>
              <a:rPr lang="en-CA" dirty="0">
                <a:solidFill>
                  <a:schemeClr val="tx1"/>
                </a:solidFill>
              </a:rPr>
              <a:t> </a:t>
            </a:r>
            <a:endParaRPr lang="en-CA" dirty="0" smtClean="0">
              <a:solidFill>
                <a:schemeClr val="tx1"/>
              </a:solidFill>
            </a:endParaRPr>
          </a:p>
          <a:p>
            <a:pPr algn="l"/>
            <a:r>
              <a:rPr lang="en-CA" sz="2400" dirty="0" smtClean="0">
                <a:solidFill>
                  <a:schemeClr val="tx1"/>
                </a:solidFill>
              </a:rPr>
              <a:t> </a:t>
            </a:r>
          </a:p>
          <a:p>
            <a:pPr lvl="2" algn="l"/>
            <a:r>
              <a:rPr lang="en-CA" dirty="0">
                <a:solidFill>
                  <a:schemeClr val="tx1"/>
                </a:solidFill>
              </a:rPr>
              <a:t>3</a:t>
            </a:r>
            <a:r>
              <a:rPr lang="en-CA" dirty="0" smtClean="0">
                <a:solidFill>
                  <a:schemeClr val="tx1"/>
                </a:solidFill>
              </a:rPr>
              <a:t>) </a:t>
            </a:r>
            <a:r>
              <a:rPr lang="en-CA" dirty="0" smtClean="0">
                <a:solidFill>
                  <a:schemeClr val="tx1"/>
                </a:solidFill>
              </a:rPr>
              <a:t>Answer… </a:t>
            </a:r>
            <a:r>
              <a:rPr lang="en-CA" dirty="0">
                <a:solidFill>
                  <a:schemeClr val="tx1"/>
                </a:solidFill>
              </a:rPr>
              <a:t>Many people who  express anti-gay hate are trying to hide their own hide their own gay </a:t>
            </a:r>
            <a:r>
              <a:rPr lang="en-CA" dirty="0" smtClean="0">
                <a:solidFill>
                  <a:schemeClr val="tx1"/>
                </a:solidFill>
              </a:rPr>
              <a:t>feelings. </a:t>
            </a:r>
            <a:r>
              <a:rPr lang="en-CA" dirty="0">
                <a:solidFill>
                  <a:schemeClr val="tx1"/>
                </a:solidFill>
              </a:rPr>
              <a:t>Psychologists call </a:t>
            </a:r>
            <a:r>
              <a:rPr lang="en-CA" dirty="0" smtClean="0">
                <a:solidFill>
                  <a:schemeClr val="tx1"/>
                </a:solidFill>
              </a:rPr>
              <a:t>this</a:t>
            </a:r>
          </a:p>
          <a:p>
            <a:pPr lvl="2" algn="l"/>
            <a:r>
              <a:rPr lang="en-CA" dirty="0" smtClean="0">
                <a:solidFill>
                  <a:schemeClr val="tx1"/>
                </a:solidFill>
              </a:rPr>
              <a:t> </a:t>
            </a:r>
            <a:endParaRPr lang="en-CA" dirty="0">
              <a:solidFill>
                <a:schemeClr val="tx1"/>
              </a:solidFill>
            </a:endParaRPr>
          </a:p>
          <a:p>
            <a:pPr marL="1371600" lvl="2" indent="-457200" algn="l">
              <a:buAutoNum type="alphaLcParenR"/>
            </a:pPr>
            <a:r>
              <a:rPr lang="en-CA" b="1" dirty="0" smtClean="0">
                <a:solidFill>
                  <a:schemeClr val="tx1"/>
                </a:solidFill>
              </a:rPr>
              <a:t>Reaction Formation</a:t>
            </a:r>
          </a:p>
          <a:p>
            <a:pPr marL="1371600" lvl="2" indent="-457200" algn="l">
              <a:buAutoNum type="alphaLcParenR"/>
            </a:pPr>
            <a:r>
              <a:rPr lang="en-CA" dirty="0" smtClean="0">
                <a:solidFill>
                  <a:schemeClr val="tx1"/>
                </a:solidFill>
              </a:rPr>
              <a:t>Schizophrenia</a:t>
            </a:r>
          </a:p>
          <a:p>
            <a:pPr marL="1371600" lvl="2" indent="-457200" algn="l">
              <a:buAutoNum type="alphaLcParenR"/>
            </a:pPr>
            <a:r>
              <a:rPr lang="en-CA" dirty="0">
                <a:solidFill>
                  <a:schemeClr val="tx1"/>
                </a:solidFill>
              </a:rPr>
              <a:t>P</a:t>
            </a:r>
            <a:r>
              <a:rPr lang="en-CA" dirty="0" smtClean="0">
                <a:solidFill>
                  <a:schemeClr val="tx1"/>
                </a:solidFill>
              </a:rPr>
              <a:t>sychopathology</a:t>
            </a:r>
            <a:endParaRPr lang="en-CA" dirty="0">
              <a:solidFill>
                <a:schemeClr val="tx1"/>
              </a:solidFill>
            </a:endParaRPr>
          </a:p>
        </p:txBody>
      </p:sp>
    </p:spTree>
    <p:extLst>
      <p:ext uri="{BB962C8B-B14F-4D97-AF65-F5344CB8AC3E}">
        <p14:creationId xmlns:p14="http://schemas.microsoft.com/office/powerpoint/2010/main" val="39176616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005064"/>
            <a:ext cx="7859216" cy="2121099"/>
          </a:xfrm>
        </p:spPr>
        <p:txBody>
          <a:bodyPr>
            <a:normAutofit/>
          </a:bodyPr>
          <a:lstStyle/>
          <a:p>
            <a:pPr marL="0" indent="0">
              <a:buNone/>
            </a:pPr>
            <a:r>
              <a:rPr lang="en-CA" sz="2400" dirty="0"/>
              <a:t>3</a:t>
            </a:r>
            <a:r>
              <a:rPr lang="en-CA" sz="2400" dirty="0" smtClean="0"/>
              <a:t>) Note…From </a:t>
            </a:r>
            <a:r>
              <a:rPr lang="en-CA" sz="2400" dirty="0" smtClean="0"/>
              <a:t>now on, if you notice anyone say </a:t>
            </a:r>
            <a:r>
              <a:rPr lang="en-CA" sz="2400" dirty="0" smtClean="0"/>
              <a:t>or </a:t>
            </a:r>
            <a:r>
              <a:rPr lang="en-CA" sz="2400" dirty="0" smtClean="0"/>
              <a:t>do anything homophobic, you can remember that  they are probably just trying desperately to hide their own  gay feelings.</a:t>
            </a:r>
            <a:endParaRPr lang="en-CA" sz="2400" dirty="0"/>
          </a:p>
        </p:txBody>
      </p:sp>
    </p:spTree>
    <p:extLst>
      <p:ext uri="{BB962C8B-B14F-4D97-AF65-F5344CB8AC3E}">
        <p14:creationId xmlns:p14="http://schemas.microsoft.com/office/powerpoint/2010/main" val="1465535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077072"/>
            <a:ext cx="7931224" cy="2049091"/>
          </a:xfrm>
        </p:spPr>
        <p:txBody>
          <a:bodyPr>
            <a:normAutofit/>
          </a:bodyPr>
          <a:lstStyle/>
          <a:p>
            <a:pPr marL="0" indent="0">
              <a:buNone/>
            </a:pPr>
            <a:r>
              <a:rPr lang="en-CA" sz="2400" dirty="0"/>
              <a:t>3</a:t>
            </a:r>
            <a:r>
              <a:rPr lang="en-CA" sz="2400" dirty="0" smtClean="0"/>
              <a:t>) </a:t>
            </a:r>
            <a:r>
              <a:rPr lang="en-CA" sz="2400" dirty="0" smtClean="0"/>
              <a:t>Accepting </a:t>
            </a:r>
            <a:r>
              <a:rPr lang="en-CA" sz="2400" dirty="0"/>
              <a:t>yourself &amp; others </a:t>
            </a:r>
            <a:r>
              <a:rPr lang="en-CA" sz="2400" dirty="0" smtClean="0"/>
              <a:t>is </a:t>
            </a:r>
            <a:r>
              <a:rPr lang="en-CA" sz="2400" dirty="0"/>
              <a:t>the key to your happiness. It can also save lives.</a:t>
            </a:r>
          </a:p>
          <a:p>
            <a:pPr marL="0" indent="0">
              <a:buNone/>
            </a:pPr>
            <a:endParaRPr lang="en-CA" sz="2400" dirty="0" smtClean="0"/>
          </a:p>
        </p:txBody>
      </p:sp>
    </p:spTree>
    <p:extLst>
      <p:ext uri="{BB962C8B-B14F-4D97-AF65-F5344CB8AC3E}">
        <p14:creationId xmlns:p14="http://schemas.microsoft.com/office/powerpoint/2010/main" val="2417915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fontScale="92500" lnSpcReduction="20000"/>
          </a:bodyPr>
          <a:lstStyle/>
          <a:p>
            <a:pPr marL="0" indent="0">
              <a:buNone/>
            </a:pPr>
            <a:r>
              <a:rPr lang="en-CA" sz="2400" dirty="0" smtClean="0"/>
              <a:t> Congratulations!</a:t>
            </a:r>
          </a:p>
          <a:p>
            <a:pPr marL="0" indent="0">
              <a:buNone/>
            </a:pPr>
            <a:endParaRPr lang="en-CA" sz="2400" dirty="0"/>
          </a:p>
          <a:p>
            <a:pPr marL="0" indent="0">
              <a:buNone/>
            </a:pPr>
            <a:r>
              <a:rPr lang="en-CA" sz="2400" dirty="0" smtClean="0"/>
              <a:t>The  </a:t>
            </a:r>
            <a:r>
              <a:rPr lang="en-CA" sz="2400" dirty="0"/>
              <a:t>more you </a:t>
            </a:r>
            <a:r>
              <a:rPr lang="en-CA" sz="2400" dirty="0" smtClean="0"/>
              <a:t>wake up to your freedom  to be yourself, the more your dragons </a:t>
            </a:r>
            <a:r>
              <a:rPr lang="en-CA" sz="2400" dirty="0" smtClean="0"/>
              <a:t>get groggy. You </a:t>
            </a:r>
            <a:r>
              <a:rPr lang="en-CA" sz="2400" dirty="0"/>
              <a:t>now have </a:t>
            </a:r>
            <a:r>
              <a:rPr lang="en-CA" sz="2400" b="1" dirty="0"/>
              <a:t>75</a:t>
            </a:r>
            <a:r>
              <a:rPr lang="en-CA" sz="2400" dirty="0" smtClean="0"/>
              <a:t> </a:t>
            </a:r>
            <a:r>
              <a:rPr lang="en-CA" sz="2400" dirty="0"/>
              <a:t>gold coins</a:t>
            </a:r>
            <a:r>
              <a:rPr lang="en-CA" sz="2400" dirty="0" smtClean="0"/>
              <a:t>!</a:t>
            </a:r>
          </a:p>
          <a:p>
            <a:pPr marL="0" indent="0">
              <a:buNone/>
            </a:pPr>
            <a:endParaRPr lang="en-CA" sz="2400" dirty="0"/>
          </a:p>
          <a:p>
            <a:pPr marL="0" indent="0">
              <a:buNone/>
            </a:pPr>
            <a:r>
              <a:rPr lang="en-CA" sz="2400" dirty="0" smtClean="0"/>
              <a:t>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31508386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645024"/>
            <a:ext cx="7992888" cy="3096344"/>
          </a:xfrm>
        </p:spPr>
        <p:txBody>
          <a:bodyPr>
            <a:normAutofit fontScale="90000"/>
          </a:bodyPr>
          <a:lstStyle/>
          <a:p>
            <a:pPr algn="l"/>
            <a:r>
              <a:rPr lang="en-CA" sz="2800" dirty="0"/>
              <a:t>4</a:t>
            </a:r>
            <a:r>
              <a:rPr lang="en-CA" sz="2800" dirty="0" smtClean="0"/>
              <a:t>) </a:t>
            </a:r>
            <a:r>
              <a:rPr lang="en-CA" sz="2800" dirty="0" smtClean="0"/>
              <a:t>With </a:t>
            </a:r>
            <a:r>
              <a:rPr lang="en-CA" sz="2800" dirty="0"/>
              <a:t>OUTstanding Lives.org, </a:t>
            </a:r>
            <a:r>
              <a:rPr lang="en-CA" sz="2800" dirty="0" smtClean="0"/>
              <a:t>what does LGBTF stand for (guess)?</a:t>
            </a:r>
            <a:br>
              <a:rPr lang="en-CA" sz="2800" dirty="0" smtClean="0"/>
            </a:br>
            <a:r>
              <a:rPr lang="en-CA" sz="2800" dirty="0" smtClean="0"/>
              <a:t/>
            </a:r>
            <a:br>
              <a:rPr lang="en-CA" sz="2800" dirty="0" smtClean="0"/>
            </a:br>
            <a:r>
              <a:rPr lang="en-CA" sz="2800" dirty="0" smtClean="0"/>
              <a:t>A) Loveable, Great, Beautiful, Terrific </a:t>
            </a:r>
            <a:r>
              <a:rPr lang="en-CA" sz="2800" dirty="0" smtClean="0"/>
              <a:t>&amp; Fabulous</a:t>
            </a:r>
            <a:r>
              <a:rPr lang="en-CA" sz="2800" dirty="0" smtClean="0"/>
              <a:t/>
            </a:r>
            <a:br>
              <a:rPr lang="en-CA" sz="2800" dirty="0" smtClean="0"/>
            </a:br>
            <a:r>
              <a:rPr lang="en-CA" sz="2800" dirty="0" smtClean="0"/>
              <a:t>B) Lesbian</a:t>
            </a:r>
            <a:r>
              <a:rPr lang="en-CA" sz="2800" dirty="0"/>
              <a:t>, Gay, Bisexual, Trans </a:t>
            </a:r>
            <a:r>
              <a:rPr lang="en-CA" sz="2800" dirty="0" smtClean="0"/>
              <a:t>people </a:t>
            </a:r>
            <a:r>
              <a:rPr lang="en-CA" sz="2800" dirty="0"/>
              <a:t>and </a:t>
            </a:r>
            <a:r>
              <a:rPr lang="en-CA" sz="2800" dirty="0" smtClean="0"/>
              <a:t>Friends</a:t>
            </a:r>
            <a:br>
              <a:rPr lang="en-CA" sz="2800" dirty="0" smtClean="0"/>
            </a:br>
            <a:r>
              <a:rPr lang="en-CA" sz="2800" dirty="0" smtClean="0"/>
              <a:t>c) Lesbian</a:t>
            </a:r>
            <a:r>
              <a:rPr lang="en-CA" sz="2800" dirty="0"/>
              <a:t>, Gay, Bisexual, Trans </a:t>
            </a:r>
            <a:r>
              <a:rPr lang="en-CA" sz="2800" dirty="0" smtClean="0"/>
              <a:t>people </a:t>
            </a:r>
            <a:r>
              <a:rPr lang="en-CA" sz="2800" dirty="0"/>
              <a:t>and </a:t>
            </a:r>
            <a:r>
              <a:rPr lang="en-CA" sz="2800" dirty="0" smtClean="0"/>
              <a:t>Family</a:t>
            </a:r>
            <a:endParaRPr lang="en-CA" sz="2800" dirty="0"/>
          </a:p>
        </p:txBody>
      </p:sp>
    </p:spTree>
    <p:extLst>
      <p:ext uri="{BB962C8B-B14F-4D97-AF65-F5344CB8AC3E}">
        <p14:creationId xmlns:p14="http://schemas.microsoft.com/office/powerpoint/2010/main" val="4715508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1102009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573016"/>
            <a:ext cx="8208912" cy="3168352"/>
          </a:xfrm>
        </p:spPr>
        <p:txBody>
          <a:bodyPr>
            <a:normAutofit/>
          </a:bodyPr>
          <a:lstStyle/>
          <a:p>
            <a:pPr algn="l"/>
            <a:r>
              <a:rPr lang="en-CA" sz="2400" dirty="0"/>
              <a:t>4</a:t>
            </a:r>
            <a:r>
              <a:rPr lang="en-CA" sz="2400" dirty="0" smtClean="0"/>
              <a:t>) </a:t>
            </a:r>
            <a:r>
              <a:rPr lang="en-CA" sz="2400" dirty="0" smtClean="0"/>
              <a:t>Answer…</a:t>
            </a:r>
            <a:br>
              <a:rPr lang="en-CA" sz="2400" dirty="0" smtClean="0"/>
            </a:br>
            <a:r>
              <a:rPr lang="en-CA" sz="2400" dirty="0" smtClean="0"/>
              <a:t>With OUTstanding Lives.org, LGBTF stands for</a:t>
            </a:r>
            <a:br>
              <a:rPr lang="en-CA" sz="2400" dirty="0" smtClean="0"/>
            </a:br>
            <a:r>
              <a:rPr lang="en-CA" sz="2400" dirty="0" smtClean="0"/>
              <a:t/>
            </a:r>
            <a:br>
              <a:rPr lang="en-CA" sz="2400" dirty="0" smtClean="0"/>
            </a:br>
            <a:r>
              <a:rPr lang="en-CA" sz="2400" dirty="0" smtClean="0"/>
              <a:t>A) Loveable, Great, Beautiful, &amp; Fabulous</a:t>
            </a:r>
            <a:br>
              <a:rPr lang="en-CA" sz="2400" dirty="0" smtClean="0"/>
            </a:br>
            <a:r>
              <a:rPr lang="en-CA" sz="2400" b="1" dirty="0" smtClean="0"/>
              <a:t>B) Lesbian</a:t>
            </a:r>
            <a:r>
              <a:rPr lang="en-CA" sz="2400" b="1" dirty="0"/>
              <a:t>, Gay, Bisexual, Trans </a:t>
            </a:r>
            <a:r>
              <a:rPr lang="en-CA" sz="2400" b="1" dirty="0" smtClean="0"/>
              <a:t>people </a:t>
            </a:r>
            <a:r>
              <a:rPr lang="en-CA" sz="2400" b="1" dirty="0"/>
              <a:t>and </a:t>
            </a:r>
            <a:r>
              <a:rPr lang="en-CA" sz="2400" b="1" dirty="0" smtClean="0"/>
              <a:t>Friends</a:t>
            </a:r>
            <a:br>
              <a:rPr lang="en-CA" sz="2400" b="1" dirty="0" smtClean="0"/>
            </a:br>
            <a:r>
              <a:rPr lang="en-CA" sz="2400" dirty="0" smtClean="0"/>
              <a:t>c) Lesbian</a:t>
            </a:r>
            <a:r>
              <a:rPr lang="en-CA" sz="2400" dirty="0"/>
              <a:t>, Gay, Bisexual, Trans </a:t>
            </a:r>
            <a:r>
              <a:rPr lang="en-CA" sz="2400" dirty="0" smtClean="0"/>
              <a:t>people </a:t>
            </a:r>
            <a:r>
              <a:rPr lang="en-CA" sz="2400" dirty="0"/>
              <a:t>and </a:t>
            </a:r>
            <a:r>
              <a:rPr lang="en-CA" sz="2400" dirty="0" smtClean="0"/>
              <a:t>Family</a:t>
            </a:r>
            <a:endParaRPr lang="en-CA" sz="2400" dirty="0"/>
          </a:p>
        </p:txBody>
      </p:sp>
    </p:spTree>
    <p:extLst>
      <p:ext uri="{BB962C8B-B14F-4D97-AF65-F5344CB8AC3E}">
        <p14:creationId xmlns:p14="http://schemas.microsoft.com/office/powerpoint/2010/main" val="392946493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717032"/>
            <a:ext cx="7931224" cy="2736304"/>
          </a:xfrm>
        </p:spPr>
        <p:txBody>
          <a:bodyPr>
            <a:normAutofit fontScale="77500" lnSpcReduction="20000"/>
          </a:bodyPr>
          <a:lstStyle/>
          <a:p>
            <a:pPr marL="0" indent="0">
              <a:buNone/>
            </a:pPr>
            <a:r>
              <a:rPr lang="en-CA" dirty="0"/>
              <a:t>5</a:t>
            </a:r>
            <a:r>
              <a:rPr lang="en-CA" dirty="0" smtClean="0"/>
              <a:t>) </a:t>
            </a:r>
            <a:r>
              <a:rPr lang="en-CA" dirty="0" smtClean="0"/>
              <a:t>Learning more about the LGBTF community can help you to…</a:t>
            </a:r>
          </a:p>
          <a:p>
            <a:pPr marL="0" indent="0">
              <a:buNone/>
            </a:pPr>
            <a:endParaRPr lang="en-CA" dirty="0" smtClean="0"/>
          </a:p>
          <a:p>
            <a:pPr marL="0" indent="0">
              <a:buNone/>
            </a:pPr>
            <a:r>
              <a:rPr lang="en-CA" dirty="0" smtClean="0"/>
              <a:t>A) accept yourself more fully</a:t>
            </a:r>
          </a:p>
          <a:p>
            <a:pPr marL="0" indent="0">
              <a:buNone/>
            </a:pPr>
            <a:r>
              <a:rPr lang="en-CA" dirty="0" smtClean="0"/>
              <a:t>B) accept your passion </a:t>
            </a:r>
          </a:p>
          <a:p>
            <a:pPr marL="0" indent="0">
              <a:buNone/>
            </a:pPr>
            <a:r>
              <a:rPr lang="en-CA" dirty="0" smtClean="0"/>
              <a:t>C) live your dreams</a:t>
            </a:r>
          </a:p>
          <a:p>
            <a:pPr marL="0" indent="0">
              <a:buNone/>
            </a:pPr>
            <a:r>
              <a:rPr lang="en-CA" dirty="0" smtClean="0"/>
              <a:t>D) all of the above</a:t>
            </a:r>
          </a:p>
          <a:p>
            <a:endParaRPr lang="en-CA" dirty="0" smtClean="0"/>
          </a:p>
          <a:p>
            <a:endParaRPr lang="en-CA" dirty="0"/>
          </a:p>
        </p:txBody>
      </p:sp>
    </p:spTree>
    <p:extLst>
      <p:ext uri="{BB962C8B-B14F-4D97-AF65-F5344CB8AC3E}">
        <p14:creationId xmlns:p14="http://schemas.microsoft.com/office/powerpoint/2010/main" val="32701979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573016"/>
            <a:ext cx="7859216" cy="2880320"/>
          </a:xfrm>
        </p:spPr>
        <p:txBody>
          <a:bodyPr>
            <a:normAutofit fontScale="92500" lnSpcReduction="10000"/>
          </a:bodyPr>
          <a:lstStyle/>
          <a:p>
            <a:pPr marL="0" indent="0">
              <a:buNone/>
            </a:pPr>
            <a:r>
              <a:rPr lang="en-CA" sz="2600" dirty="0" smtClean="0"/>
              <a:t>5</a:t>
            </a:r>
            <a:r>
              <a:rPr lang="en-CA" sz="2600" dirty="0" smtClean="0"/>
              <a:t>) </a:t>
            </a:r>
            <a:r>
              <a:rPr lang="en-CA" sz="2600" dirty="0" smtClean="0"/>
              <a:t>Answer… Learning more about the LGBTF community can help you to…</a:t>
            </a:r>
          </a:p>
          <a:p>
            <a:pPr marL="0" indent="0">
              <a:buNone/>
            </a:pPr>
            <a:endParaRPr lang="en-CA" sz="2600" dirty="0" smtClean="0"/>
          </a:p>
          <a:p>
            <a:pPr marL="0" indent="0">
              <a:buNone/>
            </a:pPr>
            <a:r>
              <a:rPr lang="en-CA" sz="2600" dirty="0" smtClean="0"/>
              <a:t>A) accept yourself more fully</a:t>
            </a:r>
          </a:p>
          <a:p>
            <a:pPr marL="0" indent="0">
              <a:buNone/>
            </a:pPr>
            <a:r>
              <a:rPr lang="en-CA" sz="2600" dirty="0" smtClean="0"/>
              <a:t>B) accept your passion </a:t>
            </a:r>
          </a:p>
          <a:p>
            <a:pPr marL="0" indent="0">
              <a:buNone/>
            </a:pPr>
            <a:r>
              <a:rPr lang="en-CA" sz="2600" dirty="0" smtClean="0"/>
              <a:t>C) live your dreams</a:t>
            </a:r>
          </a:p>
          <a:p>
            <a:pPr marL="0" indent="0">
              <a:buNone/>
            </a:pPr>
            <a:r>
              <a:rPr lang="en-CA" sz="2600" b="1" dirty="0" smtClean="0"/>
              <a:t>D) all of the above</a:t>
            </a:r>
          </a:p>
          <a:p>
            <a:endParaRPr lang="en-CA" dirty="0" smtClean="0"/>
          </a:p>
          <a:p>
            <a:endParaRPr lang="en-CA" dirty="0"/>
          </a:p>
        </p:txBody>
      </p:sp>
    </p:spTree>
    <p:extLst>
      <p:ext uri="{BB962C8B-B14F-4D97-AF65-F5344CB8AC3E}">
        <p14:creationId xmlns:p14="http://schemas.microsoft.com/office/powerpoint/2010/main" val="2421270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rotWithShape="1">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p:blipFill>
        <p:spPr>
          <a:xfrm>
            <a:off x="-108521" y="-99392"/>
            <a:ext cx="9820460" cy="6957391"/>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843808" y="332656"/>
            <a:ext cx="4104456" cy="6174535"/>
          </a:xfrm>
          <a:prstGeom prst="rect">
            <a:avLst/>
          </a:prstGeom>
          <a:scene3d>
            <a:camera prst="orthographicFront"/>
            <a:lightRig rig="threePt" dir="t"/>
          </a:scene3d>
          <a:sp3d>
            <a:bevelT/>
          </a:sp3d>
        </p:spPr>
      </p:pic>
    </p:spTree>
    <p:extLst>
      <p:ext uri="{BB962C8B-B14F-4D97-AF65-F5344CB8AC3E}">
        <p14:creationId xmlns:p14="http://schemas.microsoft.com/office/powerpoint/2010/main" val="96185641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861048"/>
            <a:ext cx="8219256" cy="2265115"/>
          </a:xfrm>
        </p:spPr>
        <p:txBody>
          <a:bodyPr>
            <a:normAutofit/>
          </a:bodyPr>
          <a:lstStyle/>
          <a:p>
            <a:pPr marL="0" indent="0">
              <a:buNone/>
            </a:pPr>
            <a:r>
              <a:rPr lang="en-CA" sz="2400" dirty="0"/>
              <a:t>5</a:t>
            </a:r>
            <a:r>
              <a:rPr lang="en-CA" sz="2400" dirty="0" smtClean="0"/>
              <a:t>)</a:t>
            </a:r>
            <a:r>
              <a:rPr lang="en-CA" sz="2400" dirty="0" smtClean="0"/>
              <a:t> </a:t>
            </a:r>
            <a:r>
              <a:rPr lang="en-CA" sz="2400" dirty="0" smtClean="0"/>
              <a:t>When you fully accept your passion, sexuality and desires,  you have more energy &amp;  confidence to follow your dreams.  Everyone has a passion in the  closet.</a:t>
            </a:r>
            <a:endParaRPr lang="en-CA" sz="2400" dirty="0"/>
          </a:p>
        </p:txBody>
      </p:sp>
    </p:spTree>
    <p:extLst>
      <p:ext uri="{BB962C8B-B14F-4D97-AF65-F5344CB8AC3E}">
        <p14:creationId xmlns:p14="http://schemas.microsoft.com/office/powerpoint/2010/main" val="39445261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3356992"/>
            <a:ext cx="8003232" cy="3096344"/>
          </a:xfrm>
        </p:spPr>
        <p:txBody>
          <a:bodyPr>
            <a:normAutofit fontScale="77500" lnSpcReduction="20000"/>
          </a:bodyPr>
          <a:lstStyle/>
          <a:p>
            <a:pPr marL="0" indent="0">
              <a:buNone/>
            </a:pPr>
            <a:r>
              <a:rPr lang="en-CA" sz="3100" dirty="0"/>
              <a:t>6</a:t>
            </a:r>
            <a:r>
              <a:rPr lang="en-CA" sz="3100" dirty="0" smtClean="0"/>
              <a:t>) </a:t>
            </a:r>
            <a:r>
              <a:rPr lang="en-CA" sz="3100" dirty="0" smtClean="0"/>
              <a:t>Learning more about the </a:t>
            </a:r>
            <a:r>
              <a:rPr lang="en-CA" sz="3100" dirty="0" smtClean="0"/>
              <a:t>LGBTF </a:t>
            </a:r>
            <a:r>
              <a:rPr lang="en-CA" sz="3100" dirty="0" smtClean="0"/>
              <a:t>community can also help you </a:t>
            </a:r>
            <a:r>
              <a:rPr lang="en-CA" sz="3100" dirty="0"/>
              <a:t>build trust &amp; rapport </a:t>
            </a:r>
            <a:r>
              <a:rPr lang="en-CA" sz="3100" dirty="0" smtClean="0"/>
              <a:t>with…</a:t>
            </a:r>
          </a:p>
          <a:p>
            <a:pPr marL="0" indent="0">
              <a:buNone/>
            </a:pPr>
            <a:endParaRPr lang="en-CA" sz="3100" dirty="0" smtClean="0"/>
          </a:p>
          <a:p>
            <a:pPr marL="0" indent="0">
              <a:buNone/>
            </a:pPr>
            <a:r>
              <a:rPr lang="en-CA" sz="3100" dirty="0" smtClean="0"/>
              <a:t>A) your boss</a:t>
            </a:r>
          </a:p>
          <a:p>
            <a:pPr marL="0" indent="0">
              <a:buNone/>
            </a:pPr>
            <a:r>
              <a:rPr lang="en-CA" sz="3100" dirty="0" smtClean="0"/>
              <a:t>B) your clients</a:t>
            </a:r>
          </a:p>
          <a:p>
            <a:pPr marL="0" indent="0">
              <a:buNone/>
            </a:pPr>
            <a:r>
              <a:rPr lang="en-CA" sz="3100" dirty="0" smtClean="0"/>
              <a:t>C) your co-workers</a:t>
            </a:r>
          </a:p>
          <a:p>
            <a:pPr marL="0" indent="0">
              <a:buNone/>
            </a:pPr>
            <a:r>
              <a:rPr lang="en-CA" sz="3100" dirty="0" smtClean="0"/>
              <a:t>D) your friends &amp; family members</a:t>
            </a:r>
          </a:p>
          <a:p>
            <a:pPr marL="0" indent="0">
              <a:buNone/>
            </a:pPr>
            <a:r>
              <a:rPr lang="en-CA" sz="3100" dirty="0" smtClean="0"/>
              <a:t>E) all of the above</a:t>
            </a:r>
          </a:p>
          <a:p>
            <a:endParaRPr lang="en-CA" dirty="0" smtClean="0"/>
          </a:p>
          <a:p>
            <a:endParaRPr lang="en-CA" dirty="0"/>
          </a:p>
        </p:txBody>
      </p:sp>
    </p:spTree>
    <p:extLst>
      <p:ext uri="{BB962C8B-B14F-4D97-AF65-F5344CB8AC3E}">
        <p14:creationId xmlns:p14="http://schemas.microsoft.com/office/powerpoint/2010/main" val="23467171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501008"/>
            <a:ext cx="8147248" cy="3096344"/>
          </a:xfrm>
        </p:spPr>
        <p:txBody>
          <a:bodyPr>
            <a:normAutofit fontScale="77500" lnSpcReduction="20000"/>
          </a:bodyPr>
          <a:lstStyle/>
          <a:p>
            <a:pPr marL="0" indent="0">
              <a:buNone/>
            </a:pPr>
            <a:r>
              <a:rPr lang="en-CA" sz="3100" dirty="0"/>
              <a:t>6</a:t>
            </a:r>
            <a:r>
              <a:rPr lang="en-CA" sz="3100" dirty="0" smtClean="0"/>
              <a:t>) </a:t>
            </a:r>
            <a:r>
              <a:rPr lang="en-CA" sz="3100" dirty="0" smtClean="0"/>
              <a:t>Learning more about the </a:t>
            </a:r>
            <a:r>
              <a:rPr lang="en-CA" sz="3100" dirty="0" smtClean="0"/>
              <a:t>LGBTF </a:t>
            </a:r>
            <a:r>
              <a:rPr lang="en-CA" sz="3100" dirty="0" smtClean="0"/>
              <a:t>community can also help you </a:t>
            </a:r>
            <a:r>
              <a:rPr lang="en-CA" sz="3100" dirty="0"/>
              <a:t>build trust &amp; rapport </a:t>
            </a:r>
            <a:r>
              <a:rPr lang="en-CA" sz="3100" dirty="0" smtClean="0"/>
              <a:t>with…</a:t>
            </a:r>
          </a:p>
          <a:p>
            <a:pPr marL="0" indent="0">
              <a:buNone/>
            </a:pPr>
            <a:endParaRPr lang="en-CA" sz="3100" dirty="0" smtClean="0"/>
          </a:p>
          <a:p>
            <a:pPr marL="0" indent="0">
              <a:buNone/>
            </a:pPr>
            <a:r>
              <a:rPr lang="en-CA" sz="3100" dirty="0" smtClean="0"/>
              <a:t>A) your boss</a:t>
            </a:r>
          </a:p>
          <a:p>
            <a:pPr marL="0" indent="0">
              <a:buNone/>
            </a:pPr>
            <a:r>
              <a:rPr lang="en-CA" sz="3100" dirty="0" smtClean="0"/>
              <a:t>B) your clients</a:t>
            </a:r>
          </a:p>
          <a:p>
            <a:pPr marL="0" indent="0">
              <a:buNone/>
            </a:pPr>
            <a:r>
              <a:rPr lang="en-CA" sz="3100" dirty="0" smtClean="0"/>
              <a:t>C) your co-workers</a:t>
            </a:r>
          </a:p>
          <a:p>
            <a:pPr marL="0" indent="0">
              <a:buNone/>
            </a:pPr>
            <a:r>
              <a:rPr lang="en-CA" sz="3100" dirty="0" smtClean="0"/>
              <a:t>D) your friends &amp; family members</a:t>
            </a:r>
          </a:p>
          <a:p>
            <a:pPr marL="0" indent="0">
              <a:buNone/>
            </a:pPr>
            <a:r>
              <a:rPr lang="en-CA" sz="3100" b="1" dirty="0" smtClean="0"/>
              <a:t>E) all of the above</a:t>
            </a:r>
          </a:p>
          <a:p>
            <a:endParaRPr lang="en-CA" dirty="0" smtClean="0"/>
          </a:p>
          <a:p>
            <a:endParaRPr lang="en-CA" dirty="0"/>
          </a:p>
        </p:txBody>
      </p:sp>
    </p:spTree>
    <p:extLst>
      <p:ext uri="{BB962C8B-B14F-4D97-AF65-F5344CB8AC3E}">
        <p14:creationId xmlns:p14="http://schemas.microsoft.com/office/powerpoint/2010/main" val="24825493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a:bodyPr>
          <a:lstStyle/>
          <a:p>
            <a:pPr marL="0" indent="0">
              <a:buNone/>
            </a:pPr>
            <a:r>
              <a:rPr lang="en-CA" sz="2400" dirty="0"/>
              <a:t>7</a:t>
            </a:r>
            <a:r>
              <a:rPr lang="en-CA" sz="2400" dirty="0" smtClean="0"/>
              <a:t>) </a:t>
            </a:r>
            <a:r>
              <a:rPr lang="en-CA" sz="2400" dirty="0" smtClean="0"/>
              <a:t>True </a:t>
            </a:r>
            <a:r>
              <a:rPr lang="en-CA" sz="2400" dirty="0"/>
              <a:t>or False</a:t>
            </a:r>
            <a:r>
              <a:rPr lang="en-CA" sz="2400" dirty="0" smtClean="0"/>
              <a:t>?</a:t>
            </a:r>
          </a:p>
          <a:p>
            <a:pPr marL="0" indent="0">
              <a:buNone/>
            </a:pPr>
            <a:endParaRPr lang="en-CA" sz="2400" dirty="0" smtClean="0"/>
          </a:p>
          <a:p>
            <a:pPr marL="0" indent="0">
              <a:buNone/>
            </a:pPr>
            <a:r>
              <a:rPr lang="en-CA" sz="2400" dirty="0" smtClean="0"/>
              <a:t>The acronym LGBTTIQQ2S stands for  Lesbian, Gay, Bisexual,  Transsexual,  Transgender,  </a:t>
            </a:r>
            <a:r>
              <a:rPr lang="en-CA" sz="2400" dirty="0" smtClean="0"/>
              <a:t>Intersex</a:t>
            </a:r>
            <a:r>
              <a:rPr lang="en-CA" sz="2400" dirty="0" smtClean="0"/>
              <a:t>, Queer,  Questioning, and </a:t>
            </a:r>
            <a:r>
              <a:rPr lang="en-CA" sz="2400" dirty="0" smtClean="0"/>
              <a:t>Two-Spirited</a:t>
            </a:r>
            <a:endParaRPr lang="en-CA" sz="2400" dirty="0"/>
          </a:p>
        </p:txBody>
      </p:sp>
    </p:spTree>
    <p:extLst>
      <p:ext uri="{BB962C8B-B14F-4D97-AF65-F5344CB8AC3E}">
        <p14:creationId xmlns:p14="http://schemas.microsoft.com/office/powerpoint/2010/main" val="13177151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4293096"/>
            <a:ext cx="7488832" cy="1833067"/>
          </a:xfrm>
        </p:spPr>
        <p:txBody>
          <a:bodyPr/>
          <a:lstStyle/>
          <a:p>
            <a:pPr marL="0" indent="0" algn="ctr">
              <a:buNone/>
            </a:pPr>
            <a:r>
              <a:rPr lang="en-CA" sz="2400" dirty="0"/>
              <a:t>The answer is….  </a:t>
            </a:r>
          </a:p>
          <a:p>
            <a:pPr marL="0" indent="0" algn="ctr">
              <a:buNone/>
            </a:pPr>
            <a:r>
              <a:rPr lang="en-CA" sz="2400" dirty="0"/>
              <a:t>(drum roll…)</a:t>
            </a:r>
          </a:p>
          <a:p>
            <a:endParaRPr lang="en-CA" dirty="0"/>
          </a:p>
        </p:txBody>
      </p:sp>
    </p:spTree>
    <p:extLst>
      <p:ext uri="{BB962C8B-B14F-4D97-AF65-F5344CB8AC3E}">
        <p14:creationId xmlns:p14="http://schemas.microsoft.com/office/powerpoint/2010/main" val="34367684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992888" cy="2520280"/>
          </a:xfrm>
        </p:spPr>
        <p:txBody>
          <a:bodyPr>
            <a:normAutofit/>
          </a:bodyPr>
          <a:lstStyle/>
          <a:p>
            <a:pPr marL="0" indent="0">
              <a:buNone/>
            </a:pPr>
            <a:r>
              <a:rPr lang="en-CA" sz="2400" dirty="0"/>
              <a:t>7</a:t>
            </a:r>
            <a:r>
              <a:rPr lang="en-CA" sz="2400" dirty="0" smtClean="0"/>
              <a:t>) </a:t>
            </a:r>
            <a:r>
              <a:rPr lang="en-CA" sz="2400" b="1" dirty="0" smtClean="0"/>
              <a:t>True</a:t>
            </a:r>
          </a:p>
          <a:p>
            <a:pPr marL="0" indent="0">
              <a:buNone/>
            </a:pPr>
            <a:endParaRPr lang="en-CA" sz="2400" b="1" dirty="0" smtClean="0"/>
          </a:p>
          <a:p>
            <a:pPr marL="0" indent="0">
              <a:buNone/>
            </a:pPr>
            <a:r>
              <a:rPr lang="en-CA" sz="2400" dirty="0" smtClean="0"/>
              <a:t>The acronym LGBTTIQQ2S stands for  Lesbian, Gay, Bisexual,  Transsexual,  Transgender,  </a:t>
            </a:r>
            <a:r>
              <a:rPr lang="en-CA" sz="2400" dirty="0" smtClean="0"/>
              <a:t>Intersex</a:t>
            </a:r>
            <a:r>
              <a:rPr lang="en-CA" sz="2400" dirty="0" smtClean="0"/>
              <a:t>, Queer,  Questioning, and </a:t>
            </a:r>
            <a:r>
              <a:rPr lang="en-CA" sz="2400" dirty="0" smtClean="0"/>
              <a:t>Two-Spirited</a:t>
            </a:r>
            <a:r>
              <a:rPr lang="en-CA" sz="2400" dirty="0" smtClean="0"/>
              <a:t>.</a:t>
            </a:r>
            <a:endParaRPr lang="en-CA" sz="2400" dirty="0"/>
          </a:p>
        </p:txBody>
      </p:sp>
    </p:spTree>
    <p:extLst>
      <p:ext uri="{BB962C8B-B14F-4D97-AF65-F5344CB8AC3E}">
        <p14:creationId xmlns:p14="http://schemas.microsoft.com/office/powerpoint/2010/main" val="4342147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a:t>
            </a:r>
            <a:r>
              <a:rPr lang="en-CA" sz="2400" dirty="0"/>
              <a:t>now have </a:t>
            </a:r>
            <a:r>
              <a:rPr lang="en-CA" sz="2400" b="1" dirty="0"/>
              <a:t>125</a:t>
            </a:r>
            <a:r>
              <a:rPr lang="en-CA" sz="2400" dirty="0" smtClean="0"/>
              <a:t> </a:t>
            </a:r>
            <a:r>
              <a:rPr lang="en-CA" sz="2400" dirty="0"/>
              <a:t>gold coins</a:t>
            </a:r>
            <a:r>
              <a:rPr lang="en-CA" sz="2400" dirty="0" smtClean="0"/>
              <a:t>!</a:t>
            </a:r>
          </a:p>
          <a:p>
            <a:pPr marL="0" indent="0">
              <a:buNone/>
            </a:pPr>
            <a:endParaRPr lang="en-CA" sz="2400" dirty="0"/>
          </a:p>
          <a:p>
            <a:pPr marL="0" indent="0">
              <a:buNone/>
            </a:pPr>
            <a:r>
              <a:rPr lang="en-CA" sz="2400" dirty="0" smtClean="0"/>
              <a:t>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1836866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861048"/>
            <a:ext cx="7787208" cy="2265115"/>
          </a:xfrm>
        </p:spPr>
        <p:txBody>
          <a:bodyPr>
            <a:normAutofit/>
          </a:bodyPr>
          <a:lstStyle/>
          <a:p>
            <a:pPr marL="0" indent="0">
              <a:buNone/>
            </a:pPr>
            <a:r>
              <a:rPr lang="en-CA" sz="2400" dirty="0"/>
              <a:t>8</a:t>
            </a:r>
            <a:r>
              <a:rPr lang="en-CA" sz="2400" dirty="0" smtClean="0"/>
              <a:t>) </a:t>
            </a:r>
            <a:r>
              <a:rPr lang="en-CA" sz="2400" dirty="0" smtClean="0"/>
              <a:t>True or False?</a:t>
            </a:r>
          </a:p>
          <a:p>
            <a:pPr marL="0" indent="0">
              <a:buNone/>
            </a:pPr>
            <a:endParaRPr lang="en-CA" sz="2400" dirty="0"/>
          </a:p>
          <a:p>
            <a:pPr marL="0" indent="0">
              <a:buNone/>
            </a:pPr>
            <a:r>
              <a:rPr lang="en-CA" sz="2400" dirty="0" smtClean="0"/>
              <a:t>Traditionally</a:t>
            </a:r>
            <a:r>
              <a:rPr lang="en-CA" sz="2400" dirty="0" smtClean="0"/>
              <a:t>, </a:t>
            </a:r>
            <a:r>
              <a:rPr lang="en-CA" sz="2400" dirty="0" smtClean="0"/>
              <a:t>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150827645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87824" y="4293096"/>
            <a:ext cx="5544616" cy="2016224"/>
          </a:xfrm>
        </p:spPr>
        <p:txBody>
          <a:bodyPr>
            <a:normAutofit/>
          </a:bodyPr>
          <a:lstStyle/>
          <a:p>
            <a:r>
              <a:rPr lang="en-CA" sz="2400" dirty="0" smtClean="0"/>
              <a:t>If you had total freedom and all the confidence in the world,  what would you want?</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214373582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3645024"/>
            <a:ext cx="7787208" cy="2481139"/>
          </a:xfrm>
        </p:spPr>
        <p:txBody>
          <a:bodyPr>
            <a:normAutofit/>
          </a:bodyPr>
          <a:lstStyle/>
          <a:p>
            <a:pPr marL="0" indent="0">
              <a:buNone/>
            </a:pPr>
            <a:r>
              <a:rPr lang="en-CA" sz="2400" b="1" dirty="0"/>
              <a:t>8</a:t>
            </a:r>
            <a:r>
              <a:rPr lang="en-CA" sz="2400" b="1" dirty="0" smtClean="0"/>
              <a:t>) </a:t>
            </a:r>
            <a:r>
              <a:rPr lang="en-CA" sz="2400" b="1" dirty="0" smtClean="0"/>
              <a:t>True</a:t>
            </a:r>
          </a:p>
          <a:p>
            <a:pPr marL="0" indent="0">
              <a:buNone/>
            </a:pPr>
            <a:endParaRPr lang="en-CA" sz="2400" dirty="0"/>
          </a:p>
          <a:p>
            <a:pPr marL="0" indent="0">
              <a:buNone/>
            </a:pPr>
            <a:r>
              <a:rPr lang="en-CA" sz="2400" dirty="0" smtClean="0"/>
              <a:t>Traditionally,  Native  people honoured two-spirited people  (Native LGBT people) as powerful leaders.  They asked them to bless their babies.</a:t>
            </a:r>
            <a:endParaRPr lang="en-CA" sz="2400" dirty="0"/>
          </a:p>
        </p:txBody>
      </p:sp>
    </p:spTree>
    <p:extLst>
      <p:ext uri="{BB962C8B-B14F-4D97-AF65-F5344CB8AC3E}">
        <p14:creationId xmlns:p14="http://schemas.microsoft.com/office/powerpoint/2010/main" val="37866026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645024"/>
            <a:ext cx="8064896" cy="2736304"/>
          </a:xfrm>
        </p:spPr>
        <p:txBody>
          <a:bodyPr>
            <a:noAutofit/>
          </a:bodyPr>
          <a:lstStyle/>
          <a:p>
            <a:pPr algn="l"/>
            <a:r>
              <a:rPr lang="en-CA" sz="2400" dirty="0"/>
              <a:t>9</a:t>
            </a:r>
            <a:r>
              <a:rPr lang="en-CA" sz="2400" dirty="0" smtClean="0"/>
              <a:t>) </a:t>
            </a:r>
            <a:r>
              <a:rPr lang="en-CA" sz="2400" dirty="0" smtClean="0"/>
              <a:t>How many LGBT people have you met?</a:t>
            </a:r>
            <a:br>
              <a:rPr lang="en-CA" sz="2400" dirty="0" smtClean="0"/>
            </a:br>
            <a:r>
              <a:rPr lang="en-CA" sz="2400" dirty="0" smtClean="0"/>
              <a:t/>
            </a:r>
            <a:br>
              <a:rPr lang="en-CA" sz="2400" dirty="0" smtClean="0"/>
            </a:br>
            <a:r>
              <a:rPr lang="en-CA" sz="2400" dirty="0"/>
              <a:t> </a:t>
            </a:r>
            <a:r>
              <a:rPr lang="en-CA" sz="2400" dirty="0" smtClean="0"/>
              <a:t>A) none</a:t>
            </a:r>
            <a:br>
              <a:rPr lang="en-CA" sz="2400" dirty="0" smtClean="0"/>
            </a:br>
            <a:r>
              <a:rPr lang="en-CA" sz="2400" dirty="0"/>
              <a:t> B</a:t>
            </a:r>
            <a:r>
              <a:rPr lang="en-CA" sz="2400" dirty="0" smtClean="0"/>
              <a:t>)  1-3</a:t>
            </a:r>
            <a:br>
              <a:rPr lang="en-CA" sz="2400" dirty="0" smtClean="0"/>
            </a:br>
            <a:r>
              <a:rPr lang="en-CA" sz="2400" dirty="0"/>
              <a:t> C) </a:t>
            </a:r>
            <a:r>
              <a:rPr lang="en-CA" sz="2400" dirty="0" smtClean="0"/>
              <a:t>3-10</a:t>
            </a:r>
            <a:br>
              <a:rPr lang="en-CA" sz="2400" dirty="0" smtClean="0"/>
            </a:br>
            <a:r>
              <a:rPr lang="en-CA" sz="2400" dirty="0"/>
              <a:t> D) </a:t>
            </a:r>
            <a:r>
              <a:rPr lang="en-CA" sz="2400" dirty="0" smtClean="0"/>
              <a:t>10-100</a:t>
            </a:r>
            <a:br>
              <a:rPr lang="en-CA" sz="2400" dirty="0" smtClean="0"/>
            </a:br>
            <a:r>
              <a:rPr lang="en-CA" sz="2400" dirty="0"/>
              <a:t> E) over 100</a:t>
            </a:r>
          </a:p>
        </p:txBody>
      </p:sp>
    </p:spTree>
    <p:extLst>
      <p:ext uri="{BB962C8B-B14F-4D97-AF65-F5344CB8AC3E}">
        <p14:creationId xmlns:p14="http://schemas.microsoft.com/office/powerpoint/2010/main" val="12449158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4077072"/>
            <a:ext cx="7787208" cy="2049091"/>
          </a:xfrm>
        </p:spPr>
        <p:txBody>
          <a:bodyPr>
            <a:normAutofit/>
          </a:bodyPr>
          <a:lstStyle/>
          <a:p>
            <a:pPr marL="0" indent="0">
              <a:buNone/>
            </a:pPr>
            <a:r>
              <a:rPr lang="en-CA" sz="2400" dirty="0"/>
              <a:t>9</a:t>
            </a:r>
            <a:r>
              <a:rPr lang="en-CA" sz="2400" dirty="0" smtClean="0"/>
              <a:t>) </a:t>
            </a:r>
            <a:r>
              <a:rPr lang="en-CA" sz="2400" dirty="0" smtClean="0"/>
              <a:t>If you have met over 200 people in your entire lifetime (at school, work, community groups, etc.), and over 56% are LGBT, then you have met over 100 LGBT people. </a:t>
            </a:r>
            <a:endParaRPr lang="en-CA" sz="2400" dirty="0"/>
          </a:p>
        </p:txBody>
      </p:sp>
    </p:spTree>
    <p:extLst>
      <p:ext uri="{BB962C8B-B14F-4D97-AF65-F5344CB8AC3E}">
        <p14:creationId xmlns:p14="http://schemas.microsoft.com/office/powerpoint/2010/main" val="6483430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3789040"/>
            <a:ext cx="8352928" cy="2952328"/>
          </a:xfrm>
        </p:spPr>
        <p:txBody>
          <a:bodyPr>
            <a:normAutofit/>
          </a:bodyPr>
          <a:lstStyle/>
          <a:p>
            <a:pPr algn="l"/>
            <a:r>
              <a:rPr lang="en-CA" sz="2400" dirty="0"/>
              <a:t>10</a:t>
            </a:r>
            <a:r>
              <a:rPr lang="en-CA" sz="2400" dirty="0" smtClean="0"/>
              <a:t>) </a:t>
            </a:r>
            <a:r>
              <a:rPr lang="en-CA" sz="2400" dirty="0" smtClean="0"/>
              <a:t>In 2011,  the </a:t>
            </a:r>
            <a:r>
              <a:rPr lang="en-CA" sz="2400" dirty="0"/>
              <a:t>Gallup </a:t>
            </a:r>
            <a:r>
              <a:rPr lang="en-CA" sz="2400" dirty="0" smtClean="0"/>
              <a:t>organization reported </a:t>
            </a:r>
            <a:r>
              <a:rPr lang="en-CA" sz="2400" dirty="0"/>
              <a:t>that U.S. adults, on average, estimate that </a:t>
            </a:r>
            <a:r>
              <a:rPr lang="en-CA" sz="2400" dirty="0" smtClean="0"/>
              <a:t/>
            </a:r>
            <a:br>
              <a:rPr lang="en-CA" sz="2400" dirty="0" smtClean="0"/>
            </a:br>
            <a:r>
              <a:rPr lang="en-CA" sz="2400" dirty="0" smtClean="0"/>
              <a:t/>
            </a:r>
            <a:br>
              <a:rPr lang="en-CA" sz="2400" dirty="0" smtClean="0"/>
            </a:br>
            <a:r>
              <a:rPr lang="en-CA" sz="2400" dirty="0" smtClean="0"/>
              <a:t>a) 5% </a:t>
            </a:r>
            <a:r>
              <a:rPr lang="en-CA" sz="2400" dirty="0"/>
              <a:t>of Americans are gay or </a:t>
            </a:r>
            <a:r>
              <a:rPr lang="en-CA" sz="2400" dirty="0" smtClean="0"/>
              <a:t>lesbian.</a:t>
            </a:r>
            <a:br>
              <a:rPr lang="en-CA" sz="2400" dirty="0" smtClean="0"/>
            </a:br>
            <a:r>
              <a:rPr lang="en-CA" sz="2400" dirty="0" smtClean="0"/>
              <a:t>b) 10% </a:t>
            </a:r>
            <a:r>
              <a:rPr lang="en-CA" sz="2400" dirty="0"/>
              <a:t>of Americans are gay or lesbian.</a:t>
            </a:r>
            <a:r>
              <a:rPr lang="en-CA" sz="2400" dirty="0" smtClean="0"/>
              <a:t/>
            </a:r>
            <a:br>
              <a:rPr lang="en-CA" sz="2400" dirty="0" smtClean="0"/>
            </a:br>
            <a:r>
              <a:rPr lang="en-CA" sz="2400" dirty="0" smtClean="0"/>
              <a:t>c</a:t>
            </a:r>
            <a:r>
              <a:rPr lang="en-CA" sz="2400" dirty="0" smtClean="0"/>
              <a:t>) 25</a:t>
            </a:r>
            <a:r>
              <a:rPr lang="en-CA" sz="2400" dirty="0"/>
              <a:t>% of Americans are gay or lesbian</a:t>
            </a:r>
            <a:r>
              <a:rPr lang="en-CA" sz="2400" dirty="0" smtClean="0"/>
              <a:t>.</a:t>
            </a:r>
            <a:endParaRPr lang="en-CA" sz="2400" dirty="0"/>
          </a:p>
        </p:txBody>
      </p:sp>
    </p:spTree>
    <p:extLst>
      <p:ext uri="{BB962C8B-B14F-4D97-AF65-F5344CB8AC3E}">
        <p14:creationId xmlns:p14="http://schemas.microsoft.com/office/powerpoint/2010/main" val="288785726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41185951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55576" y="3573016"/>
            <a:ext cx="8388424" cy="3456384"/>
          </a:xfrm>
        </p:spPr>
        <p:txBody>
          <a:bodyPr>
            <a:normAutofit/>
          </a:bodyPr>
          <a:lstStyle/>
          <a:p>
            <a:pPr algn="l"/>
            <a:r>
              <a:rPr lang="en-CA" sz="2400" dirty="0"/>
              <a:t>10</a:t>
            </a:r>
            <a:r>
              <a:rPr lang="en-CA" sz="2400" dirty="0" smtClean="0"/>
              <a:t>) </a:t>
            </a:r>
            <a:r>
              <a:rPr lang="en-CA" sz="2400" dirty="0" smtClean="0"/>
              <a:t>In 2011,  the </a:t>
            </a:r>
            <a:r>
              <a:rPr lang="en-CA" sz="2400" dirty="0"/>
              <a:t>Gallup </a:t>
            </a:r>
            <a:r>
              <a:rPr lang="en-CA" sz="2400" dirty="0" smtClean="0"/>
              <a:t>organization reported </a:t>
            </a:r>
            <a:r>
              <a:rPr lang="en-CA" sz="2400" dirty="0"/>
              <a:t>that U.S. adults, on average, estimate that </a:t>
            </a:r>
            <a:r>
              <a:rPr lang="en-CA" sz="2400" dirty="0" smtClean="0"/>
              <a:t/>
            </a:r>
            <a:br>
              <a:rPr lang="en-CA" sz="2400" dirty="0" smtClean="0"/>
            </a:br>
            <a:r>
              <a:rPr lang="en-CA" sz="2400" dirty="0" smtClean="0"/>
              <a:t>a) 5%</a:t>
            </a:r>
            <a:br>
              <a:rPr lang="en-CA" sz="2400" dirty="0" smtClean="0"/>
            </a:br>
            <a:r>
              <a:rPr lang="en-CA" sz="2400" dirty="0" smtClean="0"/>
              <a:t>b) 10%</a:t>
            </a:r>
            <a:br>
              <a:rPr lang="en-CA" sz="2400" dirty="0" smtClean="0"/>
            </a:br>
            <a:r>
              <a:rPr lang="en-CA" sz="2400" b="1" dirty="0" smtClean="0"/>
              <a:t>c) 25</a:t>
            </a:r>
            <a:r>
              <a:rPr lang="en-CA" sz="2400" b="1" dirty="0"/>
              <a:t>% of Americans are gay or lesbian</a:t>
            </a:r>
            <a:r>
              <a:rPr lang="en-CA" sz="2400" b="1" dirty="0" smtClean="0"/>
              <a:t>. </a:t>
            </a:r>
            <a:br>
              <a:rPr lang="en-CA" sz="2400" b="1" dirty="0" smtClean="0"/>
            </a:br>
            <a:r>
              <a:rPr lang="en-CA" sz="2400" b="1" dirty="0"/>
              <a:t>Note</a:t>
            </a:r>
            <a:r>
              <a:rPr lang="en-CA" sz="2400" b="1" dirty="0" smtClean="0"/>
              <a:t>: Add bisexual and trans people, and the number of LGBT  people is much higher.</a:t>
            </a:r>
            <a:endParaRPr lang="en-CA" sz="2400" b="1" dirty="0"/>
          </a:p>
        </p:txBody>
      </p:sp>
    </p:spTree>
    <p:extLst>
      <p:ext uri="{BB962C8B-B14F-4D97-AF65-F5344CB8AC3E}">
        <p14:creationId xmlns:p14="http://schemas.microsoft.com/office/powerpoint/2010/main" val="16649190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9144000" cy="414908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a:solidFill>
                  <a:schemeClr val="tx1"/>
                </a:solidFill>
              </a:rPr>
              <a:t>11</a:t>
            </a:r>
            <a:r>
              <a:rPr lang="en-CA" dirty="0" smtClean="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dirty="0">
                <a:solidFill>
                  <a:schemeClr val="tx1"/>
                </a:solidFill>
              </a:rPr>
              <a:t> b) </a:t>
            </a:r>
            <a:r>
              <a:rPr lang="en-CA" dirty="0" smtClean="0">
                <a:solidFill>
                  <a:schemeClr val="tx1"/>
                </a:solidFill>
              </a:rPr>
              <a:t>it’s </a:t>
            </a:r>
            <a:r>
              <a:rPr lang="en-CA" dirty="0" smtClean="0">
                <a:solidFill>
                  <a:schemeClr val="tx1"/>
                </a:solidFill>
              </a:rPr>
              <a:t>hurtful </a:t>
            </a:r>
            <a:r>
              <a:rPr lang="en-CA" dirty="0" smtClean="0">
                <a:solidFill>
                  <a:schemeClr val="tx1"/>
                </a:solidFill>
              </a:rPr>
              <a:t>to say “so gay</a:t>
            </a:r>
            <a:r>
              <a:rPr lang="en-CA" dirty="0" smtClean="0">
                <a:solidFill>
                  <a:schemeClr val="tx1"/>
                </a:solidFill>
              </a:rPr>
              <a:t>”  to describe people or things you dislike</a:t>
            </a:r>
            <a:endParaRPr lang="en-CA" dirty="0" smtClean="0">
              <a:solidFill>
                <a:schemeClr val="tx1"/>
              </a:solidFill>
            </a:endParaRPr>
          </a:p>
          <a:p>
            <a:pPr lvl="2" algn="l"/>
            <a:r>
              <a:rPr lang="en-CA" dirty="0">
                <a:solidFill>
                  <a:schemeClr val="tx1"/>
                </a:solidFill>
              </a:rPr>
              <a:t> c) </a:t>
            </a:r>
            <a:r>
              <a:rPr lang="en-CA" dirty="0" smtClean="0">
                <a:solidFill>
                  <a:schemeClr val="tx1"/>
                </a:solidFill>
              </a:rPr>
              <a:t>it’s </a:t>
            </a:r>
            <a:r>
              <a:rPr lang="en-CA" dirty="0">
                <a:solidFill>
                  <a:schemeClr val="tx1"/>
                </a:solidFill>
              </a:rPr>
              <a:t>only okay to say </a:t>
            </a:r>
            <a:r>
              <a:rPr lang="en-CA"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19403878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48880"/>
            <a:ext cx="9144000" cy="4509120"/>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a:solidFill>
                  <a:schemeClr val="tx1"/>
                </a:solidFill>
              </a:rPr>
              <a:t>11</a:t>
            </a:r>
            <a:r>
              <a:rPr lang="en-CA" dirty="0" smtClean="0">
                <a:solidFill>
                  <a:schemeClr val="tx1"/>
                </a:solidFill>
              </a:rPr>
              <a:t>) </a:t>
            </a:r>
            <a:r>
              <a:rPr lang="en-CA" dirty="0" smtClean="0">
                <a:solidFill>
                  <a:schemeClr val="tx1"/>
                </a:solidFill>
              </a:rPr>
              <a:t>Which is true?</a:t>
            </a:r>
          </a:p>
          <a:p>
            <a:pPr lvl="2" algn="l"/>
            <a:r>
              <a:rPr lang="en-CA" dirty="0">
                <a:solidFill>
                  <a:schemeClr val="tx1"/>
                </a:solidFill>
              </a:rPr>
              <a:t> a</a:t>
            </a:r>
            <a:r>
              <a:rPr lang="en-CA" dirty="0" smtClean="0">
                <a:solidFill>
                  <a:schemeClr val="tx1"/>
                </a:solidFill>
              </a:rPr>
              <a:t>) It’s always okay to say “so gay”</a:t>
            </a:r>
          </a:p>
          <a:p>
            <a:pPr lvl="2" algn="l"/>
            <a:r>
              <a:rPr lang="en-CA" b="1" dirty="0">
                <a:solidFill>
                  <a:schemeClr val="tx1"/>
                </a:solidFill>
              </a:rPr>
              <a:t> b) </a:t>
            </a:r>
            <a:r>
              <a:rPr lang="en-CA" b="1" dirty="0" smtClean="0">
                <a:solidFill>
                  <a:schemeClr val="tx1"/>
                </a:solidFill>
              </a:rPr>
              <a:t>it’s </a:t>
            </a:r>
            <a:r>
              <a:rPr lang="en-CA" b="1" dirty="0">
                <a:solidFill>
                  <a:schemeClr val="tx1"/>
                </a:solidFill>
              </a:rPr>
              <a:t>hurtful to say “so gay”  to describe people or things you </a:t>
            </a:r>
            <a:r>
              <a:rPr lang="en-CA" b="1" dirty="0" smtClean="0">
                <a:solidFill>
                  <a:schemeClr val="tx1"/>
                </a:solidFill>
              </a:rPr>
              <a:t>dislike</a:t>
            </a:r>
            <a:endParaRPr lang="en-CA" b="1" dirty="0" smtClean="0">
              <a:solidFill>
                <a:schemeClr val="tx1"/>
              </a:solidFill>
            </a:endParaRPr>
          </a:p>
          <a:p>
            <a:pPr lvl="2" algn="l"/>
            <a:r>
              <a:rPr lang="en-CA" dirty="0" smtClean="0">
                <a:solidFill>
                  <a:schemeClr val="tx1"/>
                </a:solidFill>
              </a:rPr>
              <a:t>AND SOMETIMES</a:t>
            </a:r>
          </a:p>
          <a:p>
            <a:pPr lvl="2" algn="l"/>
            <a:r>
              <a:rPr lang="en-CA" dirty="0">
                <a:solidFill>
                  <a:schemeClr val="tx1"/>
                </a:solidFill>
              </a:rPr>
              <a:t> </a:t>
            </a:r>
            <a:r>
              <a:rPr lang="en-CA" b="1" dirty="0">
                <a:solidFill>
                  <a:schemeClr val="tx1"/>
                </a:solidFill>
              </a:rPr>
              <a:t>c) </a:t>
            </a:r>
            <a:r>
              <a:rPr lang="en-CA" b="1" dirty="0" smtClean="0">
                <a:solidFill>
                  <a:schemeClr val="tx1"/>
                </a:solidFill>
              </a:rPr>
              <a:t>it’s </a:t>
            </a:r>
            <a:r>
              <a:rPr lang="en-CA" b="1" dirty="0">
                <a:solidFill>
                  <a:schemeClr val="tx1"/>
                </a:solidFill>
              </a:rPr>
              <a:t>only okay to say </a:t>
            </a:r>
            <a:r>
              <a:rPr lang="en-CA" b="1" dirty="0" smtClean="0">
                <a:solidFill>
                  <a:schemeClr val="tx1"/>
                </a:solidFill>
              </a:rPr>
              <a:t>“so gay”  with a smile to describe people and things you love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2620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27784" y="3573016"/>
            <a:ext cx="6120680" cy="2880320"/>
          </a:xfrm>
        </p:spPr>
        <p:txBody>
          <a:bodyPr>
            <a:normAutofit/>
          </a:bodyPr>
          <a:lstStyle/>
          <a:p>
            <a:pPr marL="0" indent="0">
              <a:buNone/>
            </a:pPr>
            <a:r>
              <a:rPr lang="en-CA" sz="2400" dirty="0" smtClean="0"/>
              <a:t>Would you want to…</a:t>
            </a:r>
          </a:p>
          <a:p>
            <a:r>
              <a:rPr lang="en-CA" sz="2400" dirty="0" smtClean="0"/>
              <a:t>create great relationships,  </a:t>
            </a:r>
          </a:p>
          <a:p>
            <a:r>
              <a:rPr lang="en-CA" sz="2400" dirty="0" smtClean="0"/>
              <a:t>run your own thriving business,</a:t>
            </a:r>
          </a:p>
          <a:p>
            <a:r>
              <a:rPr lang="en-CA" sz="2400" dirty="0" smtClean="0"/>
              <a:t>make a difference to millions,  </a:t>
            </a:r>
          </a:p>
          <a:p>
            <a:r>
              <a:rPr lang="en-CA" sz="2400" dirty="0" smtClean="0"/>
              <a:t>travel the world, </a:t>
            </a:r>
          </a:p>
          <a:p>
            <a:r>
              <a:rPr lang="en-CA" sz="2400" dirty="0" smtClean="0"/>
              <a:t>sing your heart out on stage, or. . .?</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214373582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a:solidFill>
                  <a:schemeClr val="tx1"/>
                </a:solidFill>
              </a:rPr>
              <a:t>12</a:t>
            </a:r>
            <a:r>
              <a:rPr lang="en-CA" dirty="0" smtClean="0">
                <a:solidFill>
                  <a:schemeClr val="tx1"/>
                </a:solidFill>
              </a:rPr>
              <a:t>) </a:t>
            </a:r>
            <a:r>
              <a:rPr lang="en-CA" dirty="0" smtClean="0">
                <a:solidFill>
                  <a:schemeClr val="tx1"/>
                </a:solidFill>
              </a:rPr>
              <a:t>True or False?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5747767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76872"/>
            <a:ext cx="8532440" cy="4581128"/>
          </a:xfrm>
        </p:spPr>
        <p:txBody>
          <a:bodyPr>
            <a:normAutofit/>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a:solidFill>
                  <a:schemeClr val="tx1"/>
                </a:solidFill>
              </a:rPr>
              <a:t>12</a:t>
            </a:r>
            <a:r>
              <a:rPr lang="en-CA" dirty="0" smtClean="0">
                <a:solidFill>
                  <a:schemeClr val="tx1"/>
                </a:solidFill>
              </a:rPr>
              <a:t>) </a:t>
            </a:r>
            <a:r>
              <a:rPr lang="en-CA" b="1" dirty="0" smtClean="0">
                <a:solidFill>
                  <a:schemeClr val="tx1"/>
                </a:solidFill>
              </a:rPr>
              <a:t>True</a:t>
            </a:r>
          </a:p>
          <a:p>
            <a:pPr lvl="2" algn="l"/>
            <a:endParaRPr lang="en-CA" dirty="0" smtClean="0">
              <a:solidFill>
                <a:schemeClr val="tx1"/>
              </a:solidFill>
            </a:endParaRPr>
          </a:p>
          <a:p>
            <a:pPr lvl="2" algn="l"/>
            <a:r>
              <a:rPr lang="en-CA" dirty="0" smtClean="0">
                <a:solidFill>
                  <a:schemeClr val="tx1"/>
                </a:solidFill>
              </a:rPr>
              <a:t>If you hear someone  say “so gay” with a sneer or negative  meaning, you can remind </a:t>
            </a:r>
            <a:r>
              <a:rPr lang="en-CA" dirty="0">
                <a:solidFill>
                  <a:schemeClr val="tx1"/>
                </a:solidFill>
              </a:rPr>
              <a:t>them </a:t>
            </a:r>
            <a:r>
              <a:rPr lang="en-CA" dirty="0" smtClean="0">
                <a:solidFill>
                  <a:schemeClr val="tx1"/>
                </a:solidFill>
              </a:rPr>
              <a:t>that  many people are gay  and deserve respect. </a:t>
            </a:r>
            <a:r>
              <a:rPr lang="en-CA" dirty="0">
                <a:solidFill>
                  <a:schemeClr val="tx1"/>
                </a:solidFill>
              </a:rPr>
              <a:t> </a:t>
            </a:r>
            <a:r>
              <a:rPr lang="en-CA" dirty="0" smtClean="0">
                <a:solidFill>
                  <a:schemeClr val="tx1"/>
                </a:solidFill>
              </a:rPr>
              <a:t> You can tell them they </a:t>
            </a:r>
            <a:r>
              <a:rPr lang="en-CA" dirty="0">
                <a:solidFill>
                  <a:schemeClr val="tx1"/>
                </a:solidFill>
              </a:rPr>
              <a:t>can </a:t>
            </a:r>
            <a:r>
              <a:rPr lang="en-CA" dirty="0" smtClean="0">
                <a:solidFill>
                  <a:schemeClr val="tx1"/>
                </a:solidFill>
              </a:rPr>
              <a:t>help  prevent bullying and save </a:t>
            </a:r>
            <a:r>
              <a:rPr lang="en-CA" dirty="0">
                <a:solidFill>
                  <a:schemeClr val="tx1"/>
                </a:solidFill>
              </a:rPr>
              <a:t>young lives  just by </a:t>
            </a:r>
            <a:r>
              <a:rPr lang="en-CA" dirty="0" smtClean="0">
                <a:solidFill>
                  <a:schemeClr val="tx1"/>
                </a:solidFill>
              </a:rPr>
              <a:t>using gay-friendly  language.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42473289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4944"/>
            <a:ext cx="9036496" cy="3933056"/>
          </a:xfrm>
        </p:spPr>
        <p:txBody>
          <a:bodyPr>
            <a:normAutofit fontScale="700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13) </a:t>
            </a:r>
            <a:r>
              <a:rPr lang="en-CA" sz="3200" dirty="0" smtClean="0">
                <a:solidFill>
                  <a:schemeClr val="tx1"/>
                </a:solidFill>
              </a:rPr>
              <a:t>Some LGBT people are  reclaiming “so gay”. What is a good way to say  “so gay”  with a sincere smile?</a:t>
            </a:r>
          </a:p>
          <a:p>
            <a:pPr lvl="2" algn="l"/>
            <a:endParaRPr lang="en-CA" sz="3200" dirty="0" smtClean="0">
              <a:solidFill>
                <a:schemeClr val="tx1"/>
              </a:solidFill>
            </a:endParaRP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f) all of the </a:t>
            </a:r>
            <a:r>
              <a:rPr lang="en-CA" sz="3200" dirty="0" smtClean="0">
                <a:solidFill>
                  <a:schemeClr val="tx1"/>
                </a:solidFill>
              </a:rPr>
              <a:t>above</a:t>
            </a:r>
          </a:p>
          <a:p>
            <a:pPr lvl="2" algn="l"/>
            <a:r>
              <a:rPr lang="en-CA" sz="3200"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319451618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68960"/>
            <a:ext cx="8532440" cy="3600400"/>
          </a:xfrm>
        </p:spPr>
        <p:txBody>
          <a:bodyPr>
            <a:normAutofit fontScale="70000" lnSpcReduction="20000"/>
          </a:bodyPr>
          <a:lstStyle/>
          <a:p>
            <a:pPr algn="l"/>
            <a:r>
              <a:rPr lang="en-CA" dirty="0">
                <a:solidFill>
                  <a:schemeClr val="tx1"/>
                </a:solidFill>
              </a:rPr>
              <a:t> </a:t>
            </a:r>
            <a:endParaRPr lang="en-CA" dirty="0" smtClean="0">
              <a:solidFill>
                <a:schemeClr val="tx1"/>
              </a:solidFill>
            </a:endParaRPr>
          </a:p>
          <a:p>
            <a:pPr lvl="2" algn="l"/>
            <a:r>
              <a:rPr lang="en-CA" sz="3200" dirty="0" smtClean="0">
                <a:solidFill>
                  <a:schemeClr val="tx1"/>
                </a:solidFill>
              </a:rPr>
              <a:t>13) </a:t>
            </a:r>
            <a:r>
              <a:rPr lang="en-CA" sz="3200" dirty="0" smtClean="0">
                <a:solidFill>
                  <a:schemeClr val="tx1"/>
                </a:solidFill>
              </a:rPr>
              <a:t>Some LGBT people are  reclaiming “so gay”. What is a good way to say  “so gay”  with a sincere smile?</a:t>
            </a:r>
          </a:p>
          <a:p>
            <a:pPr lvl="2" algn="l"/>
            <a:r>
              <a:rPr lang="en-CA" sz="3200" dirty="0" smtClean="0">
                <a:solidFill>
                  <a:schemeClr val="tx1"/>
                </a:solidFill>
              </a:rPr>
              <a:t> a) You got straight As? </a:t>
            </a:r>
            <a:r>
              <a:rPr lang="en-CA" sz="3200" dirty="0">
                <a:solidFill>
                  <a:schemeClr val="tx1"/>
                </a:solidFill>
              </a:rPr>
              <a:t>“That’s so </a:t>
            </a:r>
            <a:r>
              <a:rPr lang="en-CA" sz="3200" dirty="0" smtClean="0">
                <a:solidFill>
                  <a:schemeClr val="tx1"/>
                </a:solidFill>
              </a:rPr>
              <a:t>gay,”</a:t>
            </a:r>
          </a:p>
          <a:p>
            <a:pPr lvl="2" algn="l"/>
            <a:r>
              <a:rPr lang="en-CA" sz="3200" dirty="0" smtClean="0">
                <a:solidFill>
                  <a:schemeClr val="tx1"/>
                </a:solidFill>
              </a:rPr>
              <a:t> b) You </a:t>
            </a:r>
            <a:r>
              <a:rPr lang="en-CA" sz="3200" dirty="0">
                <a:solidFill>
                  <a:schemeClr val="tx1"/>
                </a:solidFill>
              </a:rPr>
              <a:t>won the Olympics</a:t>
            </a:r>
            <a:r>
              <a:rPr lang="en-CA" sz="3200" dirty="0" smtClean="0">
                <a:solidFill>
                  <a:schemeClr val="tx1"/>
                </a:solidFill>
              </a:rPr>
              <a:t>?  “That’s so gay”</a:t>
            </a:r>
          </a:p>
          <a:p>
            <a:pPr lvl="2" algn="l"/>
            <a:r>
              <a:rPr lang="en-CA" sz="3200" dirty="0" smtClean="0">
                <a:solidFill>
                  <a:schemeClr val="tx1"/>
                </a:solidFill>
              </a:rPr>
              <a:t> c) You  won an Oscar? </a:t>
            </a:r>
            <a:r>
              <a:rPr lang="en-CA" sz="3200" dirty="0">
                <a:solidFill>
                  <a:schemeClr val="tx1"/>
                </a:solidFill>
              </a:rPr>
              <a:t>“That’s so gay</a:t>
            </a:r>
            <a:r>
              <a:rPr lang="en-CA" sz="3200" dirty="0" smtClean="0">
                <a:solidFill>
                  <a:schemeClr val="tx1"/>
                </a:solidFill>
              </a:rPr>
              <a:t>”</a:t>
            </a:r>
          </a:p>
          <a:p>
            <a:pPr lvl="2" algn="l"/>
            <a:r>
              <a:rPr lang="en-CA" sz="3200" dirty="0" smtClean="0">
                <a:solidFill>
                  <a:schemeClr val="tx1"/>
                </a:solidFill>
              </a:rPr>
              <a:t> d) You </a:t>
            </a:r>
            <a:r>
              <a:rPr lang="en-CA" sz="3200" dirty="0">
                <a:solidFill>
                  <a:schemeClr val="tx1"/>
                </a:solidFill>
              </a:rPr>
              <a:t>donated $1,000,000</a:t>
            </a:r>
            <a:r>
              <a:rPr lang="en-CA" sz="3200" dirty="0" smtClean="0">
                <a:solidFill>
                  <a:schemeClr val="tx1"/>
                </a:solidFill>
              </a:rPr>
              <a:t>? </a:t>
            </a:r>
            <a:r>
              <a:rPr lang="en-CA" sz="3200" dirty="0">
                <a:solidFill>
                  <a:schemeClr val="tx1"/>
                </a:solidFill>
              </a:rPr>
              <a:t>“That’s so gay</a:t>
            </a:r>
            <a:r>
              <a:rPr lang="en-CA" sz="3200" dirty="0" smtClean="0">
                <a:solidFill>
                  <a:schemeClr val="tx1"/>
                </a:solidFill>
              </a:rPr>
              <a:t>” </a:t>
            </a:r>
          </a:p>
          <a:p>
            <a:pPr lvl="2" algn="l"/>
            <a:r>
              <a:rPr lang="en-CA" sz="3200" dirty="0" smtClean="0">
                <a:solidFill>
                  <a:schemeClr val="tx1"/>
                </a:solidFill>
              </a:rPr>
              <a:t> e) You </a:t>
            </a:r>
            <a:r>
              <a:rPr lang="en-CA" sz="3200" dirty="0">
                <a:solidFill>
                  <a:schemeClr val="tx1"/>
                </a:solidFill>
              </a:rPr>
              <a:t>won the election? “That’s so gay</a:t>
            </a:r>
            <a:r>
              <a:rPr lang="en-CA" sz="3200" dirty="0" smtClean="0">
                <a:solidFill>
                  <a:schemeClr val="tx1"/>
                </a:solidFill>
              </a:rPr>
              <a:t>”</a:t>
            </a:r>
          </a:p>
          <a:p>
            <a:pPr lvl="2" algn="l"/>
            <a:r>
              <a:rPr lang="en-CA" sz="3200" dirty="0">
                <a:solidFill>
                  <a:schemeClr val="tx1"/>
                </a:solidFill>
              </a:rPr>
              <a:t> </a:t>
            </a:r>
            <a:r>
              <a:rPr lang="en-CA" sz="3200" b="1" dirty="0">
                <a:solidFill>
                  <a:schemeClr val="tx1"/>
                </a:solidFill>
              </a:rPr>
              <a:t>f) all of the </a:t>
            </a:r>
            <a:r>
              <a:rPr lang="en-CA" sz="3200" b="1" dirty="0" smtClean="0">
                <a:solidFill>
                  <a:schemeClr val="tx1"/>
                </a:solidFill>
              </a:rPr>
              <a:t>above, or</a:t>
            </a:r>
            <a:endParaRPr lang="en-CA" sz="3200" b="1" dirty="0" smtClean="0">
              <a:solidFill>
                <a:schemeClr val="tx1"/>
              </a:solidFill>
            </a:endParaRPr>
          </a:p>
          <a:p>
            <a:pPr lvl="2" algn="l"/>
            <a:r>
              <a:rPr lang="en-CA" sz="3200" b="1" dirty="0">
                <a:solidFill>
                  <a:schemeClr val="tx1"/>
                </a:solidFill>
              </a:rPr>
              <a:t> g) none of the above</a:t>
            </a:r>
          </a:p>
          <a:p>
            <a:pPr lvl="2" algn="l"/>
            <a:endParaRPr lang="en-CA" sz="3200" dirty="0">
              <a:solidFill>
                <a:schemeClr val="tx1"/>
              </a:solidFill>
            </a:endParaRPr>
          </a:p>
        </p:txBody>
      </p:sp>
    </p:spTree>
    <p:extLst>
      <p:ext uri="{BB962C8B-B14F-4D97-AF65-F5344CB8AC3E}">
        <p14:creationId xmlns:p14="http://schemas.microsoft.com/office/powerpoint/2010/main" val="7762993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3861048"/>
            <a:ext cx="7931224" cy="2265115"/>
          </a:xfrm>
        </p:spPr>
        <p:txBody>
          <a:bodyPr>
            <a:normAutofit/>
          </a:bodyPr>
          <a:lstStyle/>
          <a:p>
            <a:pPr marL="0" indent="0">
              <a:buNone/>
            </a:pPr>
            <a:r>
              <a:rPr lang="en-CA" sz="2400" dirty="0" smtClean="0"/>
              <a:t>13)  </a:t>
            </a:r>
            <a:r>
              <a:rPr lang="en-CA" sz="2400" dirty="0"/>
              <a:t>T</a:t>
            </a:r>
            <a:r>
              <a:rPr lang="en-CA" sz="2400" dirty="0" smtClean="0"/>
              <a:t>he  words you choose will  always carry different meaning  and get different responses  depending on  your identity, your listeners, your relationship, </a:t>
            </a:r>
            <a:r>
              <a:rPr lang="en-CA" sz="2400" dirty="0"/>
              <a:t>your body language, </a:t>
            </a:r>
            <a:r>
              <a:rPr lang="en-CA" sz="2400" dirty="0" smtClean="0"/>
              <a:t>and the context. When in doubt,  it’s best to avoid saying “so gay”.</a:t>
            </a:r>
            <a:endParaRPr lang="en-CA" sz="2400" dirty="0"/>
          </a:p>
        </p:txBody>
      </p:sp>
    </p:spTree>
    <p:extLst>
      <p:ext uri="{BB962C8B-B14F-4D97-AF65-F5344CB8AC3E}">
        <p14:creationId xmlns:p14="http://schemas.microsoft.com/office/powerpoint/2010/main" val="15026664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14) </a:t>
            </a:r>
            <a:r>
              <a:rPr lang="en-CA" dirty="0" smtClean="0">
                <a:solidFill>
                  <a:schemeClr val="tx1"/>
                </a:solidFill>
              </a:rPr>
              <a:t>What </a:t>
            </a:r>
            <a:r>
              <a:rPr lang="en-CA" dirty="0" smtClean="0">
                <a:solidFill>
                  <a:schemeClr val="tx1"/>
                </a:solidFill>
              </a:rPr>
              <a:t>are </a:t>
            </a:r>
            <a:r>
              <a:rPr lang="en-CA" dirty="0" smtClean="0">
                <a:solidFill>
                  <a:schemeClr val="tx1"/>
                </a:solidFill>
              </a:rPr>
              <a:t>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32496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708920"/>
            <a:ext cx="8999984" cy="3717032"/>
          </a:xfrm>
        </p:spPr>
        <p:txBody>
          <a:bodyPr>
            <a:normAutofit lnSpcReduction="10000"/>
          </a:bodyPr>
          <a:lstStyle/>
          <a:p>
            <a:pPr algn="l"/>
            <a:r>
              <a:rPr lang="en-CA" dirty="0">
                <a:solidFill>
                  <a:schemeClr val="tx1"/>
                </a:solidFill>
              </a:rPr>
              <a:t> </a:t>
            </a:r>
            <a:endParaRPr lang="en-CA" dirty="0" smtClean="0">
              <a:solidFill>
                <a:schemeClr val="tx1"/>
              </a:solidFill>
            </a:endParaRPr>
          </a:p>
          <a:p>
            <a:pPr algn="l"/>
            <a:endParaRPr lang="en-CA" dirty="0" smtClean="0">
              <a:solidFill>
                <a:schemeClr val="tx1"/>
              </a:solidFill>
            </a:endParaRPr>
          </a:p>
          <a:p>
            <a:pPr lvl="2" algn="l"/>
            <a:r>
              <a:rPr lang="en-CA" dirty="0" smtClean="0">
                <a:solidFill>
                  <a:schemeClr val="tx1"/>
                </a:solidFill>
              </a:rPr>
              <a:t>14) </a:t>
            </a:r>
            <a:r>
              <a:rPr lang="en-CA" dirty="0" smtClean="0">
                <a:solidFill>
                  <a:schemeClr val="tx1"/>
                </a:solidFill>
              </a:rPr>
              <a:t>What are  helpful resources for  LGBT teens?</a:t>
            </a:r>
          </a:p>
          <a:p>
            <a:pPr lvl="2" algn="l"/>
            <a:endParaRPr lang="en-CA" dirty="0" smtClean="0">
              <a:solidFill>
                <a:schemeClr val="tx1"/>
              </a:solidFill>
            </a:endParaRPr>
          </a:p>
          <a:p>
            <a:pPr lvl="2" algn="l"/>
            <a:r>
              <a:rPr lang="en-CA" dirty="0">
                <a:solidFill>
                  <a:schemeClr val="tx1"/>
                </a:solidFill>
              </a:rPr>
              <a:t>a</a:t>
            </a:r>
            <a:r>
              <a:rPr lang="en-CA" dirty="0" smtClean="0">
                <a:solidFill>
                  <a:schemeClr val="tx1"/>
                </a:solidFill>
              </a:rPr>
              <a:t>) The  Trevor Project  (in the U.S.)</a:t>
            </a:r>
          </a:p>
          <a:p>
            <a:pPr lvl="2" algn="l"/>
            <a:r>
              <a:rPr lang="en-CA" dirty="0">
                <a:solidFill>
                  <a:schemeClr val="tx1"/>
                </a:solidFill>
              </a:rPr>
              <a:t>b</a:t>
            </a:r>
            <a:r>
              <a:rPr lang="en-CA" dirty="0" smtClean="0">
                <a:solidFill>
                  <a:schemeClr val="tx1"/>
                </a:solidFill>
              </a:rPr>
              <a:t>) The  </a:t>
            </a:r>
            <a:r>
              <a:rPr lang="en-CA" dirty="0">
                <a:solidFill>
                  <a:schemeClr val="tx1"/>
                </a:solidFill>
              </a:rPr>
              <a:t>LGBT Youth </a:t>
            </a:r>
            <a:r>
              <a:rPr lang="en-CA" dirty="0" smtClean="0">
                <a:solidFill>
                  <a:schemeClr val="tx1"/>
                </a:solidFill>
              </a:rPr>
              <a:t>Line  (online &amp; in Canada)</a:t>
            </a:r>
          </a:p>
          <a:p>
            <a:pPr lvl="2" algn="l"/>
            <a:r>
              <a:rPr lang="en-CA" dirty="0">
                <a:solidFill>
                  <a:schemeClr val="tx1"/>
                </a:solidFill>
              </a:rPr>
              <a:t>c</a:t>
            </a:r>
            <a:r>
              <a:rPr lang="en-CA" dirty="0" smtClean="0">
                <a:solidFill>
                  <a:schemeClr val="tx1"/>
                </a:solidFill>
              </a:rPr>
              <a:t>)  Youth Pages at OUTstanding Lives.org</a:t>
            </a:r>
          </a:p>
          <a:p>
            <a:pPr lvl="2" algn="l"/>
            <a:r>
              <a:rPr lang="en-CA" dirty="0">
                <a:solidFill>
                  <a:schemeClr val="tx1"/>
                </a:solidFill>
              </a:rPr>
              <a:t>d</a:t>
            </a:r>
            <a:r>
              <a:rPr lang="en-CA" dirty="0" smtClean="0">
                <a:solidFill>
                  <a:schemeClr val="tx1"/>
                </a:solidFill>
              </a:rPr>
              <a:t>)  </a:t>
            </a:r>
            <a:r>
              <a:rPr lang="en-CA" b="1" dirty="0" smtClean="0">
                <a:solidFill>
                  <a:schemeClr val="tx1"/>
                </a:solidFill>
              </a:rPr>
              <a:t>All of the above</a:t>
            </a:r>
          </a:p>
          <a:p>
            <a:pPr marL="1428750" lvl="2" indent="-514350" algn="l">
              <a:buFont typeface="Arial" pitchFamily="34" charset="0"/>
              <a:buChar char="•"/>
            </a:pPr>
            <a:endParaRPr lang="en-CA" dirty="0" smtClean="0">
              <a:solidFill>
                <a:schemeClr val="tx1"/>
              </a:solidFill>
            </a:endParaRPr>
          </a:p>
          <a:p>
            <a:pPr marL="1428750" lvl="2" indent="-514350" algn="l">
              <a:buFont typeface="Arial" pitchFamily="34" charset="0"/>
              <a:buChar char="•"/>
            </a:pPr>
            <a:endParaRPr lang="en-CA" dirty="0" smtClean="0">
              <a:solidFill>
                <a:schemeClr val="tx1"/>
              </a:solidFill>
            </a:endParaRPr>
          </a:p>
          <a:p>
            <a:pPr marL="1428750" lvl="2" indent="-514350" algn="l">
              <a:buFont typeface="+mj-lt"/>
              <a:buAutoNum type="arabicPeriod"/>
            </a:pPr>
            <a:endParaRPr lang="en-CA" dirty="0" smtClean="0">
              <a:solidFill>
                <a:schemeClr val="tx1"/>
              </a:solidFill>
            </a:endParaRPr>
          </a:p>
          <a:p>
            <a:endParaRPr lang="en-CA" dirty="0">
              <a:solidFill>
                <a:schemeClr val="tx1"/>
              </a:solidFill>
            </a:endParaRPr>
          </a:p>
        </p:txBody>
      </p:sp>
    </p:spTree>
    <p:extLst>
      <p:ext uri="{BB962C8B-B14F-4D97-AF65-F5344CB8AC3E}">
        <p14:creationId xmlns:p14="http://schemas.microsoft.com/office/powerpoint/2010/main" val="2207204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3768" y="4005064"/>
            <a:ext cx="6203032" cy="2121099"/>
          </a:xfrm>
        </p:spPr>
        <p:txBody>
          <a:bodyPr>
            <a:normAutofit/>
          </a:bodyPr>
          <a:lstStyle/>
          <a:p>
            <a:r>
              <a:rPr lang="en-CA" sz="2400" dirty="0" smtClean="0"/>
              <a:t>Yes, you are brilliant!  Your dreams and  goals are your passion… your purpose… like a treasure  buried deep in your psyche.</a:t>
            </a:r>
            <a:endParaRPr lang="en-CA" sz="2400"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115876484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 Congratulations!</a:t>
            </a:r>
          </a:p>
          <a:p>
            <a:pPr marL="0" indent="0">
              <a:buNone/>
            </a:pPr>
            <a:endParaRPr lang="en-CA" sz="2400" dirty="0"/>
          </a:p>
          <a:p>
            <a:pPr marL="0" indent="0">
              <a:buNone/>
            </a:pPr>
            <a:r>
              <a:rPr lang="en-CA" sz="2400" dirty="0" smtClean="0"/>
              <a:t>You </a:t>
            </a:r>
            <a:r>
              <a:rPr lang="en-CA" sz="2400" dirty="0"/>
              <a:t>now have </a:t>
            </a:r>
            <a:r>
              <a:rPr lang="en-CA" sz="2400" b="1" dirty="0" smtClean="0"/>
              <a:t>150 </a:t>
            </a:r>
            <a:r>
              <a:rPr lang="en-CA" sz="2400" dirty="0"/>
              <a:t>gold coins</a:t>
            </a:r>
            <a:r>
              <a:rPr lang="en-CA" sz="2400" dirty="0" smtClean="0"/>
              <a:t>!</a:t>
            </a:r>
          </a:p>
          <a:p>
            <a:pPr marL="0" indent="0">
              <a:buNone/>
            </a:pPr>
            <a:endParaRPr lang="en-CA" sz="2400" dirty="0"/>
          </a:p>
          <a:p>
            <a:pPr marL="0" indent="0">
              <a:buNone/>
            </a:pPr>
            <a:r>
              <a:rPr lang="en-CA" sz="2400" dirty="0" smtClean="0"/>
              <a:t>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243127204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3568" y="3501008"/>
            <a:ext cx="8280920" cy="3240360"/>
          </a:xfrm>
        </p:spPr>
        <p:txBody>
          <a:bodyPr>
            <a:normAutofit fontScale="90000"/>
          </a:bodyPr>
          <a:lstStyle/>
          <a:p>
            <a:pPr algn="l"/>
            <a:r>
              <a:rPr lang="en-CA" sz="2400" dirty="0" smtClean="0"/>
              <a:t>15</a:t>
            </a:r>
            <a:r>
              <a:rPr lang="en-CA" sz="2400" dirty="0" smtClean="0">
                <a:latin typeface="Century Gothic" pitchFamily="34" charset="0"/>
              </a:rPr>
              <a:t>) </a:t>
            </a:r>
            <a:r>
              <a:rPr lang="en-CA" sz="2400" dirty="0" smtClean="0">
                <a:latin typeface="Century Gothic" pitchFamily="34" charset="0"/>
              </a:rPr>
              <a:t>Some places have very  inclusive human rights codes. Which </a:t>
            </a:r>
            <a:r>
              <a:rPr lang="en-CA" sz="2400" dirty="0">
                <a:latin typeface="Century Gothic" pitchFamily="34" charset="0"/>
              </a:rPr>
              <a:t>is </a:t>
            </a:r>
            <a:r>
              <a:rPr lang="en-CA" sz="2400" dirty="0" smtClean="0">
                <a:latin typeface="Century Gothic" pitchFamily="34" charset="0"/>
              </a:rPr>
              <a:t>NOT </a:t>
            </a:r>
            <a:r>
              <a:rPr lang="en-CA" sz="2400" dirty="0">
                <a:latin typeface="Century Gothic" pitchFamily="34" charset="0"/>
              </a:rPr>
              <a:t>true</a:t>
            </a:r>
            <a:r>
              <a:rPr lang="en-CA" sz="2400" dirty="0" smtClean="0">
                <a:latin typeface="Century Gothic" pitchFamily="34" charset="0"/>
              </a:rPr>
              <a:t>?  </a:t>
            </a:r>
            <a:br>
              <a:rPr lang="en-CA" sz="2400" dirty="0" smtClean="0">
                <a:latin typeface="Century Gothic" pitchFamily="34" charset="0"/>
              </a:rPr>
            </a:br>
            <a:r>
              <a:rPr lang="en-CA" sz="2400" dirty="0">
                <a:latin typeface="Century Gothic" pitchFamily="34" charset="0"/>
              </a:rPr>
              <a:t/>
            </a:r>
            <a:br>
              <a:rPr lang="en-CA" sz="2400" dirty="0">
                <a:latin typeface="Century Gothic" pitchFamily="34" charset="0"/>
              </a:rPr>
            </a:br>
            <a:r>
              <a:rPr lang="en-CA" sz="2400" dirty="0" smtClean="0">
                <a:latin typeface="Century Gothic" pitchFamily="34" charset="0"/>
              </a:rPr>
              <a:t>The Ontario Human Rights code  promotes justice for people of all:</a:t>
            </a:r>
            <a:br>
              <a:rPr lang="en-CA" sz="2400" dirty="0" smtClean="0">
                <a:latin typeface="Century Gothic" pitchFamily="34" charset="0"/>
              </a:rPr>
            </a:br>
            <a:r>
              <a:rPr lang="en-CA" sz="2400" dirty="0" smtClean="0">
                <a:latin typeface="Century Gothic" pitchFamily="34" charset="0"/>
              </a:rPr>
              <a:t>a) races, cultures, colours,</a:t>
            </a:r>
            <a:br>
              <a:rPr lang="en-CA" sz="2400" dirty="0" smtClean="0">
                <a:latin typeface="Century Gothic" pitchFamily="34" charset="0"/>
              </a:rPr>
            </a:br>
            <a:r>
              <a:rPr lang="en-CA" sz="2400" dirty="0" smtClean="0">
                <a:latin typeface="Century Gothic" pitchFamily="34" charset="0"/>
              </a:rPr>
              <a:t>b) sexual orientations</a:t>
            </a:r>
            <a:br>
              <a:rPr lang="en-CA" sz="2400" dirty="0" smtClean="0">
                <a:latin typeface="Century Gothic" pitchFamily="34" charset="0"/>
              </a:rPr>
            </a:br>
            <a:r>
              <a:rPr lang="en-CA" sz="2400" dirty="0" smtClean="0">
                <a:latin typeface="Century Gothic" pitchFamily="34" charset="0"/>
              </a:rPr>
              <a:t>c) genders &amp; gender identities</a:t>
            </a:r>
            <a:br>
              <a:rPr lang="en-CA" sz="2400" dirty="0" smtClean="0">
                <a:latin typeface="Century Gothic" pitchFamily="34" charset="0"/>
              </a:rPr>
            </a:br>
            <a:r>
              <a:rPr lang="en-CA" sz="2400" dirty="0" smtClean="0">
                <a:latin typeface="Century Gothic" pitchFamily="34" charset="0"/>
              </a:rPr>
              <a:t>d</a:t>
            </a:r>
            <a:r>
              <a:rPr lang="en-CA" sz="2400" dirty="0">
                <a:latin typeface="Century Gothic" pitchFamily="34" charset="0"/>
              </a:rPr>
              <a:t>) sizes</a:t>
            </a:r>
          </a:p>
        </p:txBody>
      </p:sp>
    </p:spTree>
    <p:extLst>
      <p:ext uri="{BB962C8B-B14F-4D97-AF65-F5344CB8AC3E}">
        <p14:creationId xmlns:p14="http://schemas.microsoft.com/office/powerpoint/2010/main" val="13803971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21088"/>
            <a:ext cx="7632848" cy="1905075"/>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31102009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11560" y="3429000"/>
            <a:ext cx="8352928" cy="3312368"/>
          </a:xfrm>
        </p:spPr>
        <p:txBody>
          <a:bodyPr>
            <a:normAutofit/>
          </a:bodyPr>
          <a:lstStyle/>
          <a:p>
            <a:pPr algn="l"/>
            <a:r>
              <a:rPr lang="en-CA" sz="2400" dirty="0" smtClean="0"/>
              <a:t>15</a:t>
            </a:r>
            <a:r>
              <a:rPr lang="en-CA" sz="2400" dirty="0" smtClean="0"/>
              <a:t>) </a:t>
            </a:r>
            <a:r>
              <a:rPr lang="en-CA" sz="2400" dirty="0" smtClean="0"/>
              <a:t>Answer…Which </a:t>
            </a:r>
            <a:r>
              <a:rPr lang="en-CA" sz="2400" dirty="0"/>
              <a:t>is </a:t>
            </a:r>
            <a:r>
              <a:rPr lang="en-CA" sz="2400" dirty="0" smtClean="0"/>
              <a:t>NOT </a:t>
            </a:r>
            <a:r>
              <a:rPr lang="en-CA" sz="2400" dirty="0"/>
              <a:t>true</a:t>
            </a:r>
            <a:r>
              <a:rPr lang="en-CA" sz="2400" dirty="0" smtClean="0"/>
              <a:t>?  </a:t>
            </a:r>
            <a:br>
              <a:rPr lang="en-CA" sz="2400" dirty="0" smtClean="0"/>
            </a:br>
            <a:r>
              <a:rPr lang="en-CA" sz="2400" dirty="0"/>
              <a:t/>
            </a:r>
            <a:br>
              <a:rPr lang="en-CA" sz="2400" dirty="0"/>
            </a:br>
            <a:r>
              <a:rPr lang="en-CA" sz="2400" dirty="0"/>
              <a:t>The Ontario Human Rights code </a:t>
            </a:r>
            <a:r>
              <a:rPr lang="en-CA" sz="2400" dirty="0" smtClean="0"/>
              <a:t>promotes justice for people of all:</a:t>
            </a:r>
            <a:br>
              <a:rPr lang="en-CA" sz="2400" dirty="0" smtClean="0"/>
            </a:br>
            <a:r>
              <a:rPr lang="en-CA" sz="2400" dirty="0" smtClean="0"/>
              <a:t>a)  races, cultures, colours,</a:t>
            </a:r>
            <a:br>
              <a:rPr lang="en-CA" sz="2400" dirty="0" smtClean="0"/>
            </a:br>
            <a:r>
              <a:rPr lang="en-CA" sz="2400" dirty="0" smtClean="0"/>
              <a:t>b)  sexual orientations</a:t>
            </a:r>
            <a:br>
              <a:rPr lang="en-CA" sz="2400" dirty="0" smtClean="0"/>
            </a:br>
            <a:r>
              <a:rPr lang="en-CA" sz="2400" dirty="0" smtClean="0"/>
              <a:t>c)  genders &amp; gender identities</a:t>
            </a:r>
            <a:br>
              <a:rPr lang="en-CA" sz="2400" dirty="0" smtClean="0"/>
            </a:br>
            <a:r>
              <a:rPr lang="en-CA" sz="2400" b="1" strike="sngStrike" dirty="0" smtClean="0"/>
              <a:t>d</a:t>
            </a:r>
            <a:r>
              <a:rPr lang="en-CA" sz="2400" b="1" strike="sngStrike" dirty="0"/>
              <a:t>) sizes</a:t>
            </a:r>
          </a:p>
        </p:txBody>
      </p:sp>
    </p:spTree>
    <p:extLst>
      <p:ext uri="{BB962C8B-B14F-4D97-AF65-F5344CB8AC3E}">
        <p14:creationId xmlns:p14="http://schemas.microsoft.com/office/powerpoint/2010/main" val="139317814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fontScale="77500" lnSpcReduction="20000"/>
          </a:bodyPr>
          <a:lstStyle/>
          <a:p>
            <a:pPr marL="0" indent="0">
              <a:buNone/>
            </a:pPr>
            <a:r>
              <a:rPr lang="en-CA" dirty="0" smtClean="0"/>
              <a:t>16) </a:t>
            </a:r>
            <a:r>
              <a:rPr lang="en-CA" dirty="0" smtClean="0"/>
              <a:t>In 2010, OUTstanding  Lives.org launched a facebook group called “I Bet We Can Find  1,000,000 People Who support  Same-Sex Marriage. In just over two weeks, we reached over</a:t>
            </a:r>
          </a:p>
          <a:p>
            <a:pPr marL="0" indent="0">
              <a:buNone/>
            </a:pPr>
            <a:endParaRPr lang="en-CA" dirty="0" smtClean="0"/>
          </a:p>
          <a:p>
            <a:pPr marL="0" indent="0">
              <a:buNone/>
            </a:pPr>
            <a:r>
              <a:rPr lang="en-CA" dirty="0"/>
              <a:t> a</a:t>
            </a:r>
            <a:r>
              <a:rPr lang="en-CA" dirty="0" smtClean="0"/>
              <a:t>) </a:t>
            </a:r>
            <a:r>
              <a:rPr lang="en-CA" dirty="0"/>
              <a:t>100,000 </a:t>
            </a:r>
            <a:r>
              <a:rPr lang="en-CA" dirty="0" smtClean="0"/>
              <a:t>members</a:t>
            </a:r>
          </a:p>
          <a:p>
            <a:pPr marL="0" indent="0">
              <a:buNone/>
            </a:pPr>
            <a:r>
              <a:rPr lang="en-CA" dirty="0"/>
              <a:t> c) 1,000,000 </a:t>
            </a:r>
            <a:r>
              <a:rPr lang="en-CA" dirty="0" smtClean="0"/>
              <a:t>members</a:t>
            </a:r>
          </a:p>
          <a:p>
            <a:pPr marL="0" indent="0">
              <a:buNone/>
            </a:pPr>
            <a:r>
              <a:rPr lang="en-CA" dirty="0"/>
              <a:t> d) 2.2 million members</a:t>
            </a:r>
          </a:p>
        </p:txBody>
      </p:sp>
    </p:spTree>
    <p:extLst>
      <p:ext uri="{BB962C8B-B14F-4D97-AF65-F5344CB8AC3E}">
        <p14:creationId xmlns:p14="http://schemas.microsoft.com/office/powerpoint/2010/main" val="35222358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645024"/>
            <a:ext cx="8147248" cy="3024336"/>
          </a:xfrm>
        </p:spPr>
        <p:txBody>
          <a:bodyPr>
            <a:normAutofit/>
          </a:bodyPr>
          <a:lstStyle/>
          <a:p>
            <a:pPr marL="0" indent="0">
              <a:buNone/>
            </a:pPr>
            <a:r>
              <a:rPr lang="en-CA" sz="2400" dirty="0" smtClean="0"/>
              <a:t>16) </a:t>
            </a:r>
            <a:r>
              <a:rPr lang="en-CA" sz="2400" dirty="0" smtClean="0"/>
              <a:t>In 2010, OUTstanding  Lives.org launched a facebook group called “I Bet We Can Find  1,000,000 People Who support  Same-Sex Marriage. In just over  two weeks, we reached over</a:t>
            </a:r>
          </a:p>
          <a:p>
            <a:pPr marL="0" indent="0">
              <a:buNone/>
            </a:pPr>
            <a:r>
              <a:rPr lang="en-CA" sz="2400" dirty="0"/>
              <a:t> </a:t>
            </a:r>
            <a:r>
              <a:rPr lang="en-CA" sz="2400" dirty="0" smtClean="0"/>
              <a:t>a) 100,000 members</a:t>
            </a:r>
          </a:p>
          <a:p>
            <a:pPr marL="0" indent="0">
              <a:buNone/>
            </a:pPr>
            <a:r>
              <a:rPr lang="en-CA" sz="2400" dirty="0"/>
              <a:t> c) 1,000,000 </a:t>
            </a:r>
            <a:r>
              <a:rPr lang="en-CA" sz="2400" dirty="0" smtClean="0"/>
              <a:t>members</a:t>
            </a:r>
          </a:p>
          <a:p>
            <a:pPr marL="0" indent="0">
              <a:buNone/>
            </a:pPr>
            <a:r>
              <a:rPr lang="en-CA" sz="2400" dirty="0"/>
              <a:t> </a:t>
            </a:r>
            <a:r>
              <a:rPr lang="en-CA" sz="2400" b="1" dirty="0"/>
              <a:t>d) 2.2 million members</a:t>
            </a:r>
          </a:p>
        </p:txBody>
      </p:sp>
    </p:spTree>
    <p:extLst>
      <p:ext uri="{BB962C8B-B14F-4D97-AF65-F5344CB8AC3E}">
        <p14:creationId xmlns:p14="http://schemas.microsoft.com/office/powerpoint/2010/main" val="32728900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3808" y="3789040"/>
            <a:ext cx="5688632" cy="2520280"/>
          </a:xfrm>
        </p:spPr>
        <p:txBody>
          <a:bodyPr>
            <a:normAutofit/>
          </a:bodyPr>
          <a:lstStyle/>
          <a:p>
            <a:pPr marL="0" indent="0">
              <a:buNone/>
            </a:pPr>
            <a:r>
              <a:rPr lang="en-CA" sz="2400" dirty="0" smtClean="0"/>
              <a:t>Congratulations!</a:t>
            </a:r>
          </a:p>
          <a:p>
            <a:pPr marL="0" indent="0">
              <a:buNone/>
            </a:pPr>
            <a:endParaRPr lang="en-CA" sz="2400" dirty="0"/>
          </a:p>
          <a:p>
            <a:pPr marL="0" indent="0">
              <a:buNone/>
            </a:pPr>
            <a:r>
              <a:rPr lang="en-CA" sz="2400" dirty="0" smtClean="0"/>
              <a:t>You </a:t>
            </a:r>
            <a:r>
              <a:rPr lang="en-CA" sz="2400" dirty="0"/>
              <a:t>now have </a:t>
            </a:r>
            <a:r>
              <a:rPr lang="en-CA" sz="2400" b="1" dirty="0" smtClean="0"/>
              <a:t>200</a:t>
            </a:r>
            <a:r>
              <a:rPr lang="en-CA" sz="2400" dirty="0" smtClean="0"/>
              <a:t> </a:t>
            </a:r>
            <a:r>
              <a:rPr lang="en-CA" sz="2400" dirty="0"/>
              <a:t>gold coins</a:t>
            </a:r>
            <a:r>
              <a:rPr lang="en-CA" sz="2400" dirty="0" smtClean="0"/>
              <a:t>!</a:t>
            </a:r>
          </a:p>
          <a:p>
            <a:pPr marL="0" indent="0">
              <a:buNone/>
            </a:pPr>
            <a:endParaRPr lang="en-CA" sz="2400" dirty="0"/>
          </a:p>
          <a:p>
            <a:pPr marL="0" indent="0">
              <a:buNone/>
            </a:pPr>
            <a:r>
              <a:rPr lang="en-CA" sz="2400" dirty="0" smtClean="0"/>
              <a:t>You are OUTstanding!</a:t>
            </a:r>
            <a:endParaRPr lang="en-CA" sz="2400" dirty="0"/>
          </a:p>
        </p:txBody>
      </p:sp>
      <p:pic>
        <p:nvPicPr>
          <p:cNvPr id="3" name="Picture 2"/>
          <p:cNvPicPr>
            <a:picLocks noChangeAspect="1"/>
          </p:cNvPicPr>
          <p:nvPr/>
        </p:nvPicPr>
        <p:blipFill>
          <a:blip r:embed="rId2" cstate="print">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tretch>
            <a:fillRect/>
          </a:stretch>
        </p:blipFill>
        <p:spPr>
          <a:xfrm>
            <a:off x="-9872" y="2996952"/>
            <a:ext cx="2205608" cy="3952246"/>
          </a:xfrm>
          <a:prstGeom prst="rect">
            <a:avLst/>
          </a:prstGeom>
          <a:scene3d>
            <a:camera prst="orthographicFront"/>
            <a:lightRig rig="threePt" dir="t"/>
          </a:scene3d>
          <a:sp3d>
            <a:bevelT/>
          </a:sp3d>
        </p:spPr>
      </p:pic>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2344" y="3996360"/>
            <a:ext cx="1301176" cy="1957423"/>
          </a:xfrm>
          <a:prstGeom prst="rect">
            <a:avLst/>
          </a:prstGeom>
          <a:scene3d>
            <a:camera prst="orthographicFront"/>
            <a:lightRig rig="threePt" dir="t"/>
          </a:scene3d>
          <a:sp3d>
            <a:bevelT/>
          </a:sp3d>
        </p:spPr>
      </p:pic>
    </p:spTree>
    <p:extLst>
      <p:ext uri="{BB962C8B-B14F-4D97-AF65-F5344CB8AC3E}">
        <p14:creationId xmlns:p14="http://schemas.microsoft.com/office/powerpoint/2010/main" val="24312720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3789040"/>
            <a:ext cx="7859216" cy="2337123"/>
          </a:xfrm>
        </p:spPr>
        <p:txBody>
          <a:bodyPr>
            <a:normAutofit/>
          </a:bodyPr>
          <a:lstStyle/>
          <a:p>
            <a:pPr marL="0" indent="0">
              <a:buNone/>
            </a:pPr>
            <a:r>
              <a:rPr lang="en-CA" sz="2400" dirty="0" smtClean="0"/>
              <a:t>17) True </a:t>
            </a:r>
            <a:r>
              <a:rPr lang="en-CA" sz="2400" dirty="0" smtClean="0"/>
              <a:t>or false?</a:t>
            </a:r>
          </a:p>
          <a:p>
            <a:pPr marL="0" indent="0">
              <a:buNone/>
            </a:pPr>
            <a:endParaRPr lang="en-CA" sz="2400" dirty="0" smtClean="0"/>
          </a:p>
          <a:p>
            <a:pPr marL="0" indent="0">
              <a:buNone/>
            </a:pPr>
            <a:r>
              <a:rPr lang="en-CA" sz="2400" dirty="0" smtClean="0"/>
              <a:t>Biblical </a:t>
            </a:r>
            <a:r>
              <a:rPr lang="en-CA" sz="2400" dirty="0"/>
              <a:t>translations </a:t>
            </a:r>
            <a:r>
              <a:rPr lang="en-CA" sz="2400" dirty="0" smtClean="0"/>
              <a:t>of  homophobic passages are  correct because  the original ancient Greek  language had a term for  “homosexuality”….?</a:t>
            </a:r>
            <a:endParaRPr lang="en-CA" sz="2400" dirty="0"/>
          </a:p>
        </p:txBody>
      </p:sp>
    </p:spTree>
    <p:extLst>
      <p:ext uri="{BB962C8B-B14F-4D97-AF65-F5344CB8AC3E}">
        <p14:creationId xmlns:p14="http://schemas.microsoft.com/office/powerpoint/2010/main" val="33775112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4293096"/>
            <a:ext cx="7632848" cy="1833067"/>
          </a:xfrm>
        </p:spPr>
        <p:txBody>
          <a:bodyPr>
            <a:normAutofit/>
          </a:bodyPr>
          <a:lstStyle/>
          <a:p>
            <a:pPr marL="0" indent="0" algn="ctr">
              <a:buNone/>
            </a:pPr>
            <a:r>
              <a:rPr lang="en-CA" sz="2400" dirty="0" smtClean="0"/>
              <a:t>The answer is….  </a:t>
            </a:r>
          </a:p>
          <a:p>
            <a:pPr marL="0" indent="0" algn="ctr">
              <a:buNone/>
            </a:pPr>
            <a:r>
              <a:rPr lang="en-CA" sz="2400" dirty="0" smtClean="0"/>
              <a:t>(drum roll…)</a:t>
            </a:r>
            <a:endParaRPr lang="en-CA" sz="2400" dirty="0"/>
          </a:p>
        </p:txBody>
      </p:sp>
    </p:spTree>
    <p:extLst>
      <p:ext uri="{BB962C8B-B14F-4D97-AF65-F5344CB8AC3E}">
        <p14:creationId xmlns:p14="http://schemas.microsoft.com/office/powerpoint/2010/main" val="753873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7882</TotalTime>
  <Words>6451</Words>
  <Application>Microsoft Office PowerPoint</Application>
  <PresentationFormat>On-screen Show (4:3)</PresentationFormat>
  <Paragraphs>716</Paragraphs>
  <Slides>228</Slides>
  <Notes>0</Notes>
  <HiddenSlides>0</HiddenSlides>
  <MMClips>0</MMClips>
  <ScaleCrop>false</ScaleCrop>
  <HeadingPairs>
    <vt:vector size="4" baseType="variant">
      <vt:variant>
        <vt:lpstr>Theme</vt:lpstr>
      </vt:variant>
      <vt:variant>
        <vt:i4>1</vt:i4>
      </vt:variant>
      <vt:variant>
        <vt:lpstr>Slide Titles</vt:lpstr>
      </vt:variant>
      <vt:variant>
        <vt:i4>228</vt:i4>
      </vt:variant>
    </vt:vector>
  </HeadingPairs>
  <TitlesOfParts>
    <vt:vector size="229" baseType="lpstr">
      <vt:lpstr>Office Theme</vt:lpstr>
      <vt:lpstr>       You Can Live Your Dreams &amp;  Free Your World  Sharon Love, M.Ed. (Psychology)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 How many people have  gay feelings? In other words, how many people are sometimes attracted to other people of the same sex?   A)  10%  B)   25%  C)  56%    </vt:lpstr>
      <vt:lpstr>PowerPoint Presentation</vt:lpstr>
      <vt:lpstr>1) How many people have  gay feelings? In other words, how many people are sometimes attracted to other people of the same sex?   A)  10%  B)  25%  C)  56%    </vt:lpstr>
      <vt:lpstr>According to Psychological research in the Kinsey Report, 56%  of people experience same-sex attractions at least some of the time, and 10 % experience only same-sex attractions.   </vt:lpstr>
      <vt:lpstr>According to Kinsey, sexual attraction is a  fluid continuum and most people’s attractions vary.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 With OUTstanding Lives.org, what does LGBTF stand for (guess)?  A) Loveable, Great, Beautiful, Terrific &amp; Fabulous B) Lesbian, Gay, Bisexual, Trans people and Friends c) Lesbian, Gay, Bisexual, Trans people and Family</vt:lpstr>
      <vt:lpstr>PowerPoint Presentation</vt:lpstr>
      <vt:lpstr>4) Answer… With OUTstanding Lives.org, LGBTF stands for  A) Loveable, Great, Beautiful, &amp; Fabulous B) Lesbian, Gay, Bisexual, Trans people and Friends c) Lesbian, Gay, Bisexual, Trans people and Family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9) How many LGBT people have you met?   A) none  B)  1-3  C) 3-10  D) 10-100  E) over 100</vt:lpstr>
      <vt:lpstr>PowerPoint Presentation</vt:lpstr>
      <vt:lpstr>PowerPoint Presentation</vt:lpstr>
      <vt:lpstr>10) In 2011,  the Gallup organization reported that U.S. adults, on average, estimate that   a) 5% of Americans are gay or lesbian. b) 10% of Americans are gay or lesbian. c) 25% of Americans are gay or lesbian.</vt:lpstr>
      <vt:lpstr>PowerPoint Presentation</vt:lpstr>
      <vt:lpstr>10) In 2011,  the Gallup organization reported that U.S. adults, on average, estimate that  a) 5% b) 10% c) 25% of Americans are gay or lesbian.  Note: Add bisexual and trans people, and the number of LGBT  people is much higher.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15) Some places have very  inclusive human rights codes. Which is NOT true?    The Ontario Human Rights code  promotes justice for people of all: a) races, cultures, colours, b) sexual orientations c) genders &amp; gender identities d) sizes</vt:lpstr>
      <vt:lpstr>PowerPoint Presentation</vt:lpstr>
      <vt:lpstr>15) Answer…Which is NOT true?    The Ontario Human Rights code promotes justice for people of all: a)  races, cultures, colours, b)  sexual orientations c)  genders &amp; gender identities d) sizes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keys to Positive Spaces</dc:title>
  <dc:creator>Sharon</dc:creator>
  <cp:lastModifiedBy>Sharon</cp:lastModifiedBy>
  <cp:revision>412</cp:revision>
  <dcterms:created xsi:type="dcterms:W3CDTF">2013-05-09T17:54:57Z</dcterms:created>
  <dcterms:modified xsi:type="dcterms:W3CDTF">2013-12-28T05:14:21Z</dcterms:modified>
</cp:coreProperties>
</file>