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8" r:id="rId2"/>
    <p:sldId id="420" r:id="rId3"/>
    <p:sldId id="421" r:id="rId4"/>
    <p:sldId id="410" r:id="rId5"/>
    <p:sldId id="422" r:id="rId6"/>
    <p:sldId id="486" r:id="rId7"/>
    <p:sldId id="516" r:id="rId8"/>
    <p:sldId id="487" r:id="rId9"/>
    <p:sldId id="593" r:id="rId10"/>
    <p:sldId id="461" r:id="rId11"/>
    <p:sldId id="518" r:id="rId12"/>
    <p:sldId id="462" r:id="rId13"/>
    <p:sldId id="326" r:id="rId14"/>
    <p:sldId id="517" r:id="rId15"/>
    <p:sldId id="336" r:id="rId16"/>
    <p:sldId id="464" r:id="rId17"/>
    <p:sldId id="519" r:id="rId18"/>
    <p:sldId id="467" r:id="rId19"/>
    <p:sldId id="565" r:id="rId20"/>
    <p:sldId id="466" r:id="rId21"/>
    <p:sldId id="520" r:id="rId22"/>
    <p:sldId id="465" r:id="rId23"/>
    <p:sldId id="566" r:id="rId24"/>
    <p:sldId id="568" r:id="rId25"/>
    <p:sldId id="567" r:id="rId26"/>
    <p:sldId id="488" r:id="rId27"/>
    <p:sldId id="521" r:id="rId28"/>
    <p:sldId id="489" r:id="rId29"/>
    <p:sldId id="295" r:id="rId30"/>
    <p:sldId id="522" r:id="rId31"/>
    <p:sldId id="491" r:id="rId32"/>
    <p:sldId id="338" r:id="rId33"/>
    <p:sldId id="523" r:id="rId34"/>
    <p:sldId id="482" r:id="rId35"/>
    <p:sldId id="339" r:id="rId36"/>
    <p:sldId id="334" r:id="rId37"/>
    <p:sldId id="436" r:id="rId38"/>
    <p:sldId id="341" r:id="rId39"/>
    <p:sldId id="524" r:id="rId40"/>
    <p:sldId id="490" r:id="rId41"/>
    <p:sldId id="340" r:id="rId42"/>
    <p:sldId id="525" r:id="rId43"/>
    <p:sldId id="469" r:id="rId44"/>
    <p:sldId id="363" r:id="rId45"/>
    <p:sldId id="526" r:id="rId46"/>
    <p:sldId id="492" r:id="rId47"/>
    <p:sldId id="379" r:id="rId48"/>
    <p:sldId id="527" r:id="rId49"/>
    <p:sldId id="569" r:id="rId50"/>
    <p:sldId id="349" r:id="rId51"/>
    <p:sldId id="528" r:id="rId52"/>
    <p:sldId id="570" r:id="rId53"/>
    <p:sldId id="571" r:id="rId54"/>
    <p:sldId id="271" r:id="rId55"/>
    <p:sldId id="529" r:id="rId56"/>
    <p:sldId id="572" r:id="rId57"/>
    <p:sldId id="496" r:id="rId58"/>
    <p:sldId id="530" r:id="rId59"/>
    <p:sldId id="497" r:id="rId60"/>
    <p:sldId id="498" r:id="rId61"/>
    <p:sldId id="531" r:id="rId62"/>
    <p:sldId id="499" r:id="rId63"/>
    <p:sldId id="290" r:id="rId64"/>
    <p:sldId id="532" r:id="rId65"/>
    <p:sldId id="367" r:id="rId66"/>
    <p:sldId id="447" r:id="rId67"/>
    <p:sldId id="533" r:id="rId68"/>
    <p:sldId id="500" r:id="rId69"/>
    <p:sldId id="450" r:id="rId70"/>
    <p:sldId id="534" r:id="rId71"/>
    <p:sldId id="470" r:id="rId72"/>
    <p:sldId id="452" r:id="rId73"/>
    <p:sldId id="368" r:id="rId74"/>
    <p:sldId id="535" r:id="rId75"/>
    <p:sldId id="471" r:id="rId76"/>
    <p:sldId id="285" r:id="rId77"/>
    <p:sldId id="371" r:id="rId78"/>
    <p:sldId id="536" r:id="rId79"/>
    <p:sldId id="288" r:id="rId80"/>
    <p:sldId id="453" r:id="rId81"/>
    <p:sldId id="537" r:id="rId82"/>
    <p:sldId id="454" r:id="rId83"/>
    <p:sldId id="455" r:id="rId84"/>
    <p:sldId id="538" r:id="rId85"/>
    <p:sldId id="456" r:id="rId86"/>
    <p:sldId id="457" r:id="rId87"/>
    <p:sldId id="539" r:id="rId88"/>
    <p:sldId id="472" r:id="rId89"/>
    <p:sldId id="459" r:id="rId90"/>
    <p:sldId id="277" r:id="rId91"/>
    <p:sldId id="540" r:id="rId92"/>
    <p:sldId id="373" r:id="rId93"/>
    <p:sldId id="573" r:id="rId94"/>
    <p:sldId id="289" r:id="rId95"/>
    <p:sldId id="581" r:id="rId96"/>
    <p:sldId id="580" r:id="rId97"/>
    <p:sldId id="579" r:id="rId98"/>
    <p:sldId id="582" r:id="rId99"/>
    <p:sldId id="575" r:id="rId100"/>
    <p:sldId id="584" r:id="rId101"/>
    <p:sldId id="398" r:id="rId102"/>
    <p:sldId id="541" r:id="rId103"/>
    <p:sldId id="399" r:id="rId104"/>
    <p:sldId id="437" r:id="rId105"/>
    <p:sldId id="542" r:id="rId106"/>
    <p:sldId id="438" r:id="rId107"/>
    <p:sldId id="372" r:id="rId108"/>
    <p:sldId id="543" r:id="rId109"/>
    <p:sldId id="284" r:id="rId110"/>
    <p:sldId id="287" r:id="rId111"/>
    <p:sldId id="374" r:id="rId112"/>
    <p:sldId id="544" r:id="rId113"/>
    <p:sldId id="283" r:id="rId114"/>
    <p:sldId id="281" r:id="rId115"/>
    <p:sldId id="439" r:id="rId116"/>
    <p:sldId id="291" r:id="rId117"/>
    <p:sldId id="585" r:id="rId118"/>
    <p:sldId id="587" r:id="rId119"/>
    <p:sldId id="586" r:id="rId120"/>
    <p:sldId id="376" r:id="rId121"/>
    <p:sldId id="545" r:id="rId122"/>
    <p:sldId id="377" r:id="rId123"/>
    <p:sldId id="588" r:id="rId124"/>
    <p:sldId id="589" r:id="rId125"/>
    <p:sldId id="294" r:id="rId126"/>
    <p:sldId id="591" r:id="rId127"/>
    <p:sldId id="592" r:id="rId128"/>
    <p:sldId id="590" r:id="rId129"/>
    <p:sldId id="292" r:id="rId130"/>
    <p:sldId id="546" r:id="rId131"/>
    <p:sldId id="473" r:id="rId132"/>
    <p:sldId id="293" r:id="rId133"/>
    <p:sldId id="547" r:id="rId134"/>
    <p:sldId id="474" r:id="rId135"/>
    <p:sldId id="480" r:id="rId136"/>
    <p:sldId id="548" r:id="rId137"/>
    <p:sldId id="481" r:id="rId138"/>
    <p:sldId id="501" r:id="rId139"/>
    <p:sldId id="549" r:id="rId140"/>
    <p:sldId id="502" r:id="rId141"/>
    <p:sldId id="503" r:id="rId142"/>
    <p:sldId id="550" r:id="rId143"/>
    <p:sldId id="504" r:id="rId144"/>
    <p:sldId id="507" r:id="rId145"/>
    <p:sldId id="551" r:id="rId146"/>
    <p:sldId id="508" r:id="rId147"/>
    <p:sldId id="506" r:id="rId148"/>
    <p:sldId id="552" r:id="rId149"/>
    <p:sldId id="509" r:id="rId150"/>
    <p:sldId id="505" r:id="rId151"/>
    <p:sldId id="553" r:id="rId152"/>
    <p:sldId id="510" r:id="rId153"/>
    <p:sldId id="511" r:id="rId154"/>
    <p:sldId id="554" r:id="rId155"/>
    <p:sldId id="512" r:id="rId156"/>
    <p:sldId id="557" r:id="rId157"/>
    <p:sldId id="563" r:id="rId158"/>
    <p:sldId id="558" r:id="rId159"/>
    <p:sldId id="562" r:id="rId160"/>
    <p:sldId id="564" r:id="rId161"/>
    <p:sldId id="559" r:id="rId162"/>
    <p:sldId id="513" r:id="rId163"/>
    <p:sldId id="555" r:id="rId164"/>
    <p:sldId id="515" r:id="rId165"/>
    <p:sldId id="477" r:id="rId166"/>
    <p:sldId id="556" r:id="rId167"/>
    <p:sldId id="478" r:id="rId168"/>
    <p:sldId id="306" r:id="rId169"/>
    <p:sldId id="485" r:id="rId17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956" autoAdjust="0"/>
    <p:restoredTop sz="94660"/>
  </p:normalViewPr>
  <p:slideViewPr>
    <p:cSldViewPr>
      <p:cViewPr>
        <p:scale>
          <a:sx n="66" d="100"/>
          <a:sy n="66" d="100"/>
        </p:scale>
        <p:origin x="-1896" y="-1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slide" Target="slides/slide168.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B79350-1CC0-4CC3-B8A9-B00BFBA7383F}" type="doc">
      <dgm:prSet loTypeId="urn:microsoft.com/office/officeart/2005/8/layout/hChevron3" loCatId="process" qsTypeId="urn:microsoft.com/office/officeart/2005/8/quickstyle/3d1" qsCatId="3D" csTypeId="urn:microsoft.com/office/officeart/2005/8/colors/accent1_2" csCatId="accent1" phldr="1"/>
      <dgm:spPr/>
    </dgm:pt>
    <dgm:pt modelId="{EC92E0C4-35A0-431F-ABC1-18D4784C5F38}">
      <dgm:prSet phldrT="[Text]"/>
      <dgm:spPr/>
      <dgm:t>
        <a:bodyPr/>
        <a:lstStyle/>
        <a:p>
          <a:r>
            <a:rPr lang="en-CA" dirty="0" smtClean="0">
              <a:latin typeface="Century Gothic" pitchFamily="34" charset="0"/>
            </a:rPr>
            <a:t>heterosexual</a:t>
          </a:r>
          <a:endParaRPr lang="en-CA" dirty="0">
            <a:latin typeface="Century Gothic" pitchFamily="34" charset="0"/>
          </a:endParaRPr>
        </a:p>
      </dgm:t>
    </dgm:pt>
    <dgm:pt modelId="{47CD8C3C-6B1C-4B2B-87C7-538AD3300CA5}" type="parTrans" cxnId="{A8ACD526-AD68-4B64-9438-CE28E9C51F15}">
      <dgm:prSet/>
      <dgm:spPr/>
      <dgm:t>
        <a:bodyPr/>
        <a:lstStyle/>
        <a:p>
          <a:endParaRPr lang="en-CA"/>
        </a:p>
      </dgm:t>
    </dgm:pt>
    <dgm:pt modelId="{38E730B4-19DD-4258-9649-02559D67F6A7}" type="sibTrans" cxnId="{A8ACD526-AD68-4B64-9438-CE28E9C51F15}">
      <dgm:prSet/>
      <dgm:spPr/>
      <dgm:t>
        <a:bodyPr/>
        <a:lstStyle/>
        <a:p>
          <a:endParaRPr lang="en-CA"/>
        </a:p>
      </dgm:t>
    </dgm:pt>
    <dgm:pt modelId="{71E33441-57C1-45A0-A947-4C8DF1F42332}">
      <dgm:prSet phldrT="[Text]"/>
      <dgm:spPr/>
      <dgm:t>
        <a:bodyPr/>
        <a:lstStyle/>
        <a:p>
          <a:r>
            <a:rPr lang="en-CA" dirty="0" smtClean="0">
              <a:latin typeface="Century Gothic" pitchFamily="34" charset="0"/>
            </a:rPr>
            <a:t> bisexual</a:t>
          </a:r>
          <a:endParaRPr lang="en-CA" dirty="0">
            <a:latin typeface="Century Gothic" pitchFamily="34" charset="0"/>
          </a:endParaRPr>
        </a:p>
      </dgm:t>
    </dgm:pt>
    <dgm:pt modelId="{441373EA-9FA3-4CA0-8FF1-5C17EF49FB17}" type="parTrans" cxnId="{F699D14F-002D-4C8E-B6F1-EC3E2B424162}">
      <dgm:prSet/>
      <dgm:spPr/>
      <dgm:t>
        <a:bodyPr/>
        <a:lstStyle/>
        <a:p>
          <a:endParaRPr lang="en-CA"/>
        </a:p>
      </dgm:t>
    </dgm:pt>
    <dgm:pt modelId="{282CB9A4-53F3-42DD-B739-E793E6ACC518}" type="sibTrans" cxnId="{F699D14F-002D-4C8E-B6F1-EC3E2B424162}">
      <dgm:prSet/>
      <dgm:spPr/>
      <dgm:t>
        <a:bodyPr/>
        <a:lstStyle/>
        <a:p>
          <a:endParaRPr lang="en-CA"/>
        </a:p>
      </dgm:t>
    </dgm:pt>
    <dgm:pt modelId="{63A662CD-2C42-43CD-8C4C-E07CD00C96D9}">
      <dgm:prSet phldrT="[Text]"/>
      <dgm:spPr/>
      <dgm:t>
        <a:bodyPr/>
        <a:lstStyle/>
        <a:p>
          <a:r>
            <a:rPr lang="en-CA" dirty="0" smtClean="0">
              <a:latin typeface="Century Gothic" pitchFamily="34" charset="0"/>
            </a:rPr>
            <a:t>homosexual</a:t>
          </a:r>
          <a:endParaRPr lang="en-CA" dirty="0">
            <a:latin typeface="Century Gothic" pitchFamily="34" charset="0"/>
          </a:endParaRPr>
        </a:p>
      </dgm:t>
    </dgm:pt>
    <dgm:pt modelId="{19B5450B-AF65-4E65-A354-58414451A844}" type="parTrans" cxnId="{19DED6D6-F8D3-4CF5-8648-E34600CD4552}">
      <dgm:prSet/>
      <dgm:spPr/>
      <dgm:t>
        <a:bodyPr/>
        <a:lstStyle/>
        <a:p>
          <a:endParaRPr lang="en-CA"/>
        </a:p>
      </dgm:t>
    </dgm:pt>
    <dgm:pt modelId="{9223E95A-1EA5-4EF2-97AC-FAC422D19587}" type="sibTrans" cxnId="{19DED6D6-F8D3-4CF5-8648-E34600CD4552}">
      <dgm:prSet/>
      <dgm:spPr/>
      <dgm:t>
        <a:bodyPr/>
        <a:lstStyle/>
        <a:p>
          <a:endParaRPr lang="en-CA"/>
        </a:p>
      </dgm:t>
    </dgm:pt>
    <dgm:pt modelId="{B7C85455-6D50-4EA4-BFF8-F545B920C0D5}" type="pres">
      <dgm:prSet presAssocID="{BEB79350-1CC0-4CC3-B8A9-B00BFBA7383F}" presName="Name0" presStyleCnt="0">
        <dgm:presLayoutVars>
          <dgm:dir/>
          <dgm:resizeHandles val="exact"/>
        </dgm:presLayoutVars>
      </dgm:prSet>
      <dgm:spPr/>
    </dgm:pt>
    <dgm:pt modelId="{C1B97A96-5CEE-4068-81B9-62A59020EAC0}" type="pres">
      <dgm:prSet presAssocID="{EC92E0C4-35A0-431F-ABC1-18D4784C5F38}" presName="parTxOnly" presStyleLbl="node1" presStyleIdx="0" presStyleCnt="3">
        <dgm:presLayoutVars>
          <dgm:bulletEnabled val="1"/>
        </dgm:presLayoutVars>
      </dgm:prSet>
      <dgm:spPr/>
      <dgm:t>
        <a:bodyPr/>
        <a:lstStyle/>
        <a:p>
          <a:endParaRPr lang="en-CA"/>
        </a:p>
      </dgm:t>
    </dgm:pt>
    <dgm:pt modelId="{9B3E1729-D87E-409F-A6D8-25ED0ECEDDD8}" type="pres">
      <dgm:prSet presAssocID="{38E730B4-19DD-4258-9649-02559D67F6A7}" presName="parSpace" presStyleCnt="0"/>
      <dgm:spPr/>
    </dgm:pt>
    <dgm:pt modelId="{09BFF823-27E8-420B-8DF5-012C69660B8F}" type="pres">
      <dgm:prSet presAssocID="{71E33441-57C1-45A0-A947-4C8DF1F42332}" presName="parTxOnly" presStyleLbl="node1" presStyleIdx="1" presStyleCnt="3">
        <dgm:presLayoutVars>
          <dgm:bulletEnabled val="1"/>
        </dgm:presLayoutVars>
      </dgm:prSet>
      <dgm:spPr/>
      <dgm:t>
        <a:bodyPr/>
        <a:lstStyle/>
        <a:p>
          <a:endParaRPr lang="en-CA"/>
        </a:p>
      </dgm:t>
    </dgm:pt>
    <dgm:pt modelId="{9E21CAE7-70A7-430E-BF30-27D37EC98049}" type="pres">
      <dgm:prSet presAssocID="{282CB9A4-53F3-42DD-B739-E793E6ACC518}" presName="parSpace" presStyleCnt="0"/>
      <dgm:spPr/>
    </dgm:pt>
    <dgm:pt modelId="{B09B5A93-65A9-4D43-A3BF-572AC01BCBD8}" type="pres">
      <dgm:prSet presAssocID="{63A662CD-2C42-43CD-8C4C-E07CD00C96D9}" presName="parTxOnly" presStyleLbl="node1" presStyleIdx="2" presStyleCnt="3">
        <dgm:presLayoutVars>
          <dgm:bulletEnabled val="1"/>
        </dgm:presLayoutVars>
      </dgm:prSet>
      <dgm:spPr/>
      <dgm:t>
        <a:bodyPr/>
        <a:lstStyle/>
        <a:p>
          <a:endParaRPr lang="en-CA"/>
        </a:p>
      </dgm:t>
    </dgm:pt>
  </dgm:ptLst>
  <dgm:cxnLst>
    <dgm:cxn modelId="{2458D006-2BEB-4FDA-825A-3B8CA15DB8DF}" type="presOf" srcId="{EC92E0C4-35A0-431F-ABC1-18D4784C5F38}" destId="{C1B97A96-5CEE-4068-81B9-62A59020EAC0}" srcOrd="0" destOrd="0" presId="urn:microsoft.com/office/officeart/2005/8/layout/hChevron3"/>
    <dgm:cxn modelId="{A8ACD526-AD68-4B64-9438-CE28E9C51F15}" srcId="{BEB79350-1CC0-4CC3-B8A9-B00BFBA7383F}" destId="{EC92E0C4-35A0-431F-ABC1-18D4784C5F38}" srcOrd="0" destOrd="0" parTransId="{47CD8C3C-6B1C-4B2B-87C7-538AD3300CA5}" sibTransId="{38E730B4-19DD-4258-9649-02559D67F6A7}"/>
    <dgm:cxn modelId="{8A8047AC-8FF9-489A-A475-C80239A99E8C}" type="presOf" srcId="{71E33441-57C1-45A0-A947-4C8DF1F42332}" destId="{09BFF823-27E8-420B-8DF5-012C69660B8F}" srcOrd="0" destOrd="0" presId="urn:microsoft.com/office/officeart/2005/8/layout/hChevron3"/>
    <dgm:cxn modelId="{F699D14F-002D-4C8E-B6F1-EC3E2B424162}" srcId="{BEB79350-1CC0-4CC3-B8A9-B00BFBA7383F}" destId="{71E33441-57C1-45A0-A947-4C8DF1F42332}" srcOrd="1" destOrd="0" parTransId="{441373EA-9FA3-4CA0-8FF1-5C17EF49FB17}" sibTransId="{282CB9A4-53F3-42DD-B739-E793E6ACC518}"/>
    <dgm:cxn modelId="{E3091249-EC08-41D8-B63F-9EBC653BF648}" type="presOf" srcId="{BEB79350-1CC0-4CC3-B8A9-B00BFBA7383F}" destId="{B7C85455-6D50-4EA4-BFF8-F545B920C0D5}" srcOrd="0" destOrd="0" presId="urn:microsoft.com/office/officeart/2005/8/layout/hChevron3"/>
    <dgm:cxn modelId="{D2C501DF-5313-4174-8BC0-2F2E20CCDECB}" type="presOf" srcId="{63A662CD-2C42-43CD-8C4C-E07CD00C96D9}" destId="{B09B5A93-65A9-4D43-A3BF-572AC01BCBD8}" srcOrd="0" destOrd="0" presId="urn:microsoft.com/office/officeart/2005/8/layout/hChevron3"/>
    <dgm:cxn modelId="{19DED6D6-F8D3-4CF5-8648-E34600CD4552}" srcId="{BEB79350-1CC0-4CC3-B8A9-B00BFBA7383F}" destId="{63A662CD-2C42-43CD-8C4C-E07CD00C96D9}" srcOrd="2" destOrd="0" parTransId="{19B5450B-AF65-4E65-A354-58414451A844}" sibTransId="{9223E95A-1EA5-4EF2-97AC-FAC422D19587}"/>
    <dgm:cxn modelId="{702E5DFD-0C11-4A17-BB93-BE341EF3AE96}" type="presParOf" srcId="{B7C85455-6D50-4EA4-BFF8-F545B920C0D5}" destId="{C1B97A96-5CEE-4068-81B9-62A59020EAC0}" srcOrd="0" destOrd="0" presId="urn:microsoft.com/office/officeart/2005/8/layout/hChevron3"/>
    <dgm:cxn modelId="{692B30E3-7C71-4B15-AE03-DCBA6290BDCE}" type="presParOf" srcId="{B7C85455-6D50-4EA4-BFF8-F545B920C0D5}" destId="{9B3E1729-D87E-409F-A6D8-25ED0ECEDDD8}" srcOrd="1" destOrd="0" presId="urn:microsoft.com/office/officeart/2005/8/layout/hChevron3"/>
    <dgm:cxn modelId="{BA1BF5F1-DF0C-4543-889A-7278CB73F417}" type="presParOf" srcId="{B7C85455-6D50-4EA4-BFF8-F545B920C0D5}" destId="{09BFF823-27E8-420B-8DF5-012C69660B8F}" srcOrd="2" destOrd="0" presId="urn:microsoft.com/office/officeart/2005/8/layout/hChevron3"/>
    <dgm:cxn modelId="{01FB49A6-E2B7-4ACC-8EE6-08818964751D}" type="presParOf" srcId="{B7C85455-6D50-4EA4-BFF8-F545B920C0D5}" destId="{9E21CAE7-70A7-430E-BF30-27D37EC98049}" srcOrd="3" destOrd="0" presId="urn:microsoft.com/office/officeart/2005/8/layout/hChevron3"/>
    <dgm:cxn modelId="{04F7E6BC-A931-4697-8D59-91CB12C489BC}" type="presParOf" srcId="{B7C85455-6D50-4EA4-BFF8-F545B920C0D5}" destId="{B09B5A93-65A9-4D43-A3BF-572AC01BCBD8}" srcOrd="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F3A617A-6FDC-47D0-A29F-7C075E511BDC}" type="doc">
      <dgm:prSet loTypeId="urn:microsoft.com/office/officeart/2005/8/layout/pyramid2" loCatId="pyramid" qsTypeId="urn:microsoft.com/office/officeart/2005/8/quickstyle/3d2" qsCatId="3D" csTypeId="urn:microsoft.com/office/officeart/2005/8/colors/colorful4" csCatId="colorful" phldr="1"/>
      <dgm:spPr/>
    </dgm:pt>
    <dgm:pt modelId="{529E5705-1242-4676-8064-6BC2F902DCE9}">
      <dgm:prSet phldrT="[Text]"/>
      <dgm:spPr/>
      <dgm:t>
        <a:bodyPr/>
        <a:lstStyle/>
        <a:p>
          <a:r>
            <a:rPr lang="en-CA" dirty="0" smtClean="0">
              <a:latin typeface="Century Gothic" pitchFamily="34" charset="0"/>
            </a:rPr>
            <a:t>You have ten kids &amp; you all donate money</a:t>
          </a:r>
          <a:endParaRPr lang="en-CA" dirty="0">
            <a:latin typeface="Century Gothic" pitchFamily="34" charset="0"/>
          </a:endParaRPr>
        </a:p>
      </dgm:t>
    </dgm:pt>
    <dgm:pt modelId="{C440429E-76B7-4922-8D4F-C9912331804B}" type="parTrans" cxnId="{8D79F6E6-3E7A-441D-9F53-3EA6B923CED5}">
      <dgm:prSet/>
      <dgm:spPr/>
      <dgm:t>
        <a:bodyPr/>
        <a:lstStyle/>
        <a:p>
          <a:endParaRPr lang="en-CA"/>
        </a:p>
      </dgm:t>
    </dgm:pt>
    <dgm:pt modelId="{965A991C-9C1E-40A2-9DF4-54FCCE2B93FF}" type="sibTrans" cxnId="{8D79F6E6-3E7A-441D-9F53-3EA6B923CED5}">
      <dgm:prSet/>
      <dgm:spPr/>
      <dgm:t>
        <a:bodyPr/>
        <a:lstStyle/>
        <a:p>
          <a:endParaRPr lang="en-CA"/>
        </a:p>
      </dgm:t>
    </dgm:pt>
    <dgm:pt modelId="{CAB61CB5-2478-4EE7-9DFC-8283CA29DBF7}">
      <dgm:prSet phldrT="[Text]"/>
      <dgm:spPr/>
      <dgm:t>
        <a:bodyPr/>
        <a:lstStyle/>
        <a:p>
          <a:r>
            <a:rPr lang="en-CA" dirty="0" smtClean="0">
              <a:latin typeface="Century Gothic" pitchFamily="34" charset="0"/>
            </a:rPr>
            <a:t>They all have ten kids &amp; they all donate money</a:t>
          </a:r>
          <a:endParaRPr lang="en-CA" dirty="0">
            <a:latin typeface="Century Gothic" pitchFamily="34" charset="0"/>
          </a:endParaRPr>
        </a:p>
      </dgm:t>
    </dgm:pt>
    <dgm:pt modelId="{9F70E71D-0CFD-4225-B024-5C3D041E4950}" type="parTrans" cxnId="{D7CDCDE5-9838-423C-99C9-9ABC34A81DCF}">
      <dgm:prSet/>
      <dgm:spPr/>
      <dgm:t>
        <a:bodyPr/>
        <a:lstStyle/>
        <a:p>
          <a:endParaRPr lang="en-CA"/>
        </a:p>
      </dgm:t>
    </dgm:pt>
    <dgm:pt modelId="{22C0A701-78B6-4FE3-91E6-D3405527B657}" type="sibTrans" cxnId="{D7CDCDE5-9838-423C-99C9-9ABC34A81DCF}">
      <dgm:prSet/>
      <dgm:spPr/>
      <dgm:t>
        <a:bodyPr/>
        <a:lstStyle/>
        <a:p>
          <a:endParaRPr lang="en-CA"/>
        </a:p>
      </dgm:t>
    </dgm:pt>
    <dgm:pt modelId="{AA0BFAC5-CE1B-48AA-8643-BCFB109B1828}">
      <dgm:prSet phldrT="[Text]"/>
      <dgm:spPr/>
      <dgm:t>
        <a:bodyPr/>
        <a:lstStyle/>
        <a:p>
          <a:r>
            <a:rPr lang="en-CA" dirty="0" smtClean="0">
              <a:latin typeface="Century Gothic" pitchFamily="34" charset="0"/>
            </a:rPr>
            <a:t>They all have ten kids &amp; they all donate money</a:t>
          </a:r>
          <a:endParaRPr lang="en-CA" dirty="0">
            <a:latin typeface="Century Gothic" pitchFamily="34" charset="0"/>
          </a:endParaRPr>
        </a:p>
      </dgm:t>
    </dgm:pt>
    <dgm:pt modelId="{B545C6F4-FA31-425D-8B05-48AD5D48D224}" type="parTrans" cxnId="{8955DDA7-52B4-463A-A089-2705A8943010}">
      <dgm:prSet/>
      <dgm:spPr/>
      <dgm:t>
        <a:bodyPr/>
        <a:lstStyle/>
        <a:p>
          <a:endParaRPr lang="en-CA"/>
        </a:p>
      </dgm:t>
    </dgm:pt>
    <dgm:pt modelId="{011A4577-2A28-4F22-9329-697C8A6AC44D}" type="sibTrans" cxnId="{8955DDA7-52B4-463A-A089-2705A8943010}">
      <dgm:prSet/>
      <dgm:spPr/>
      <dgm:t>
        <a:bodyPr/>
        <a:lstStyle/>
        <a:p>
          <a:endParaRPr lang="en-CA"/>
        </a:p>
      </dgm:t>
    </dgm:pt>
    <dgm:pt modelId="{DE00ACC9-AC00-4C95-88E9-5BAC45183223}" type="pres">
      <dgm:prSet presAssocID="{8F3A617A-6FDC-47D0-A29F-7C075E511BDC}" presName="compositeShape" presStyleCnt="0">
        <dgm:presLayoutVars>
          <dgm:dir/>
          <dgm:resizeHandles/>
        </dgm:presLayoutVars>
      </dgm:prSet>
      <dgm:spPr/>
    </dgm:pt>
    <dgm:pt modelId="{69E4D255-B8B6-4D4A-B1AB-B61088DD22CC}" type="pres">
      <dgm:prSet presAssocID="{8F3A617A-6FDC-47D0-A29F-7C075E511BDC}" presName="pyramid" presStyleLbl="node1" presStyleIdx="0" presStyleCnt="1" custScaleY="77990" custLinFactNeighborX="-2990" custLinFactNeighborY="21998"/>
      <dgm:spPr/>
    </dgm:pt>
    <dgm:pt modelId="{A6B6E7B4-20D3-42E0-999E-2AFB3A374D24}" type="pres">
      <dgm:prSet presAssocID="{8F3A617A-6FDC-47D0-A29F-7C075E511BDC}" presName="theList" presStyleCnt="0"/>
      <dgm:spPr/>
    </dgm:pt>
    <dgm:pt modelId="{05D55D94-AF00-4D50-84BE-643D3D817BDC}" type="pres">
      <dgm:prSet presAssocID="{529E5705-1242-4676-8064-6BC2F902DCE9}" presName="aNode" presStyleLbl="fgAcc1" presStyleIdx="0" presStyleCnt="3">
        <dgm:presLayoutVars>
          <dgm:bulletEnabled val="1"/>
        </dgm:presLayoutVars>
      </dgm:prSet>
      <dgm:spPr/>
      <dgm:t>
        <a:bodyPr/>
        <a:lstStyle/>
        <a:p>
          <a:endParaRPr lang="en-CA"/>
        </a:p>
      </dgm:t>
    </dgm:pt>
    <dgm:pt modelId="{E6013255-403C-4518-AA3E-CEF586471641}" type="pres">
      <dgm:prSet presAssocID="{529E5705-1242-4676-8064-6BC2F902DCE9}" presName="aSpace" presStyleCnt="0"/>
      <dgm:spPr/>
    </dgm:pt>
    <dgm:pt modelId="{BB16D4F8-578D-44AD-8F1B-7233B6F64868}" type="pres">
      <dgm:prSet presAssocID="{CAB61CB5-2478-4EE7-9DFC-8283CA29DBF7}" presName="aNode" presStyleLbl="fgAcc1" presStyleIdx="1" presStyleCnt="3">
        <dgm:presLayoutVars>
          <dgm:bulletEnabled val="1"/>
        </dgm:presLayoutVars>
      </dgm:prSet>
      <dgm:spPr/>
      <dgm:t>
        <a:bodyPr/>
        <a:lstStyle/>
        <a:p>
          <a:endParaRPr lang="en-CA"/>
        </a:p>
      </dgm:t>
    </dgm:pt>
    <dgm:pt modelId="{A7D52578-C856-4B89-A35C-ECCC4180F90A}" type="pres">
      <dgm:prSet presAssocID="{CAB61CB5-2478-4EE7-9DFC-8283CA29DBF7}" presName="aSpace" presStyleCnt="0"/>
      <dgm:spPr/>
    </dgm:pt>
    <dgm:pt modelId="{04687708-2C91-4DD2-A51B-DA7F8381D77F}" type="pres">
      <dgm:prSet presAssocID="{AA0BFAC5-CE1B-48AA-8643-BCFB109B1828}" presName="aNode" presStyleLbl="fgAcc1" presStyleIdx="2" presStyleCnt="3">
        <dgm:presLayoutVars>
          <dgm:bulletEnabled val="1"/>
        </dgm:presLayoutVars>
      </dgm:prSet>
      <dgm:spPr/>
      <dgm:t>
        <a:bodyPr/>
        <a:lstStyle/>
        <a:p>
          <a:endParaRPr lang="en-CA"/>
        </a:p>
      </dgm:t>
    </dgm:pt>
    <dgm:pt modelId="{297D4CF1-3131-4B12-AC8E-30943B74B094}" type="pres">
      <dgm:prSet presAssocID="{AA0BFAC5-CE1B-48AA-8643-BCFB109B1828}" presName="aSpace" presStyleCnt="0"/>
      <dgm:spPr/>
    </dgm:pt>
  </dgm:ptLst>
  <dgm:cxnLst>
    <dgm:cxn modelId="{B2463249-FB7E-4E02-A027-52E13B62DA1B}" type="presOf" srcId="{529E5705-1242-4676-8064-6BC2F902DCE9}" destId="{05D55D94-AF00-4D50-84BE-643D3D817BDC}" srcOrd="0" destOrd="0" presId="urn:microsoft.com/office/officeart/2005/8/layout/pyramid2"/>
    <dgm:cxn modelId="{8D79F6E6-3E7A-441D-9F53-3EA6B923CED5}" srcId="{8F3A617A-6FDC-47D0-A29F-7C075E511BDC}" destId="{529E5705-1242-4676-8064-6BC2F902DCE9}" srcOrd="0" destOrd="0" parTransId="{C440429E-76B7-4922-8D4F-C9912331804B}" sibTransId="{965A991C-9C1E-40A2-9DF4-54FCCE2B93FF}"/>
    <dgm:cxn modelId="{43A9790A-E55C-49BB-B5C5-F31B2EBC4548}" type="presOf" srcId="{AA0BFAC5-CE1B-48AA-8643-BCFB109B1828}" destId="{04687708-2C91-4DD2-A51B-DA7F8381D77F}" srcOrd="0" destOrd="0" presId="urn:microsoft.com/office/officeart/2005/8/layout/pyramid2"/>
    <dgm:cxn modelId="{8955DDA7-52B4-463A-A089-2705A8943010}" srcId="{8F3A617A-6FDC-47D0-A29F-7C075E511BDC}" destId="{AA0BFAC5-CE1B-48AA-8643-BCFB109B1828}" srcOrd="2" destOrd="0" parTransId="{B545C6F4-FA31-425D-8B05-48AD5D48D224}" sibTransId="{011A4577-2A28-4F22-9329-697C8A6AC44D}"/>
    <dgm:cxn modelId="{55765A4C-A239-4684-8CB3-C8A1E43B6170}" type="presOf" srcId="{CAB61CB5-2478-4EE7-9DFC-8283CA29DBF7}" destId="{BB16D4F8-578D-44AD-8F1B-7233B6F64868}" srcOrd="0" destOrd="0" presId="urn:microsoft.com/office/officeart/2005/8/layout/pyramid2"/>
    <dgm:cxn modelId="{D7CDCDE5-9838-423C-99C9-9ABC34A81DCF}" srcId="{8F3A617A-6FDC-47D0-A29F-7C075E511BDC}" destId="{CAB61CB5-2478-4EE7-9DFC-8283CA29DBF7}" srcOrd="1" destOrd="0" parTransId="{9F70E71D-0CFD-4225-B024-5C3D041E4950}" sibTransId="{22C0A701-78B6-4FE3-91E6-D3405527B657}"/>
    <dgm:cxn modelId="{24CB0758-8716-43F2-A12A-7B0192559D55}" type="presOf" srcId="{8F3A617A-6FDC-47D0-A29F-7C075E511BDC}" destId="{DE00ACC9-AC00-4C95-88E9-5BAC45183223}" srcOrd="0" destOrd="0" presId="urn:microsoft.com/office/officeart/2005/8/layout/pyramid2"/>
    <dgm:cxn modelId="{A9CDB469-58B9-4CB9-8994-2102B143CE55}" type="presParOf" srcId="{DE00ACC9-AC00-4C95-88E9-5BAC45183223}" destId="{69E4D255-B8B6-4D4A-B1AB-B61088DD22CC}" srcOrd="0" destOrd="0" presId="urn:microsoft.com/office/officeart/2005/8/layout/pyramid2"/>
    <dgm:cxn modelId="{256621E3-7D78-4C46-AC56-C283862FFF26}" type="presParOf" srcId="{DE00ACC9-AC00-4C95-88E9-5BAC45183223}" destId="{A6B6E7B4-20D3-42E0-999E-2AFB3A374D24}" srcOrd="1" destOrd="0" presId="urn:microsoft.com/office/officeart/2005/8/layout/pyramid2"/>
    <dgm:cxn modelId="{1E23B649-5D56-47A2-8548-D860511CFF03}" type="presParOf" srcId="{A6B6E7B4-20D3-42E0-999E-2AFB3A374D24}" destId="{05D55D94-AF00-4D50-84BE-643D3D817BDC}" srcOrd="0" destOrd="0" presId="urn:microsoft.com/office/officeart/2005/8/layout/pyramid2"/>
    <dgm:cxn modelId="{4300B86A-B2D7-4F29-B67E-CEA3AC5F3EB1}" type="presParOf" srcId="{A6B6E7B4-20D3-42E0-999E-2AFB3A374D24}" destId="{E6013255-403C-4518-AA3E-CEF586471641}" srcOrd="1" destOrd="0" presId="urn:microsoft.com/office/officeart/2005/8/layout/pyramid2"/>
    <dgm:cxn modelId="{A7BB214E-36BA-4EC7-9834-3E8236351C59}" type="presParOf" srcId="{A6B6E7B4-20D3-42E0-999E-2AFB3A374D24}" destId="{BB16D4F8-578D-44AD-8F1B-7233B6F64868}" srcOrd="2" destOrd="0" presId="urn:microsoft.com/office/officeart/2005/8/layout/pyramid2"/>
    <dgm:cxn modelId="{00F1A32D-0C24-4A77-A157-FE21391E20F1}" type="presParOf" srcId="{A6B6E7B4-20D3-42E0-999E-2AFB3A374D24}" destId="{A7D52578-C856-4B89-A35C-ECCC4180F90A}" srcOrd="3" destOrd="0" presId="urn:microsoft.com/office/officeart/2005/8/layout/pyramid2"/>
    <dgm:cxn modelId="{CEDE302E-9BCC-4AE6-9F9B-66B17DA3002D}" type="presParOf" srcId="{A6B6E7B4-20D3-42E0-999E-2AFB3A374D24}" destId="{04687708-2C91-4DD2-A51B-DA7F8381D77F}" srcOrd="4" destOrd="0" presId="urn:microsoft.com/office/officeart/2005/8/layout/pyramid2"/>
    <dgm:cxn modelId="{0416D787-B8F7-4525-8408-AA599491AF9A}" type="presParOf" srcId="{A6B6E7B4-20D3-42E0-999E-2AFB3A374D24}" destId="{297D4CF1-3131-4B12-AC8E-30943B74B094}"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576" y="3212976"/>
            <a:ext cx="7702624" cy="720080"/>
          </a:xfrm>
          <a:prstGeom prst="rect">
            <a:avLst/>
          </a:prstGeom>
        </p:spPr>
        <p:txBody>
          <a:bodyPr/>
          <a:lstStyle>
            <a:lvl1pPr>
              <a:defRPr sz="3200">
                <a:latin typeface="Century Gothic" pitchFamily="34" charset="0"/>
              </a:defRPr>
            </a:lvl1pPr>
          </a:lstStyle>
          <a:p>
            <a:r>
              <a:rPr lang="en-US" dirty="0" smtClean="0"/>
              <a:t>Click to edit Master title style</a:t>
            </a:r>
            <a:endParaRPr lang="en-CA" dirty="0"/>
          </a:p>
        </p:txBody>
      </p:sp>
      <p:sp>
        <p:nvSpPr>
          <p:cNvPr id="3" name="Subtitle 2"/>
          <p:cNvSpPr>
            <a:spLocks noGrp="1"/>
          </p:cNvSpPr>
          <p:nvPr>
            <p:ph type="subTitle" idx="1"/>
          </p:nvPr>
        </p:nvSpPr>
        <p:spPr>
          <a:xfrm>
            <a:off x="1403648" y="4221088"/>
            <a:ext cx="6368752" cy="1417712"/>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CA" dirty="0"/>
          </a:p>
        </p:txBody>
      </p:sp>
      <p:sp>
        <p:nvSpPr>
          <p:cNvPr id="4" name="Date Placeholder 3"/>
          <p:cNvSpPr>
            <a:spLocks noGrp="1"/>
          </p:cNvSpPr>
          <p:nvPr>
            <p:ph type="dt" sz="half" idx="10"/>
          </p:nvPr>
        </p:nvSpPr>
        <p:spPr/>
        <p:txBody>
          <a:bodyPr/>
          <a:lstStyle/>
          <a:p>
            <a:fld id="{76FB5BA4-0633-4C9D-85FB-6437FA4D3BE1}" type="datetimeFigureOut">
              <a:rPr lang="en-CA" smtClean="0"/>
              <a:t>18/09/2013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8CC50E9-8E94-40F1-AE87-751F9AF38DD3}" type="slidenum">
              <a:rPr lang="en-CA" smtClean="0"/>
              <a:t>‹#›</a:t>
            </a:fld>
            <a:endParaRPr lang="en-CA"/>
          </a:p>
        </p:txBody>
      </p:sp>
    </p:spTree>
    <p:extLst>
      <p:ext uri="{BB962C8B-B14F-4D97-AF65-F5344CB8AC3E}">
        <p14:creationId xmlns:p14="http://schemas.microsoft.com/office/powerpoint/2010/main" val="220721638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0" y="620688"/>
            <a:ext cx="4114800" cy="796950"/>
          </a:xfrm>
          <a:prstGeom prst="rect">
            <a:avLst/>
          </a:prstGeom>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6FB5BA4-0633-4C9D-85FB-6437FA4D3BE1}" type="datetimeFigureOut">
              <a:rPr lang="en-CA" smtClean="0"/>
              <a:t>18/09/2013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8CC50E9-8E94-40F1-AE87-751F9AF38DD3}" type="slidenum">
              <a:rPr lang="en-CA" smtClean="0"/>
              <a:t>‹#›</a:t>
            </a:fld>
            <a:endParaRPr lang="en-CA"/>
          </a:p>
        </p:txBody>
      </p:sp>
    </p:spTree>
    <p:extLst>
      <p:ext uri="{BB962C8B-B14F-4D97-AF65-F5344CB8AC3E}">
        <p14:creationId xmlns:p14="http://schemas.microsoft.com/office/powerpoint/2010/main" val="2642736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6FB5BA4-0633-4C9D-85FB-6437FA4D3BE1}" type="datetimeFigureOut">
              <a:rPr lang="en-CA" smtClean="0"/>
              <a:t>18/09/2013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8CC50E9-8E94-40F1-AE87-751F9AF38DD3}" type="slidenum">
              <a:rPr lang="en-CA" smtClean="0"/>
              <a:t>‹#›</a:t>
            </a:fld>
            <a:endParaRPr lang="en-CA"/>
          </a:p>
        </p:txBody>
      </p:sp>
    </p:spTree>
    <p:extLst>
      <p:ext uri="{BB962C8B-B14F-4D97-AF65-F5344CB8AC3E}">
        <p14:creationId xmlns:p14="http://schemas.microsoft.com/office/powerpoint/2010/main" val="465949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284984"/>
            <a:ext cx="8219256" cy="284117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10"/>
          </p:nvPr>
        </p:nvSpPr>
        <p:spPr/>
        <p:txBody>
          <a:bodyPr/>
          <a:lstStyle/>
          <a:p>
            <a:fld id="{76FB5BA4-0633-4C9D-85FB-6437FA4D3BE1}" type="datetimeFigureOut">
              <a:rPr lang="en-CA" smtClean="0"/>
              <a:t>18/09/2013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8CC50E9-8E94-40F1-AE87-751F9AF38DD3}" type="slidenum">
              <a:rPr lang="en-CA" smtClean="0"/>
              <a:t>‹#›</a:t>
            </a:fld>
            <a:endParaRPr lang="en-CA"/>
          </a:p>
        </p:txBody>
      </p:sp>
    </p:spTree>
    <p:extLst>
      <p:ext uri="{BB962C8B-B14F-4D97-AF65-F5344CB8AC3E}">
        <p14:creationId xmlns:p14="http://schemas.microsoft.com/office/powerpoint/2010/main" val="1017892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dirty="0" smtClean="0"/>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FB5BA4-0633-4C9D-85FB-6437FA4D3BE1}" type="datetimeFigureOut">
              <a:rPr lang="en-CA" smtClean="0"/>
              <a:t>18/09/2013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8CC50E9-8E94-40F1-AE87-751F9AF38DD3}" type="slidenum">
              <a:rPr lang="en-CA" smtClean="0"/>
              <a:t>‹#›</a:t>
            </a:fld>
            <a:endParaRPr lang="en-CA"/>
          </a:p>
        </p:txBody>
      </p:sp>
    </p:spTree>
    <p:extLst>
      <p:ext uri="{BB962C8B-B14F-4D97-AF65-F5344CB8AC3E}">
        <p14:creationId xmlns:p14="http://schemas.microsoft.com/office/powerpoint/2010/main" val="1636089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0" y="620688"/>
            <a:ext cx="4114800" cy="796950"/>
          </a:xfrm>
          <a:prstGeom prst="rect">
            <a:avLst/>
          </a:prstGeo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76FB5BA4-0633-4C9D-85FB-6437FA4D3BE1}" type="datetimeFigureOut">
              <a:rPr lang="en-CA" smtClean="0"/>
              <a:t>18/09/2013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8CC50E9-8E94-40F1-AE87-751F9AF38DD3}" type="slidenum">
              <a:rPr lang="en-CA" smtClean="0"/>
              <a:t>‹#›</a:t>
            </a:fld>
            <a:endParaRPr lang="en-CA"/>
          </a:p>
        </p:txBody>
      </p:sp>
    </p:spTree>
    <p:extLst>
      <p:ext uri="{BB962C8B-B14F-4D97-AF65-F5344CB8AC3E}">
        <p14:creationId xmlns:p14="http://schemas.microsoft.com/office/powerpoint/2010/main" val="2612807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0" y="620688"/>
            <a:ext cx="4114800" cy="796950"/>
          </a:xfrm>
          <a:prstGeom prst="rect">
            <a:avLst/>
          </a:prstGeo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76FB5BA4-0633-4C9D-85FB-6437FA4D3BE1}" type="datetimeFigureOut">
              <a:rPr lang="en-CA" smtClean="0"/>
              <a:t>18/09/2013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8CC50E9-8E94-40F1-AE87-751F9AF38DD3}" type="slidenum">
              <a:rPr lang="en-CA" smtClean="0"/>
              <a:t>‹#›</a:t>
            </a:fld>
            <a:endParaRPr lang="en-CA"/>
          </a:p>
        </p:txBody>
      </p:sp>
    </p:spTree>
    <p:extLst>
      <p:ext uri="{BB962C8B-B14F-4D97-AF65-F5344CB8AC3E}">
        <p14:creationId xmlns:p14="http://schemas.microsoft.com/office/powerpoint/2010/main" val="3508847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0" y="620688"/>
            <a:ext cx="4114800" cy="796950"/>
          </a:xfrm>
          <a:prstGeom prst="rect">
            <a:avLst/>
          </a:prstGeom>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76FB5BA4-0633-4C9D-85FB-6437FA4D3BE1}" type="datetimeFigureOut">
              <a:rPr lang="en-CA" smtClean="0"/>
              <a:t>18/09/2013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8CC50E9-8E94-40F1-AE87-751F9AF38DD3}" type="slidenum">
              <a:rPr lang="en-CA" smtClean="0"/>
              <a:t>‹#›</a:t>
            </a:fld>
            <a:endParaRPr lang="en-CA"/>
          </a:p>
        </p:txBody>
      </p:sp>
    </p:spTree>
    <p:extLst>
      <p:ext uri="{BB962C8B-B14F-4D97-AF65-F5344CB8AC3E}">
        <p14:creationId xmlns:p14="http://schemas.microsoft.com/office/powerpoint/2010/main" val="3602179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FB5BA4-0633-4C9D-85FB-6437FA4D3BE1}" type="datetimeFigureOut">
              <a:rPr lang="en-CA" smtClean="0"/>
              <a:t>18/09/2013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08CC50E9-8E94-40F1-AE87-751F9AF38DD3}" type="slidenum">
              <a:rPr lang="en-CA" smtClean="0"/>
              <a:t>‹#›</a:t>
            </a:fld>
            <a:endParaRPr lang="en-CA"/>
          </a:p>
        </p:txBody>
      </p:sp>
    </p:spTree>
    <p:extLst>
      <p:ext uri="{BB962C8B-B14F-4D97-AF65-F5344CB8AC3E}">
        <p14:creationId xmlns:p14="http://schemas.microsoft.com/office/powerpoint/2010/main" val="934632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FB5BA4-0633-4C9D-85FB-6437FA4D3BE1}" type="datetimeFigureOut">
              <a:rPr lang="en-CA" smtClean="0"/>
              <a:t>18/09/2013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8CC50E9-8E94-40F1-AE87-751F9AF38DD3}" type="slidenum">
              <a:rPr lang="en-CA" smtClean="0"/>
              <a:t>‹#›</a:t>
            </a:fld>
            <a:endParaRPr lang="en-CA"/>
          </a:p>
        </p:txBody>
      </p:sp>
    </p:spTree>
    <p:extLst>
      <p:ext uri="{BB962C8B-B14F-4D97-AF65-F5344CB8AC3E}">
        <p14:creationId xmlns:p14="http://schemas.microsoft.com/office/powerpoint/2010/main" val="1013803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FB5BA4-0633-4C9D-85FB-6437FA4D3BE1}" type="datetimeFigureOut">
              <a:rPr lang="en-CA" smtClean="0"/>
              <a:t>18/09/2013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8CC50E9-8E94-40F1-AE87-751F9AF38DD3}" type="slidenum">
              <a:rPr lang="en-CA" smtClean="0"/>
              <a:t>‹#›</a:t>
            </a:fld>
            <a:endParaRPr lang="en-CA"/>
          </a:p>
        </p:txBody>
      </p:sp>
    </p:spTree>
    <p:extLst>
      <p:ext uri="{BB962C8B-B14F-4D97-AF65-F5344CB8AC3E}">
        <p14:creationId xmlns:p14="http://schemas.microsoft.com/office/powerpoint/2010/main" val="1296981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9552" y="4221088"/>
            <a:ext cx="8280920" cy="190507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FB5BA4-0633-4C9D-85FB-6437FA4D3BE1}" type="datetimeFigureOut">
              <a:rPr lang="en-CA" smtClean="0"/>
              <a:t>18/09/2013</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CC50E9-8E94-40F1-AE87-751F9AF38DD3}" type="slidenum">
              <a:rPr lang="en-CA" smtClean="0"/>
              <a:t>‹#›</a:t>
            </a:fld>
            <a:endParaRPr lang="en-CA"/>
          </a:p>
        </p:txBody>
      </p:sp>
      <p:pic>
        <p:nvPicPr>
          <p:cNvPr id="7" name="Picture 6"/>
          <p:cNvPicPr>
            <a:picLocks noChangeAspect="1"/>
          </p:cNvPicPr>
          <p:nvPr userDrawn="1"/>
        </p:nvPicPr>
        <p:blipFill rotWithShape="1">
          <a:blip r:embed="rId13">
            <a:extLst>
              <a:ext uri="{28A0092B-C50C-407E-A947-70E740481C1C}">
                <a14:useLocalDpi xmlns:a14="http://schemas.microsoft.com/office/drawing/2010/main" val="0"/>
              </a:ext>
            </a:extLst>
          </a:blip>
          <a:srcRect b="52381"/>
          <a:stretch/>
        </p:blipFill>
        <p:spPr>
          <a:xfrm>
            <a:off x="-34394" y="-33019"/>
            <a:ext cx="9178393" cy="3277997"/>
          </a:xfrm>
          <a:prstGeom prst="rect">
            <a:avLst/>
          </a:prstGeom>
        </p:spPr>
      </p:pic>
    </p:spTree>
    <p:extLst>
      <p:ext uri="{BB962C8B-B14F-4D97-AF65-F5344CB8AC3E}">
        <p14:creationId xmlns:p14="http://schemas.microsoft.com/office/powerpoint/2010/main" val="3088544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Century Gothic"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Century Gothic"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Century Gothic"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Century Gothic"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Century Gothic"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s://en.wikipedia.org/wiki/James_VI_and_I" TargetMode="Externa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s://en.wikipedia.org/wiki/James_VI_and_I" TargetMode="Externa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3" Type="http://schemas.openxmlformats.org/officeDocument/2006/relationships/hyperlink" Target="http://en.wikipedia.org/wiki/James_Buchanan#cite_note-ReferenceB-65" TargetMode="External"/><Relationship Id="rId2" Type="http://schemas.openxmlformats.org/officeDocument/2006/relationships/hyperlink" Target="http://en.wikipedia.org/wiki/William_R._King" TargetMode="Externa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0" y="2060848"/>
            <a:ext cx="9144000" cy="792088"/>
          </a:xfrm>
        </p:spPr>
        <p:txBody>
          <a:bodyPr>
            <a:normAutofit fontScale="90000"/>
          </a:bodyPr>
          <a:lstStyle/>
          <a:p>
            <a:r>
              <a:rPr lang="en-CA" sz="6000" b="1" i="1" dirty="0" smtClean="0">
                <a:latin typeface="Palatino Linotype" pitchFamily="18" charset="0"/>
              </a:rPr>
              <a:t/>
            </a:r>
            <a:br>
              <a:rPr lang="en-CA" sz="6000" b="1" i="1" dirty="0" smtClean="0">
                <a:latin typeface="Palatino Linotype" pitchFamily="18" charset="0"/>
              </a:rPr>
            </a:br>
            <a:r>
              <a:rPr lang="en-CA" sz="4900" b="1" i="1" dirty="0" smtClean="0">
                <a:latin typeface="Palatino Linotype" pitchFamily="18" charset="0"/>
              </a:rPr>
              <a:t>  </a:t>
            </a:r>
            <a:r>
              <a:rPr lang="en-CA" sz="6600" b="1" i="1" dirty="0" smtClean="0">
                <a:latin typeface="Palatino Linotype" pitchFamily="18" charset="0"/>
              </a:rPr>
              <a:t/>
            </a:r>
            <a:br>
              <a:rPr lang="en-CA" sz="6600" b="1" i="1" dirty="0" smtClean="0">
                <a:latin typeface="Palatino Linotype" pitchFamily="18" charset="0"/>
              </a:rPr>
            </a:br>
            <a:r>
              <a:rPr lang="en-CA" sz="6600" dirty="0" smtClean="0"/>
              <a:t>Free Your Pride &amp; Prosperity</a:t>
            </a:r>
            <a:r>
              <a:rPr lang="en-CA" sz="3600" dirty="0" smtClean="0"/>
              <a:t/>
            </a:r>
            <a:br>
              <a:rPr lang="en-CA" sz="3600" dirty="0" smtClean="0"/>
            </a:br>
            <a:r>
              <a:rPr lang="en-CA" sz="3600" dirty="0" smtClean="0">
                <a:ea typeface="Tahoma" pitchFamily="34" charset="0"/>
                <a:cs typeface="Tahoma" pitchFamily="34" charset="0"/>
              </a:rPr>
              <a:t> </a:t>
            </a:r>
            <a:br>
              <a:rPr lang="en-CA" sz="3600" dirty="0" smtClean="0">
                <a:ea typeface="Tahoma" pitchFamily="34" charset="0"/>
                <a:cs typeface="Tahoma" pitchFamily="34" charset="0"/>
              </a:rPr>
            </a:br>
            <a:r>
              <a:rPr lang="en-CA" sz="3600" dirty="0">
                <a:ea typeface="Tahoma" pitchFamily="34" charset="0"/>
                <a:cs typeface="Tahoma" pitchFamily="34" charset="0"/>
              </a:rPr>
              <a:t>by Sharon Love, M.Ed. (Psychology)</a:t>
            </a:r>
          </a:p>
        </p:txBody>
      </p:sp>
    </p:spTree>
    <p:extLst>
      <p:ext uri="{BB962C8B-B14F-4D97-AF65-F5344CB8AC3E}">
        <p14:creationId xmlns:p14="http://schemas.microsoft.com/office/powerpoint/2010/main" val="9398406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55576" y="3645024"/>
            <a:ext cx="7992888" cy="3096344"/>
          </a:xfrm>
        </p:spPr>
        <p:txBody>
          <a:bodyPr>
            <a:normAutofit fontScale="90000"/>
          </a:bodyPr>
          <a:lstStyle/>
          <a:p>
            <a:pPr algn="l"/>
            <a:r>
              <a:rPr lang="en-CA" sz="2800" dirty="0"/>
              <a:t>2</a:t>
            </a:r>
            <a:r>
              <a:rPr lang="en-CA" sz="2800" dirty="0" smtClean="0"/>
              <a:t>) With </a:t>
            </a:r>
            <a:r>
              <a:rPr lang="en-CA" sz="2800" dirty="0"/>
              <a:t>OUTstanding Lives.org, </a:t>
            </a:r>
            <a:r>
              <a:rPr lang="en-CA" sz="2800" dirty="0" smtClean="0"/>
              <a:t>what does LGBTF stand for (guess)?</a:t>
            </a:r>
            <a:br>
              <a:rPr lang="en-CA" sz="2800" dirty="0" smtClean="0"/>
            </a:br>
            <a:r>
              <a:rPr lang="en-CA" sz="2800" dirty="0" smtClean="0"/>
              <a:t/>
            </a:r>
            <a:br>
              <a:rPr lang="en-CA" sz="2800" dirty="0" smtClean="0"/>
            </a:br>
            <a:r>
              <a:rPr lang="en-CA" sz="2800" dirty="0" smtClean="0"/>
              <a:t>A) Loveable, Great, Beautiful, Terrific &amp;Fabulous</a:t>
            </a:r>
            <a:br>
              <a:rPr lang="en-CA" sz="2800" dirty="0" smtClean="0"/>
            </a:br>
            <a:r>
              <a:rPr lang="en-CA" sz="2800" dirty="0" smtClean="0"/>
              <a:t>B) Lesbian</a:t>
            </a:r>
            <a:r>
              <a:rPr lang="en-CA" sz="2800" dirty="0"/>
              <a:t>, Gay, Bisexual, Trans </a:t>
            </a:r>
            <a:r>
              <a:rPr lang="en-CA" sz="2800" dirty="0" smtClean="0"/>
              <a:t>people </a:t>
            </a:r>
            <a:r>
              <a:rPr lang="en-CA" sz="2800" dirty="0"/>
              <a:t>and </a:t>
            </a:r>
            <a:r>
              <a:rPr lang="en-CA" sz="2800" dirty="0" smtClean="0"/>
              <a:t>Friends</a:t>
            </a:r>
            <a:br>
              <a:rPr lang="en-CA" sz="2800" dirty="0" smtClean="0"/>
            </a:br>
            <a:r>
              <a:rPr lang="en-CA" sz="2800" dirty="0" smtClean="0"/>
              <a:t>c) Lesbian</a:t>
            </a:r>
            <a:r>
              <a:rPr lang="en-CA" sz="2800" dirty="0"/>
              <a:t>, Gay, Bisexual, Trans </a:t>
            </a:r>
            <a:r>
              <a:rPr lang="en-CA" sz="2800" dirty="0" smtClean="0"/>
              <a:t>people </a:t>
            </a:r>
            <a:r>
              <a:rPr lang="en-CA" sz="2800" dirty="0"/>
              <a:t>and </a:t>
            </a:r>
            <a:r>
              <a:rPr lang="en-CA" sz="2800" dirty="0" smtClean="0"/>
              <a:t>Family</a:t>
            </a:r>
            <a:endParaRPr lang="en-CA" sz="2800" dirty="0"/>
          </a:p>
        </p:txBody>
      </p:sp>
    </p:spTree>
    <p:extLst>
      <p:ext uri="{BB962C8B-B14F-4D97-AF65-F5344CB8AC3E}">
        <p14:creationId xmlns:p14="http://schemas.microsoft.com/office/powerpoint/2010/main" val="47155085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3573016"/>
            <a:ext cx="7920880" cy="2808312"/>
          </a:xfrm>
        </p:spPr>
        <p:txBody>
          <a:bodyPr>
            <a:noAutofit/>
          </a:bodyPr>
          <a:lstStyle/>
          <a:p>
            <a:pPr marL="0" indent="0">
              <a:buNone/>
            </a:pPr>
            <a:r>
              <a:rPr lang="en-CA" sz="2400" dirty="0" smtClean="0"/>
              <a:t>24 iii)  What can people check before coming out?</a:t>
            </a:r>
          </a:p>
          <a:p>
            <a:pPr marL="0" indent="0">
              <a:buNone/>
            </a:pPr>
            <a:r>
              <a:rPr lang="en-CA" sz="2400" dirty="0" smtClean="0"/>
              <a:t>a)  Safety  (physical, emotional,  financial, mental, and spiritual)</a:t>
            </a:r>
          </a:p>
          <a:p>
            <a:pPr marL="0" indent="0">
              <a:buNone/>
            </a:pPr>
            <a:r>
              <a:rPr lang="en-CA" sz="2400" dirty="0" smtClean="0"/>
              <a:t>b</a:t>
            </a:r>
            <a:r>
              <a:rPr lang="en-CA" sz="2400" dirty="0"/>
              <a:t>) S</a:t>
            </a:r>
            <a:r>
              <a:rPr lang="en-CA" sz="2400" dirty="0" smtClean="0"/>
              <a:t>upport  (see above)</a:t>
            </a:r>
          </a:p>
          <a:p>
            <a:pPr marL="0" indent="0">
              <a:buNone/>
            </a:pPr>
            <a:r>
              <a:rPr lang="en-CA" sz="2400" dirty="0" smtClean="0"/>
              <a:t>c)  Self-esteem (will they feel confident no matter how  the other party responds?)</a:t>
            </a:r>
          </a:p>
          <a:p>
            <a:pPr marL="0" indent="0">
              <a:buNone/>
            </a:pPr>
            <a:r>
              <a:rPr lang="en-CA" sz="2400" dirty="0" smtClean="0"/>
              <a:t>d</a:t>
            </a:r>
            <a:r>
              <a:rPr lang="en-CA" sz="2400" dirty="0"/>
              <a:t>) </a:t>
            </a:r>
            <a:r>
              <a:rPr lang="en-CA" sz="2400" b="1" dirty="0"/>
              <a:t>all of the above</a:t>
            </a:r>
          </a:p>
        </p:txBody>
      </p:sp>
    </p:spTree>
    <p:extLst>
      <p:ext uri="{BB962C8B-B14F-4D97-AF65-F5344CB8AC3E}">
        <p14:creationId xmlns:p14="http://schemas.microsoft.com/office/powerpoint/2010/main" val="313003529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4005064"/>
            <a:ext cx="7787208" cy="2121099"/>
          </a:xfrm>
        </p:spPr>
        <p:txBody>
          <a:bodyPr>
            <a:normAutofit fontScale="70000" lnSpcReduction="20000"/>
          </a:bodyPr>
          <a:lstStyle/>
          <a:p>
            <a:pPr marL="0" indent="0">
              <a:buNone/>
            </a:pPr>
            <a:r>
              <a:rPr lang="en-CA" dirty="0" smtClean="0"/>
              <a:t>25) What’s the best way to  respond if someone  “comes out” to you  (and tells you they are  LGBTF)?</a:t>
            </a:r>
          </a:p>
          <a:p>
            <a:pPr marL="0" indent="0">
              <a:buNone/>
            </a:pPr>
            <a:r>
              <a:rPr lang="en-CA" dirty="0" smtClean="0"/>
              <a:t>a)  back away slowly</a:t>
            </a:r>
          </a:p>
          <a:p>
            <a:pPr marL="0" indent="0">
              <a:buNone/>
            </a:pPr>
            <a:r>
              <a:rPr lang="en-CA" dirty="0" smtClean="0"/>
              <a:t>b</a:t>
            </a:r>
            <a:r>
              <a:rPr lang="en-CA" dirty="0"/>
              <a:t>) smiles, </a:t>
            </a:r>
            <a:r>
              <a:rPr lang="en-CA" dirty="0" smtClean="0"/>
              <a:t>hugs, congratulations, high fives</a:t>
            </a:r>
          </a:p>
          <a:p>
            <a:pPr marL="0" indent="0">
              <a:buNone/>
            </a:pPr>
            <a:r>
              <a:rPr lang="en-CA" dirty="0" smtClean="0"/>
              <a:t>c)  act like nothing  happened</a:t>
            </a:r>
          </a:p>
          <a:p>
            <a:pPr marL="0" indent="0">
              <a:buNone/>
            </a:pPr>
            <a:r>
              <a:rPr lang="en-CA" dirty="0" smtClean="0"/>
              <a:t>d)  b or c</a:t>
            </a:r>
            <a:endParaRPr lang="en-CA" dirty="0"/>
          </a:p>
        </p:txBody>
      </p:sp>
    </p:spTree>
    <p:extLst>
      <p:ext uri="{BB962C8B-B14F-4D97-AF65-F5344CB8AC3E}">
        <p14:creationId xmlns:p14="http://schemas.microsoft.com/office/powerpoint/2010/main" val="426780112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3861048"/>
            <a:ext cx="7859216" cy="2592288"/>
          </a:xfrm>
        </p:spPr>
        <p:txBody>
          <a:bodyPr>
            <a:normAutofit fontScale="70000" lnSpcReduction="20000"/>
          </a:bodyPr>
          <a:lstStyle/>
          <a:p>
            <a:pPr marL="0" indent="0">
              <a:buNone/>
            </a:pPr>
            <a:r>
              <a:rPr lang="en-CA" dirty="0" smtClean="0"/>
              <a:t>25) What’s the best way to  respond if someone  “comes out” to you  (and tells you they are  LGBTF)?</a:t>
            </a:r>
          </a:p>
          <a:p>
            <a:pPr marL="0" indent="0">
              <a:buNone/>
            </a:pPr>
            <a:r>
              <a:rPr lang="en-CA" dirty="0" smtClean="0"/>
              <a:t>a)  back away slowly</a:t>
            </a:r>
          </a:p>
          <a:p>
            <a:pPr marL="0" indent="0">
              <a:buNone/>
            </a:pPr>
            <a:r>
              <a:rPr lang="en-CA" dirty="0" smtClean="0"/>
              <a:t>b</a:t>
            </a:r>
            <a:r>
              <a:rPr lang="en-CA" dirty="0"/>
              <a:t>) smiles, </a:t>
            </a:r>
            <a:r>
              <a:rPr lang="en-CA" dirty="0" smtClean="0"/>
              <a:t>hugs,  congratulations, high fives</a:t>
            </a:r>
          </a:p>
          <a:p>
            <a:pPr marL="0" indent="0">
              <a:buNone/>
            </a:pPr>
            <a:r>
              <a:rPr lang="en-CA" dirty="0" smtClean="0"/>
              <a:t>c)  act like nothing  happened</a:t>
            </a:r>
          </a:p>
          <a:p>
            <a:pPr marL="0" indent="0">
              <a:buNone/>
            </a:pPr>
            <a:r>
              <a:rPr lang="en-CA" b="1" dirty="0" smtClean="0"/>
              <a:t>d)  b or c, depending on the situation and your relationship</a:t>
            </a:r>
            <a:endParaRPr lang="en-CA" b="1" dirty="0"/>
          </a:p>
        </p:txBody>
      </p:sp>
    </p:spTree>
    <p:extLst>
      <p:ext uri="{BB962C8B-B14F-4D97-AF65-F5344CB8AC3E}">
        <p14:creationId xmlns:p14="http://schemas.microsoft.com/office/powerpoint/2010/main" val="254591087"/>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933056"/>
            <a:ext cx="8147248" cy="2193107"/>
          </a:xfrm>
        </p:spPr>
        <p:txBody>
          <a:bodyPr>
            <a:normAutofit/>
          </a:bodyPr>
          <a:lstStyle/>
          <a:p>
            <a:pPr marL="914400" lvl="2" indent="0" algn="ctr">
              <a:buNone/>
            </a:pPr>
            <a:r>
              <a:rPr lang="en-CA" dirty="0" smtClean="0"/>
              <a:t>26) </a:t>
            </a:r>
            <a:r>
              <a:rPr lang="en-CA" dirty="0"/>
              <a:t>True or False?</a:t>
            </a:r>
          </a:p>
          <a:p>
            <a:pPr marL="0" indent="0" algn="ctr">
              <a:buNone/>
            </a:pPr>
            <a:endParaRPr lang="en-CA" sz="2400" b="1" i="1" dirty="0" smtClean="0"/>
          </a:p>
          <a:p>
            <a:pPr marL="0" indent="0" algn="ctr">
              <a:buNone/>
            </a:pPr>
            <a:r>
              <a:rPr lang="en-CA" sz="2400" dirty="0" smtClean="0"/>
              <a:t>Providing all-gender bathrooms can help trans people feel safe, welcome and included….?</a:t>
            </a:r>
            <a:endParaRPr lang="en-CA" sz="2400" dirty="0"/>
          </a:p>
          <a:p>
            <a:pPr marL="0" indent="0" algn="ctr">
              <a:buNone/>
            </a:pPr>
            <a:endParaRPr lang="en-CA" sz="2400" dirty="0" smtClean="0"/>
          </a:p>
          <a:p>
            <a:endParaRPr lang="en-CA" dirty="0"/>
          </a:p>
        </p:txBody>
      </p:sp>
    </p:spTree>
    <p:extLst>
      <p:ext uri="{BB962C8B-B14F-4D97-AF65-F5344CB8AC3E}">
        <p14:creationId xmlns:p14="http://schemas.microsoft.com/office/powerpoint/2010/main" val="2601047189"/>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3789040"/>
            <a:ext cx="7704856" cy="2337123"/>
          </a:xfrm>
        </p:spPr>
        <p:txBody>
          <a:bodyPr>
            <a:noAutofit/>
          </a:bodyPr>
          <a:lstStyle/>
          <a:p>
            <a:pPr marL="0" indent="0">
              <a:buNone/>
            </a:pPr>
            <a:r>
              <a:rPr lang="en-CA" sz="2400" dirty="0" smtClean="0"/>
              <a:t>26) </a:t>
            </a:r>
            <a:r>
              <a:rPr lang="en-CA" sz="2400" b="1" dirty="0" smtClean="0"/>
              <a:t>True </a:t>
            </a:r>
          </a:p>
          <a:p>
            <a:pPr marL="0" indent="0">
              <a:buNone/>
            </a:pPr>
            <a:endParaRPr lang="en-CA" sz="2400" dirty="0"/>
          </a:p>
          <a:p>
            <a:pPr marL="0" indent="0">
              <a:buNone/>
            </a:pPr>
            <a:r>
              <a:rPr lang="en-CA" sz="2400" dirty="0" smtClean="0"/>
              <a:t>Providing </a:t>
            </a:r>
            <a:r>
              <a:rPr lang="en-CA" sz="2400" dirty="0"/>
              <a:t>all-gender bathrooms can help trans people feel safe, welcome and included</a:t>
            </a:r>
            <a:r>
              <a:rPr lang="en-CA" sz="2400" dirty="0" smtClean="0"/>
              <a:t>. Your washrooms at home are for all genders, so why not your washrooms at work or in the community?</a:t>
            </a:r>
            <a:endParaRPr lang="en-CA" sz="2400" dirty="0"/>
          </a:p>
          <a:p>
            <a:endParaRPr lang="en-CA" sz="2400" dirty="0"/>
          </a:p>
        </p:txBody>
      </p:sp>
    </p:spTree>
    <p:extLst>
      <p:ext uri="{BB962C8B-B14F-4D97-AF65-F5344CB8AC3E}">
        <p14:creationId xmlns:p14="http://schemas.microsoft.com/office/powerpoint/2010/main" val="326193865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717032"/>
            <a:ext cx="8363272" cy="2409131"/>
          </a:xfrm>
        </p:spPr>
        <p:txBody>
          <a:bodyPr>
            <a:noAutofit/>
          </a:bodyPr>
          <a:lstStyle/>
          <a:p>
            <a:pPr marL="914400" lvl="2" indent="0" algn="ctr">
              <a:buNone/>
            </a:pPr>
            <a:r>
              <a:rPr lang="en-CA" dirty="0" smtClean="0"/>
              <a:t>27) </a:t>
            </a:r>
            <a:r>
              <a:rPr lang="en-CA" dirty="0"/>
              <a:t>True or False?</a:t>
            </a:r>
          </a:p>
          <a:p>
            <a:pPr marL="0" indent="0" algn="ctr">
              <a:buNone/>
            </a:pPr>
            <a:endParaRPr lang="en-CA" sz="2400" b="1" i="1" dirty="0">
              <a:latin typeface="Palatino Linotype" pitchFamily="18" charset="0"/>
            </a:endParaRPr>
          </a:p>
          <a:p>
            <a:pPr marL="0" indent="0" algn="ctr">
              <a:buNone/>
            </a:pPr>
            <a:r>
              <a:rPr lang="en-CA" sz="2400" dirty="0" smtClean="0"/>
              <a:t>Some LGBT people  have reclaimed the  words “fag” and “dyke”,  so it’s okay for  LGBT-friendly  straight people  to use those words, too….?</a:t>
            </a:r>
            <a:endParaRPr lang="en-CA" sz="2400" dirty="0"/>
          </a:p>
        </p:txBody>
      </p:sp>
    </p:spTree>
    <p:extLst>
      <p:ext uri="{BB962C8B-B14F-4D97-AF65-F5344CB8AC3E}">
        <p14:creationId xmlns:p14="http://schemas.microsoft.com/office/powerpoint/2010/main" val="796295788"/>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2348880"/>
            <a:ext cx="8424936" cy="4392488"/>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smtClean="0">
                <a:solidFill>
                  <a:schemeClr val="tx1"/>
                </a:solidFill>
              </a:rPr>
              <a:t>27) </a:t>
            </a:r>
            <a:r>
              <a:rPr lang="en-CA" b="1" dirty="0" smtClean="0">
                <a:solidFill>
                  <a:schemeClr val="tx1"/>
                </a:solidFill>
              </a:rPr>
              <a:t>Usually False</a:t>
            </a:r>
          </a:p>
          <a:p>
            <a:pPr lvl="2" algn="l"/>
            <a:endParaRPr lang="en-CA" dirty="0" smtClean="0">
              <a:solidFill>
                <a:schemeClr val="tx1"/>
              </a:solidFill>
            </a:endParaRPr>
          </a:p>
          <a:p>
            <a:pPr lvl="2" algn="l"/>
            <a:r>
              <a:rPr lang="en-CA" dirty="0" smtClean="0">
                <a:solidFill>
                  <a:schemeClr val="tx1"/>
                </a:solidFill>
              </a:rPr>
              <a:t>“Fag” and “dyke”  are historically derogatory  terms* that some </a:t>
            </a:r>
            <a:r>
              <a:rPr lang="en-CA" dirty="0">
                <a:solidFill>
                  <a:schemeClr val="tx1"/>
                </a:solidFill>
              </a:rPr>
              <a:t>people</a:t>
            </a:r>
            <a:r>
              <a:rPr lang="en-CA" dirty="0" smtClean="0">
                <a:solidFill>
                  <a:schemeClr val="tx1"/>
                </a:solidFill>
              </a:rPr>
              <a:t> in the community have  reclaimed.  Straight people  (even friendly ones) need to beware that if they try using these terms,  they could  cause misunderstandings or offend people.</a:t>
            </a: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spTree>
    <p:extLst>
      <p:ext uri="{BB962C8B-B14F-4D97-AF65-F5344CB8AC3E}">
        <p14:creationId xmlns:p14="http://schemas.microsoft.com/office/powerpoint/2010/main" val="10740234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21088"/>
            <a:ext cx="7632848" cy="1905075"/>
          </a:xfrm>
        </p:spPr>
        <p:txBody>
          <a:bodyPr/>
          <a:lstStyle/>
          <a:p>
            <a:pPr marL="0" indent="0" algn="ctr">
              <a:buNone/>
            </a:pPr>
            <a:r>
              <a:rPr lang="en-CA" dirty="0" smtClean="0"/>
              <a:t>The answer is….  </a:t>
            </a:r>
          </a:p>
          <a:p>
            <a:pPr marL="0" indent="0" algn="ctr">
              <a:buNone/>
            </a:pPr>
            <a:r>
              <a:rPr lang="en-CA" dirty="0" smtClean="0"/>
              <a:t>(drum roll…)</a:t>
            </a:r>
            <a:endParaRPr lang="en-CA" dirty="0"/>
          </a:p>
        </p:txBody>
      </p:sp>
    </p:spTree>
    <p:extLst>
      <p:ext uri="{BB962C8B-B14F-4D97-AF65-F5344CB8AC3E}">
        <p14:creationId xmlns:p14="http://schemas.microsoft.com/office/powerpoint/2010/main" val="311020098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2852936"/>
            <a:ext cx="8136904" cy="3888432"/>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smtClean="0">
                <a:solidFill>
                  <a:schemeClr val="tx1"/>
                </a:solidFill>
              </a:rPr>
              <a:t>27) In the middle ages,  the church  burned millions of innocent  women  alive, and they  often  burned gay men first in order to “heat up the  flames”.  Hence the term “faggot”.   Women’s equality enhances  LGBTF equality and vice versa.</a:t>
            </a:r>
            <a:endParaRPr lang="en-CA" dirty="0">
              <a:solidFill>
                <a:schemeClr val="tx1"/>
              </a:solidFill>
            </a:endParaRPr>
          </a:p>
        </p:txBody>
      </p:sp>
    </p:spTree>
    <p:extLst>
      <p:ext uri="{BB962C8B-B14F-4D97-AF65-F5344CB8AC3E}">
        <p14:creationId xmlns:p14="http://schemas.microsoft.com/office/powerpoint/2010/main" val="3886034905"/>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3861048"/>
            <a:ext cx="8075240" cy="2265115"/>
          </a:xfrm>
        </p:spPr>
        <p:txBody>
          <a:bodyPr>
            <a:normAutofit/>
          </a:bodyPr>
          <a:lstStyle/>
          <a:p>
            <a:pPr marL="914400" lvl="2" indent="0" algn="ctr">
              <a:buNone/>
            </a:pPr>
            <a:r>
              <a:rPr lang="en-CA" dirty="0" smtClean="0"/>
              <a:t>28) </a:t>
            </a:r>
            <a:r>
              <a:rPr lang="en-CA" dirty="0"/>
              <a:t>True or False?</a:t>
            </a:r>
          </a:p>
          <a:p>
            <a:pPr marL="0" indent="0" algn="ctr">
              <a:buNone/>
            </a:pPr>
            <a:endParaRPr lang="en-CA" sz="2400" b="1" i="1" dirty="0">
              <a:latin typeface="Palatino Linotype" pitchFamily="18" charset="0"/>
            </a:endParaRPr>
          </a:p>
          <a:p>
            <a:pPr marL="0" indent="0" algn="ctr">
              <a:buNone/>
            </a:pPr>
            <a:r>
              <a:rPr lang="en-CA" sz="2400" dirty="0" smtClean="0"/>
              <a:t>Loving </a:t>
            </a:r>
            <a:r>
              <a:rPr lang="en-CA" sz="2400" dirty="0"/>
              <a:t>religions and loving religious leaders teach love for all people…?</a:t>
            </a:r>
          </a:p>
        </p:txBody>
      </p:sp>
    </p:spTree>
    <p:extLst>
      <p:ext uri="{BB962C8B-B14F-4D97-AF65-F5344CB8AC3E}">
        <p14:creationId xmlns:p14="http://schemas.microsoft.com/office/powerpoint/2010/main" val="2562413993"/>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924944"/>
            <a:ext cx="8064896" cy="3816424"/>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smtClean="0">
                <a:solidFill>
                  <a:schemeClr val="tx1"/>
                </a:solidFill>
              </a:rPr>
              <a:t>28) </a:t>
            </a:r>
            <a:r>
              <a:rPr lang="en-CA" b="1" dirty="0" smtClean="0">
                <a:solidFill>
                  <a:schemeClr val="tx1"/>
                </a:solidFill>
              </a:rPr>
              <a:t>True. </a:t>
            </a:r>
            <a:r>
              <a:rPr lang="en-CA" dirty="0" smtClean="0">
                <a:solidFill>
                  <a:schemeClr val="tx1"/>
                </a:solidFill>
              </a:rPr>
              <a:t>You can think of all  religions as roads that people can take to or from Love, and </a:t>
            </a:r>
            <a:r>
              <a:rPr lang="en-CA" dirty="0">
                <a:solidFill>
                  <a:schemeClr val="tx1"/>
                </a:solidFill>
              </a:rPr>
              <a:t>q</a:t>
            </a:r>
            <a:r>
              <a:rPr lang="en-CA" dirty="0" smtClean="0">
                <a:solidFill>
                  <a:schemeClr val="tx1"/>
                </a:solidFill>
              </a:rPr>
              <a:t>uestion any  religious teachings  that promote hate  instead of love.  Hate is often a tool  some people use to try to  steal power and/or money from others.</a:t>
            </a:r>
          </a:p>
          <a:p>
            <a:pPr marL="1428750" lvl="2" indent="-514350" algn="l">
              <a:buFont typeface="Arial" pitchFamily="34" charset="0"/>
              <a:buChar char="•"/>
            </a:pP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spTree>
    <p:extLst>
      <p:ext uri="{BB962C8B-B14F-4D97-AF65-F5344CB8AC3E}">
        <p14:creationId xmlns:p14="http://schemas.microsoft.com/office/powerpoint/2010/main" val="2389508466"/>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3068960"/>
            <a:ext cx="8208912" cy="3672408"/>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smtClean="0">
                <a:solidFill>
                  <a:schemeClr val="tx1"/>
                </a:solidFill>
              </a:rPr>
              <a:t>28) For example,  some religious leaders try to create a multi-level  pyramid scheme  based on “you have ten kids &amp; they all donate ten percent, they have ten kids &amp; they all donate  ten percent, etc.”  </a:t>
            </a:r>
            <a:endParaRPr lang="en-CA" dirty="0">
              <a:solidFill>
                <a:schemeClr val="tx1"/>
              </a:solidFill>
            </a:endParaRPr>
          </a:p>
        </p:txBody>
      </p:sp>
    </p:spTree>
    <p:extLst>
      <p:ext uri="{BB962C8B-B14F-4D97-AF65-F5344CB8AC3E}">
        <p14:creationId xmlns:p14="http://schemas.microsoft.com/office/powerpoint/2010/main" val="668870456"/>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22508030"/>
              </p:ext>
            </p:extLst>
          </p:nvPr>
        </p:nvGraphicFramePr>
        <p:xfrm>
          <a:off x="395536" y="3284984"/>
          <a:ext cx="8748464" cy="34563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8018405"/>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429000"/>
            <a:ext cx="8842470" cy="3312368"/>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endParaRPr lang="en-CA" dirty="0" smtClean="0">
              <a:solidFill>
                <a:schemeClr val="tx1"/>
              </a:solidFill>
            </a:endParaRPr>
          </a:p>
          <a:p>
            <a:pPr lvl="2" algn="l"/>
            <a:r>
              <a:rPr lang="en-CA" dirty="0" smtClean="0">
                <a:solidFill>
                  <a:schemeClr val="tx1"/>
                </a:solidFill>
              </a:rPr>
              <a:t>28) They try to force </a:t>
            </a:r>
            <a:r>
              <a:rPr lang="en-CA" dirty="0">
                <a:solidFill>
                  <a:schemeClr val="tx1"/>
                </a:solidFill>
              </a:rPr>
              <a:t>LGBTF people </a:t>
            </a:r>
            <a:r>
              <a:rPr lang="en-CA" dirty="0" smtClean="0">
                <a:solidFill>
                  <a:schemeClr val="tx1"/>
                </a:solidFill>
              </a:rPr>
              <a:t>to have more babies, who will eventually donate more money. </a:t>
            </a:r>
            <a:endParaRPr lang="en-CA" dirty="0">
              <a:solidFill>
                <a:schemeClr val="tx1"/>
              </a:solidFill>
            </a:endParaRPr>
          </a:p>
        </p:txBody>
      </p:sp>
    </p:spTree>
    <p:extLst>
      <p:ext uri="{BB962C8B-B14F-4D97-AF65-F5344CB8AC3E}">
        <p14:creationId xmlns:p14="http://schemas.microsoft.com/office/powerpoint/2010/main" val="3636383869"/>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514" y="2996952"/>
            <a:ext cx="8546954" cy="3744416"/>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endParaRPr lang="en-CA" dirty="0" smtClean="0">
              <a:solidFill>
                <a:schemeClr val="tx1"/>
              </a:solidFill>
            </a:endParaRPr>
          </a:p>
          <a:p>
            <a:pPr lvl="2" algn="l"/>
            <a:r>
              <a:rPr lang="en-CA" dirty="0" smtClean="0">
                <a:solidFill>
                  <a:schemeClr val="tx1"/>
                </a:solidFill>
              </a:rPr>
              <a:t>28a) True or False?</a:t>
            </a:r>
          </a:p>
          <a:p>
            <a:pPr lvl="2" algn="l"/>
            <a:endParaRPr lang="en-CA" dirty="0">
              <a:solidFill>
                <a:schemeClr val="tx1"/>
              </a:solidFill>
            </a:endParaRPr>
          </a:p>
          <a:p>
            <a:pPr lvl="2" algn="l"/>
            <a:r>
              <a:rPr lang="en-CA" dirty="0" smtClean="0">
                <a:solidFill>
                  <a:schemeClr val="tx1"/>
                </a:solidFill>
              </a:rPr>
              <a:t>If </a:t>
            </a:r>
            <a:r>
              <a:rPr lang="en-CA" dirty="0">
                <a:solidFill>
                  <a:schemeClr val="tx1"/>
                </a:solidFill>
              </a:rPr>
              <a:t>you feel safe to do so</a:t>
            </a:r>
            <a:r>
              <a:rPr lang="en-CA" dirty="0" smtClean="0">
                <a:solidFill>
                  <a:schemeClr val="tx1"/>
                </a:solidFill>
              </a:rPr>
              <a:t>, you can remind people  that blaming prejudice or abuse on God doesn’t make it right.  </a:t>
            </a:r>
          </a:p>
          <a:p>
            <a:endParaRPr lang="en-CA" dirty="0">
              <a:solidFill>
                <a:schemeClr val="tx1"/>
              </a:solidFill>
            </a:endParaRPr>
          </a:p>
        </p:txBody>
      </p:sp>
    </p:spTree>
    <p:extLst>
      <p:ext uri="{BB962C8B-B14F-4D97-AF65-F5344CB8AC3E}">
        <p14:creationId xmlns:p14="http://schemas.microsoft.com/office/powerpoint/2010/main" val="3193731932"/>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102660703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514" y="2996952"/>
            <a:ext cx="8546954" cy="3744416"/>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endParaRPr lang="en-CA" dirty="0" smtClean="0">
              <a:solidFill>
                <a:schemeClr val="tx1"/>
              </a:solidFill>
            </a:endParaRPr>
          </a:p>
          <a:p>
            <a:pPr lvl="2" algn="l"/>
            <a:r>
              <a:rPr lang="en-CA" dirty="0" smtClean="0">
                <a:solidFill>
                  <a:schemeClr val="tx1"/>
                </a:solidFill>
              </a:rPr>
              <a:t>28a) </a:t>
            </a:r>
            <a:r>
              <a:rPr lang="en-CA" b="1" dirty="0" smtClean="0">
                <a:solidFill>
                  <a:schemeClr val="tx1"/>
                </a:solidFill>
              </a:rPr>
              <a:t>True</a:t>
            </a:r>
          </a:p>
          <a:p>
            <a:pPr lvl="2" algn="l"/>
            <a:endParaRPr lang="en-CA" dirty="0">
              <a:solidFill>
                <a:schemeClr val="tx1"/>
              </a:solidFill>
            </a:endParaRPr>
          </a:p>
          <a:p>
            <a:pPr lvl="2" algn="l"/>
            <a:r>
              <a:rPr lang="en-CA" dirty="0" smtClean="0">
                <a:solidFill>
                  <a:schemeClr val="tx1"/>
                </a:solidFill>
              </a:rPr>
              <a:t>If </a:t>
            </a:r>
            <a:r>
              <a:rPr lang="en-CA" dirty="0">
                <a:solidFill>
                  <a:schemeClr val="tx1"/>
                </a:solidFill>
              </a:rPr>
              <a:t>you feel safe to do so</a:t>
            </a:r>
            <a:r>
              <a:rPr lang="en-CA" dirty="0" smtClean="0">
                <a:solidFill>
                  <a:schemeClr val="tx1"/>
                </a:solidFill>
              </a:rPr>
              <a:t>, you can remind people  that blaming prejudice or abuse on God doesn’t make it right.  </a:t>
            </a:r>
          </a:p>
          <a:p>
            <a:endParaRPr lang="en-CA" dirty="0">
              <a:solidFill>
                <a:schemeClr val="tx1"/>
              </a:solidFill>
            </a:endParaRPr>
          </a:p>
        </p:txBody>
      </p:sp>
    </p:spTree>
    <p:extLst>
      <p:ext uri="{BB962C8B-B14F-4D97-AF65-F5344CB8AC3E}">
        <p14:creationId xmlns:p14="http://schemas.microsoft.com/office/powerpoint/2010/main" val="6785889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55576" y="3861048"/>
            <a:ext cx="8208912" cy="2880320"/>
          </a:xfrm>
        </p:spPr>
        <p:txBody>
          <a:bodyPr>
            <a:normAutofit/>
          </a:bodyPr>
          <a:lstStyle/>
          <a:p>
            <a:pPr algn="l"/>
            <a:r>
              <a:rPr lang="en-CA" sz="2400" dirty="0"/>
              <a:t>2</a:t>
            </a:r>
            <a:r>
              <a:rPr lang="en-CA" sz="2400" dirty="0" smtClean="0"/>
              <a:t>) Answer…</a:t>
            </a:r>
            <a:br>
              <a:rPr lang="en-CA" sz="2400" dirty="0" smtClean="0"/>
            </a:br>
            <a:r>
              <a:rPr lang="en-CA" sz="2400" dirty="0" smtClean="0"/>
              <a:t>With OUTstanding Lives.org, LGBTF stands for</a:t>
            </a:r>
            <a:br>
              <a:rPr lang="en-CA" sz="2400" dirty="0" smtClean="0"/>
            </a:br>
            <a:r>
              <a:rPr lang="en-CA" sz="2400" dirty="0" smtClean="0"/>
              <a:t>A) Loveable, Great, Beautiful, &amp; Fabulous</a:t>
            </a:r>
            <a:br>
              <a:rPr lang="en-CA" sz="2400" dirty="0" smtClean="0"/>
            </a:br>
            <a:r>
              <a:rPr lang="en-CA" sz="2400" b="1" dirty="0" smtClean="0"/>
              <a:t>B) Lesbian</a:t>
            </a:r>
            <a:r>
              <a:rPr lang="en-CA" sz="2400" b="1" dirty="0"/>
              <a:t>, Gay, Bisexual, Trans </a:t>
            </a:r>
            <a:r>
              <a:rPr lang="en-CA" sz="2400" b="1" dirty="0" smtClean="0"/>
              <a:t>people </a:t>
            </a:r>
            <a:r>
              <a:rPr lang="en-CA" sz="2400" b="1" dirty="0"/>
              <a:t>and </a:t>
            </a:r>
            <a:r>
              <a:rPr lang="en-CA" sz="2400" b="1" dirty="0" smtClean="0"/>
              <a:t>Friends</a:t>
            </a:r>
            <a:br>
              <a:rPr lang="en-CA" sz="2400" b="1" dirty="0" smtClean="0"/>
            </a:br>
            <a:r>
              <a:rPr lang="en-CA" sz="2400" dirty="0" smtClean="0"/>
              <a:t>c) Lesbian</a:t>
            </a:r>
            <a:r>
              <a:rPr lang="en-CA" sz="2400" dirty="0"/>
              <a:t>, Gay, Bisexual, Trans </a:t>
            </a:r>
            <a:r>
              <a:rPr lang="en-CA" sz="2400" dirty="0" smtClean="0"/>
              <a:t>people </a:t>
            </a:r>
            <a:r>
              <a:rPr lang="en-CA" sz="2400" dirty="0"/>
              <a:t>and </a:t>
            </a:r>
            <a:r>
              <a:rPr lang="en-CA" sz="2400" dirty="0" smtClean="0"/>
              <a:t>Family</a:t>
            </a:r>
            <a:endParaRPr lang="en-CA" sz="2400" dirty="0"/>
          </a:p>
        </p:txBody>
      </p:sp>
    </p:spTree>
    <p:extLst>
      <p:ext uri="{BB962C8B-B14F-4D97-AF65-F5344CB8AC3E}">
        <p14:creationId xmlns:p14="http://schemas.microsoft.com/office/powerpoint/2010/main" val="3929464935"/>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2492896"/>
            <a:ext cx="8208912" cy="4248472"/>
          </a:xfrm>
        </p:spPr>
        <p:txBody>
          <a:bodyPr>
            <a:normAutofit fontScale="92500"/>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smtClean="0">
                <a:solidFill>
                  <a:schemeClr val="tx1"/>
                </a:solidFill>
              </a:rPr>
              <a:t>29) If you meet someone  struggling with their  </a:t>
            </a:r>
          </a:p>
          <a:p>
            <a:pPr lvl="2" algn="l"/>
            <a:r>
              <a:rPr lang="en-CA" dirty="0" smtClean="0">
                <a:solidFill>
                  <a:schemeClr val="tx1"/>
                </a:solidFill>
              </a:rPr>
              <a:t>anti-LGBTF religious  beliefs, you  are best off to…</a:t>
            </a:r>
          </a:p>
          <a:p>
            <a:pPr marL="1371600" lvl="2" indent="-457200" algn="l">
              <a:buAutoNum type="alphaLcParenR"/>
            </a:pPr>
            <a:r>
              <a:rPr lang="en-CA" dirty="0">
                <a:solidFill>
                  <a:schemeClr val="tx1"/>
                </a:solidFill>
              </a:rPr>
              <a:t>t</a:t>
            </a:r>
            <a:r>
              <a:rPr lang="en-CA" dirty="0" smtClean="0">
                <a:solidFill>
                  <a:schemeClr val="tx1"/>
                </a:solidFill>
              </a:rPr>
              <a:t>ell them to stop being prejudiced Nazi bigots </a:t>
            </a:r>
          </a:p>
          <a:p>
            <a:pPr marL="1371600" lvl="2" indent="-457200" algn="l">
              <a:buAutoNum type="alphaLcParenR"/>
            </a:pPr>
            <a:r>
              <a:rPr lang="en-CA" dirty="0" smtClean="0">
                <a:solidFill>
                  <a:schemeClr val="tx1"/>
                </a:solidFill>
              </a:rPr>
              <a:t>explain that  many homophobic lines in religious texts  are  mistranslations &amp;  misinterpretations</a:t>
            </a:r>
          </a:p>
          <a:p>
            <a:pPr marL="1371600" lvl="2" indent="-457200" algn="l">
              <a:buAutoNum type="alphaLcParenR"/>
            </a:pPr>
            <a:r>
              <a:rPr lang="en-CA" dirty="0">
                <a:solidFill>
                  <a:schemeClr val="tx1"/>
                </a:solidFill>
              </a:rPr>
              <a:t> tell them your </a:t>
            </a:r>
            <a:r>
              <a:rPr lang="en-CA" dirty="0" smtClean="0">
                <a:solidFill>
                  <a:schemeClr val="tx1"/>
                </a:solidFill>
              </a:rPr>
              <a:t>experience  of how you overcame the prejudice  you learned</a:t>
            </a:r>
          </a:p>
          <a:p>
            <a:pPr marL="1371600" lvl="2" indent="-457200" algn="l">
              <a:buAutoNum type="alphaLcParenR"/>
            </a:pPr>
            <a:r>
              <a:rPr lang="en-CA" dirty="0">
                <a:solidFill>
                  <a:schemeClr val="tx1"/>
                </a:solidFill>
              </a:rPr>
              <a:t> b or c</a:t>
            </a:r>
            <a:endParaRPr lang="en-CA" dirty="0" smtClean="0">
              <a:solidFill>
                <a:schemeClr val="tx1"/>
              </a:solidFill>
            </a:endParaRPr>
          </a:p>
          <a:p>
            <a:pPr marL="1371600" lvl="2" indent="-457200" algn="l">
              <a:buAutoNum type="alphaLcParenR"/>
            </a:pPr>
            <a:endParaRPr lang="en-CA" dirty="0">
              <a:solidFill>
                <a:schemeClr val="tx1"/>
              </a:solidFill>
            </a:endParaRPr>
          </a:p>
          <a:p>
            <a:pPr marL="1371600" lvl="2" indent="-457200" algn="l">
              <a:buAutoNum type="alphaLcParenR"/>
            </a:pPr>
            <a:endParaRPr lang="en-CA" dirty="0">
              <a:solidFill>
                <a:schemeClr val="tx1"/>
              </a:solidFill>
            </a:endParaRPr>
          </a:p>
        </p:txBody>
      </p:sp>
    </p:spTree>
    <p:extLst>
      <p:ext uri="{BB962C8B-B14F-4D97-AF65-F5344CB8AC3E}">
        <p14:creationId xmlns:p14="http://schemas.microsoft.com/office/powerpoint/2010/main" val="1343512949"/>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780928"/>
            <a:ext cx="8316416" cy="3960440"/>
          </a:xfrm>
        </p:spPr>
        <p:txBody>
          <a:bodyPr>
            <a:normAutofit fontScale="92500" lnSpcReduction="10000"/>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smtClean="0">
                <a:solidFill>
                  <a:schemeClr val="tx1"/>
                </a:solidFill>
              </a:rPr>
              <a:t>29) If you meet someone  struggling with their  anti-LGBTF religious  beliefs, you  are best off to…</a:t>
            </a:r>
          </a:p>
          <a:p>
            <a:pPr marL="1371600" lvl="2" indent="-457200" algn="l">
              <a:buAutoNum type="alphaLcParenR"/>
            </a:pPr>
            <a:r>
              <a:rPr lang="en-CA" dirty="0">
                <a:solidFill>
                  <a:schemeClr val="tx1"/>
                </a:solidFill>
              </a:rPr>
              <a:t>t</a:t>
            </a:r>
            <a:r>
              <a:rPr lang="en-CA" dirty="0" smtClean="0">
                <a:solidFill>
                  <a:schemeClr val="tx1"/>
                </a:solidFill>
              </a:rPr>
              <a:t>ell them to stop being prejudiced Nazi bigots </a:t>
            </a:r>
          </a:p>
          <a:p>
            <a:pPr marL="1371600" lvl="2" indent="-457200" algn="l">
              <a:buAutoNum type="alphaLcParenR"/>
            </a:pPr>
            <a:r>
              <a:rPr lang="en-CA" dirty="0" smtClean="0">
                <a:solidFill>
                  <a:schemeClr val="tx1"/>
                </a:solidFill>
              </a:rPr>
              <a:t>explain that  many homophobic lines in religious texts  are  mistranslations &amp;  misinterpretations</a:t>
            </a:r>
          </a:p>
          <a:p>
            <a:pPr marL="1371600" lvl="2" indent="-457200" algn="l">
              <a:buAutoNum type="alphaLcParenR"/>
            </a:pPr>
            <a:r>
              <a:rPr lang="en-CA" dirty="0">
                <a:solidFill>
                  <a:schemeClr val="tx1"/>
                </a:solidFill>
              </a:rPr>
              <a:t> tell them your </a:t>
            </a:r>
            <a:r>
              <a:rPr lang="en-CA" dirty="0" smtClean="0">
                <a:solidFill>
                  <a:schemeClr val="tx1"/>
                </a:solidFill>
              </a:rPr>
              <a:t>experience  of how you overcame the prejudice  you learned</a:t>
            </a:r>
          </a:p>
          <a:p>
            <a:pPr marL="1371600" lvl="2" indent="-457200" algn="l">
              <a:buAutoNum type="alphaLcParenR"/>
            </a:pPr>
            <a:r>
              <a:rPr lang="en-CA" b="1" dirty="0">
                <a:solidFill>
                  <a:schemeClr val="tx1"/>
                </a:solidFill>
              </a:rPr>
              <a:t> b or c</a:t>
            </a:r>
            <a:endParaRPr lang="en-CA" b="1" dirty="0" smtClean="0">
              <a:solidFill>
                <a:schemeClr val="tx1"/>
              </a:solidFill>
            </a:endParaRPr>
          </a:p>
          <a:p>
            <a:pPr marL="1371600" lvl="2" indent="-457200" algn="l">
              <a:buAutoNum type="alphaLcParenR"/>
            </a:pPr>
            <a:endParaRPr lang="en-CA" dirty="0">
              <a:solidFill>
                <a:schemeClr val="tx1"/>
              </a:solidFill>
            </a:endParaRPr>
          </a:p>
          <a:p>
            <a:pPr marL="1371600" lvl="2" indent="-457200" algn="l">
              <a:buAutoNum type="alphaLcParenR"/>
            </a:pPr>
            <a:endParaRPr lang="en-CA" dirty="0">
              <a:solidFill>
                <a:schemeClr val="tx1"/>
              </a:solidFill>
            </a:endParaRPr>
          </a:p>
        </p:txBody>
      </p:sp>
    </p:spTree>
    <p:extLst>
      <p:ext uri="{BB962C8B-B14F-4D97-AF65-F5344CB8AC3E}">
        <p14:creationId xmlns:p14="http://schemas.microsoft.com/office/powerpoint/2010/main" val="3998669177"/>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51720" y="2996952"/>
            <a:ext cx="6912768" cy="3566556"/>
          </a:xfrm>
        </p:spPr>
        <p:txBody>
          <a:bodyPr>
            <a:normAutofit lnSpcReduction="10000"/>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smtClean="0">
                <a:solidFill>
                  <a:schemeClr val="tx1"/>
                </a:solidFill>
              </a:rPr>
              <a:t>29i)  True or False?</a:t>
            </a:r>
          </a:p>
          <a:p>
            <a:pPr lvl="2" algn="l"/>
            <a:endParaRPr lang="en-CA" dirty="0">
              <a:solidFill>
                <a:schemeClr val="tx1"/>
              </a:solidFill>
            </a:endParaRPr>
          </a:p>
          <a:p>
            <a:pPr lvl="2" algn="l"/>
            <a:r>
              <a:rPr lang="en-CA" dirty="0" smtClean="0">
                <a:solidFill>
                  <a:schemeClr val="tx1"/>
                </a:solidFill>
              </a:rPr>
              <a:t>The King James  Bible from 1611   was named after</a:t>
            </a:r>
            <a:r>
              <a:rPr lang="en-CA" dirty="0" smtClean="0"/>
              <a:t> </a:t>
            </a:r>
            <a:r>
              <a:rPr lang="en-CA" dirty="0">
                <a:hlinkClick r:id="rId2" action="ppaction://hlinkfile" tooltip="James VI and I"/>
              </a:rPr>
              <a:t>King James I of England</a:t>
            </a:r>
            <a:r>
              <a:rPr lang="en-CA" dirty="0"/>
              <a:t> </a:t>
            </a:r>
            <a:r>
              <a:rPr lang="en-CA" dirty="0" smtClean="0">
                <a:solidFill>
                  <a:schemeClr val="tx1"/>
                </a:solidFill>
              </a:rPr>
              <a:t>, also known as  “Queen James”   because he often  flirted with men in public.  </a:t>
            </a:r>
            <a:endParaRPr lang="en-CA" dirty="0">
              <a:solidFill>
                <a:schemeClr val="tx1"/>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3654715"/>
            <a:ext cx="1779309" cy="290027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514602724"/>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51720" y="2996952"/>
            <a:ext cx="6912768" cy="3566556"/>
          </a:xfrm>
        </p:spPr>
        <p:txBody>
          <a:bodyPr>
            <a:normAutofit lnSpcReduction="10000"/>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smtClean="0">
                <a:solidFill>
                  <a:schemeClr val="tx1"/>
                </a:solidFill>
              </a:rPr>
              <a:t>29i)  </a:t>
            </a:r>
            <a:r>
              <a:rPr lang="en-CA" b="1" dirty="0" smtClean="0">
                <a:solidFill>
                  <a:schemeClr val="tx1"/>
                </a:solidFill>
              </a:rPr>
              <a:t>True</a:t>
            </a:r>
          </a:p>
          <a:p>
            <a:pPr lvl="2" algn="l"/>
            <a:endParaRPr lang="en-CA" b="1" dirty="0">
              <a:solidFill>
                <a:schemeClr val="tx1"/>
              </a:solidFill>
            </a:endParaRPr>
          </a:p>
          <a:p>
            <a:pPr lvl="2" algn="l"/>
            <a:r>
              <a:rPr lang="en-CA" dirty="0" smtClean="0">
                <a:solidFill>
                  <a:schemeClr val="tx1"/>
                </a:solidFill>
              </a:rPr>
              <a:t>The King James  Bible from 1611   was named after</a:t>
            </a:r>
            <a:r>
              <a:rPr lang="en-CA" dirty="0" smtClean="0"/>
              <a:t> </a:t>
            </a:r>
            <a:r>
              <a:rPr lang="en-CA" dirty="0">
                <a:hlinkClick r:id="rId2" action="ppaction://hlinkfile" tooltip="James VI and I"/>
              </a:rPr>
              <a:t>King James I of England</a:t>
            </a:r>
            <a:r>
              <a:rPr lang="en-CA" dirty="0"/>
              <a:t> </a:t>
            </a:r>
            <a:r>
              <a:rPr lang="en-CA" dirty="0" smtClean="0">
                <a:solidFill>
                  <a:schemeClr val="tx1"/>
                </a:solidFill>
              </a:rPr>
              <a:t>, also known as  “Queen James”   because he often  flirted with men in public.  You can Google this for details.</a:t>
            </a:r>
            <a:endParaRPr lang="en-CA" dirty="0">
              <a:solidFill>
                <a:schemeClr val="tx1"/>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3654715"/>
            <a:ext cx="1779309" cy="290027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096478311"/>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11760" y="3068960"/>
            <a:ext cx="5976664" cy="3494548"/>
          </a:xfrm>
        </p:spPr>
        <p:txBody>
          <a:bodyPr>
            <a:normAutofit fontScale="92500" lnSpcReduction="10000"/>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smtClean="0">
                <a:solidFill>
                  <a:schemeClr val="tx1"/>
                </a:solidFill>
              </a:rPr>
              <a:t>29) True or False?</a:t>
            </a:r>
          </a:p>
          <a:p>
            <a:pPr lvl="2" algn="l"/>
            <a:endParaRPr lang="en-CA" dirty="0">
              <a:solidFill>
                <a:schemeClr val="tx1"/>
              </a:solidFill>
            </a:endParaRPr>
          </a:p>
          <a:p>
            <a:pPr lvl="2" algn="l"/>
            <a:r>
              <a:rPr lang="en-CA" dirty="0" smtClean="0">
                <a:solidFill>
                  <a:schemeClr val="tx1"/>
                </a:solidFill>
              </a:rPr>
              <a:t>Historians all agree that here was a lover’s  quarrel between King James and  the Pope, and many new  homophobic translations  suddenly appeared in the  King James Bible.</a:t>
            </a:r>
            <a:endParaRPr lang="en-CA" dirty="0">
              <a:solidFill>
                <a:schemeClr val="tx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3610972"/>
            <a:ext cx="1800200" cy="293432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70674771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11760" y="3068960"/>
            <a:ext cx="5976664" cy="3494548"/>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smtClean="0">
                <a:solidFill>
                  <a:schemeClr val="tx1"/>
                </a:solidFill>
              </a:rPr>
              <a:t>29) </a:t>
            </a:r>
            <a:r>
              <a:rPr lang="en-CA" b="1" dirty="0" smtClean="0">
                <a:solidFill>
                  <a:schemeClr val="tx1"/>
                </a:solidFill>
              </a:rPr>
              <a:t>False</a:t>
            </a:r>
          </a:p>
          <a:p>
            <a:pPr lvl="2" algn="l"/>
            <a:endParaRPr lang="en-CA" dirty="0">
              <a:solidFill>
                <a:schemeClr val="tx1"/>
              </a:solidFill>
            </a:endParaRPr>
          </a:p>
          <a:p>
            <a:pPr lvl="2" algn="l"/>
            <a:r>
              <a:rPr lang="en-CA" dirty="0" smtClean="0">
                <a:solidFill>
                  <a:schemeClr val="tx1"/>
                </a:solidFill>
              </a:rPr>
              <a:t>Historians actually did not all agree that here was </a:t>
            </a:r>
            <a:r>
              <a:rPr lang="en-CA" i="1" dirty="0" smtClean="0">
                <a:solidFill>
                  <a:schemeClr val="tx1"/>
                </a:solidFill>
              </a:rPr>
              <a:t>a lover’s  </a:t>
            </a:r>
            <a:r>
              <a:rPr lang="en-CA" dirty="0" smtClean="0">
                <a:solidFill>
                  <a:schemeClr val="tx1"/>
                </a:solidFill>
              </a:rPr>
              <a:t>quarrel between King James and  the Pope.  </a:t>
            </a:r>
            <a:endParaRPr lang="en-CA" dirty="0">
              <a:solidFill>
                <a:schemeClr val="tx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3610972"/>
            <a:ext cx="1800200" cy="293432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98127838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11760" y="3068960"/>
            <a:ext cx="5976664" cy="3494548"/>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smtClean="0">
                <a:solidFill>
                  <a:schemeClr val="tx1"/>
                </a:solidFill>
              </a:rPr>
              <a:t>29) There  was, however, a conflict  between King James and the Pope at the  time, and many new  homophobic translations  suddenly appeared in the  King James Bible.</a:t>
            </a:r>
            <a:endParaRPr lang="en-CA" dirty="0">
              <a:solidFill>
                <a:schemeClr val="tx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3610972"/>
            <a:ext cx="1800200" cy="293432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38958983"/>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51720" y="3068960"/>
            <a:ext cx="6912768" cy="3494548"/>
          </a:xfrm>
        </p:spPr>
        <p:txBody>
          <a:bodyPr>
            <a:normAutofit lnSpcReduction="10000"/>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smtClean="0">
                <a:solidFill>
                  <a:schemeClr val="tx1"/>
                </a:solidFill>
              </a:rPr>
              <a:t>29) Some sources say  that the Pope wasn’t  happy about the  Queen James’ gay “threat”  to his  “have ten babies etc.” pyramid scheme, and that’s why many new  homophobic translations  suddenly appeared in the  King James Bible.</a:t>
            </a:r>
            <a:endParaRPr lang="en-CA" dirty="0">
              <a:solidFill>
                <a:schemeClr val="tx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3610972"/>
            <a:ext cx="1800200" cy="293432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542067009"/>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924944"/>
            <a:ext cx="8820472" cy="3816424"/>
          </a:xfrm>
        </p:spPr>
        <p:txBody>
          <a:bodyPr>
            <a:normAutofit lnSpcReduction="10000"/>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smtClean="0">
                <a:solidFill>
                  <a:schemeClr val="tx1"/>
                </a:solidFill>
              </a:rPr>
              <a:t>30) If you meet someone  struggling with their  anti-LGBTF religious  beliefs, you can also explain that many religious leaders who teach hate are closet cases.  Psychologists call this </a:t>
            </a:r>
          </a:p>
          <a:p>
            <a:pPr marL="1371600" lvl="2" indent="-457200" algn="l">
              <a:buAutoNum type="alphaLcParenR"/>
            </a:pPr>
            <a:r>
              <a:rPr lang="en-CA" dirty="0">
                <a:solidFill>
                  <a:schemeClr val="tx1"/>
                </a:solidFill>
              </a:rPr>
              <a:t>R</a:t>
            </a:r>
            <a:r>
              <a:rPr lang="en-CA" dirty="0" smtClean="0">
                <a:solidFill>
                  <a:schemeClr val="tx1"/>
                </a:solidFill>
              </a:rPr>
              <a:t>eaction Formation</a:t>
            </a:r>
          </a:p>
          <a:p>
            <a:pPr marL="1371600" lvl="2" indent="-457200" algn="l">
              <a:buAutoNum type="alphaLcParenR"/>
            </a:pPr>
            <a:r>
              <a:rPr lang="en-CA" dirty="0" smtClean="0">
                <a:solidFill>
                  <a:schemeClr val="tx1"/>
                </a:solidFill>
              </a:rPr>
              <a:t>Schizophrenia</a:t>
            </a:r>
          </a:p>
          <a:p>
            <a:pPr marL="1371600" lvl="2" indent="-457200" algn="l">
              <a:buAutoNum type="alphaLcParenR"/>
            </a:pPr>
            <a:r>
              <a:rPr lang="en-CA" dirty="0">
                <a:solidFill>
                  <a:schemeClr val="tx1"/>
                </a:solidFill>
              </a:rPr>
              <a:t>P</a:t>
            </a:r>
            <a:r>
              <a:rPr lang="en-CA" dirty="0" smtClean="0">
                <a:solidFill>
                  <a:schemeClr val="tx1"/>
                </a:solidFill>
              </a:rPr>
              <a:t>sychopathology</a:t>
            </a:r>
            <a:endParaRPr lang="en-CA" dirty="0">
              <a:solidFill>
                <a:schemeClr val="tx1"/>
              </a:solidFill>
            </a:endParaRPr>
          </a:p>
        </p:txBody>
      </p:sp>
    </p:spTree>
    <p:extLst>
      <p:ext uri="{BB962C8B-B14F-4D97-AF65-F5344CB8AC3E}">
        <p14:creationId xmlns:p14="http://schemas.microsoft.com/office/powerpoint/2010/main" val="33965625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3568" y="3501008"/>
            <a:ext cx="8280920" cy="3240360"/>
          </a:xfrm>
        </p:spPr>
        <p:txBody>
          <a:bodyPr>
            <a:normAutofit/>
          </a:bodyPr>
          <a:lstStyle/>
          <a:p>
            <a:pPr algn="l"/>
            <a:r>
              <a:rPr lang="en-CA" sz="2400" dirty="0"/>
              <a:t>3</a:t>
            </a:r>
            <a:r>
              <a:rPr lang="en-CA" sz="2400" dirty="0" smtClean="0">
                <a:latin typeface="Century Gothic" pitchFamily="34" charset="0"/>
              </a:rPr>
              <a:t>) Which </a:t>
            </a:r>
            <a:r>
              <a:rPr lang="en-CA" sz="2400" dirty="0">
                <a:latin typeface="Century Gothic" pitchFamily="34" charset="0"/>
              </a:rPr>
              <a:t>is </a:t>
            </a:r>
            <a:r>
              <a:rPr lang="en-CA" sz="2400" dirty="0" smtClean="0">
                <a:latin typeface="Century Gothic" pitchFamily="34" charset="0"/>
              </a:rPr>
              <a:t>NOT </a:t>
            </a:r>
            <a:r>
              <a:rPr lang="en-CA" sz="2400" dirty="0">
                <a:latin typeface="Century Gothic" pitchFamily="34" charset="0"/>
              </a:rPr>
              <a:t>true</a:t>
            </a:r>
            <a:r>
              <a:rPr lang="en-CA" sz="2400" dirty="0" smtClean="0">
                <a:latin typeface="Century Gothic" pitchFamily="34" charset="0"/>
              </a:rPr>
              <a:t>?  </a:t>
            </a:r>
            <a:br>
              <a:rPr lang="en-CA" sz="2400" dirty="0" smtClean="0">
                <a:latin typeface="Century Gothic" pitchFamily="34" charset="0"/>
              </a:rPr>
            </a:br>
            <a:r>
              <a:rPr lang="en-CA" sz="2400" dirty="0">
                <a:latin typeface="Century Gothic" pitchFamily="34" charset="0"/>
              </a:rPr>
              <a:t/>
            </a:r>
            <a:br>
              <a:rPr lang="en-CA" sz="2400" dirty="0">
                <a:latin typeface="Century Gothic" pitchFamily="34" charset="0"/>
              </a:rPr>
            </a:br>
            <a:r>
              <a:rPr lang="en-CA" sz="2400" dirty="0" smtClean="0">
                <a:latin typeface="Century Gothic" pitchFamily="34" charset="0"/>
              </a:rPr>
              <a:t>The Ontario Human Rights code  promotes justice for people of all:</a:t>
            </a:r>
            <a:br>
              <a:rPr lang="en-CA" sz="2400" dirty="0" smtClean="0">
                <a:latin typeface="Century Gothic" pitchFamily="34" charset="0"/>
              </a:rPr>
            </a:br>
            <a:r>
              <a:rPr lang="en-CA" sz="2400" dirty="0" smtClean="0">
                <a:latin typeface="Century Gothic" pitchFamily="34" charset="0"/>
              </a:rPr>
              <a:t>a) races, cultures, colours,</a:t>
            </a:r>
            <a:br>
              <a:rPr lang="en-CA" sz="2400" dirty="0" smtClean="0">
                <a:latin typeface="Century Gothic" pitchFamily="34" charset="0"/>
              </a:rPr>
            </a:br>
            <a:r>
              <a:rPr lang="en-CA" sz="2400" dirty="0" smtClean="0">
                <a:latin typeface="Century Gothic" pitchFamily="34" charset="0"/>
              </a:rPr>
              <a:t>b) sexual orientations</a:t>
            </a:r>
            <a:br>
              <a:rPr lang="en-CA" sz="2400" dirty="0" smtClean="0">
                <a:latin typeface="Century Gothic" pitchFamily="34" charset="0"/>
              </a:rPr>
            </a:br>
            <a:r>
              <a:rPr lang="en-CA" sz="2400" dirty="0" smtClean="0">
                <a:latin typeface="Century Gothic" pitchFamily="34" charset="0"/>
              </a:rPr>
              <a:t>c) genders &amp; gender identities</a:t>
            </a:r>
            <a:br>
              <a:rPr lang="en-CA" sz="2400" dirty="0" smtClean="0">
                <a:latin typeface="Century Gothic" pitchFamily="34" charset="0"/>
              </a:rPr>
            </a:br>
            <a:r>
              <a:rPr lang="en-CA" sz="2400" dirty="0" smtClean="0">
                <a:latin typeface="Century Gothic" pitchFamily="34" charset="0"/>
              </a:rPr>
              <a:t>d</a:t>
            </a:r>
            <a:r>
              <a:rPr lang="en-CA" sz="2400" dirty="0">
                <a:latin typeface="Century Gothic" pitchFamily="34" charset="0"/>
              </a:rPr>
              <a:t>) sizes</a:t>
            </a:r>
          </a:p>
        </p:txBody>
      </p:sp>
    </p:spTree>
    <p:extLst>
      <p:ext uri="{BB962C8B-B14F-4D97-AF65-F5344CB8AC3E}">
        <p14:creationId xmlns:p14="http://schemas.microsoft.com/office/powerpoint/2010/main" val="138039716"/>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2564904"/>
            <a:ext cx="8424936" cy="4176464"/>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smtClean="0">
                <a:solidFill>
                  <a:schemeClr val="tx1"/>
                </a:solidFill>
              </a:rPr>
              <a:t>30) If you meet someone  struggling with their  anti-LGBTF religious  beliefs, you can also explain that many religious leaders who teach hate are closet cases.  Psychologists call this </a:t>
            </a:r>
          </a:p>
          <a:p>
            <a:pPr marL="1371600" lvl="2" indent="-457200" algn="l">
              <a:buAutoNum type="alphaLcParenR"/>
            </a:pPr>
            <a:r>
              <a:rPr lang="en-CA" b="1" dirty="0">
                <a:solidFill>
                  <a:schemeClr val="tx1"/>
                </a:solidFill>
              </a:rPr>
              <a:t>R</a:t>
            </a:r>
            <a:r>
              <a:rPr lang="en-CA" b="1" dirty="0" smtClean="0">
                <a:solidFill>
                  <a:schemeClr val="tx1"/>
                </a:solidFill>
              </a:rPr>
              <a:t>eaction Formation</a:t>
            </a:r>
          </a:p>
          <a:p>
            <a:pPr marL="1371600" lvl="2" indent="-457200" algn="l">
              <a:buAutoNum type="alphaLcParenR"/>
            </a:pPr>
            <a:r>
              <a:rPr lang="en-CA" dirty="0" smtClean="0">
                <a:solidFill>
                  <a:schemeClr val="tx1"/>
                </a:solidFill>
              </a:rPr>
              <a:t>Schizophrenia</a:t>
            </a:r>
          </a:p>
          <a:p>
            <a:pPr marL="1371600" lvl="2" indent="-457200" algn="l">
              <a:buAutoNum type="alphaLcParenR"/>
            </a:pPr>
            <a:r>
              <a:rPr lang="en-CA" dirty="0">
                <a:solidFill>
                  <a:schemeClr val="tx1"/>
                </a:solidFill>
              </a:rPr>
              <a:t>P</a:t>
            </a:r>
            <a:r>
              <a:rPr lang="en-CA" dirty="0" smtClean="0">
                <a:solidFill>
                  <a:schemeClr val="tx1"/>
                </a:solidFill>
              </a:rPr>
              <a:t>sychopathology</a:t>
            </a:r>
            <a:endParaRPr lang="en-CA" dirty="0">
              <a:solidFill>
                <a:schemeClr val="tx1"/>
              </a:solidFill>
            </a:endParaRPr>
          </a:p>
        </p:txBody>
      </p:sp>
    </p:spTree>
    <p:extLst>
      <p:ext uri="{BB962C8B-B14F-4D97-AF65-F5344CB8AC3E}">
        <p14:creationId xmlns:p14="http://schemas.microsoft.com/office/powerpoint/2010/main" val="3447084063"/>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3068960"/>
            <a:ext cx="7920880" cy="3672408"/>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r>
              <a:rPr lang="en-CA" dirty="0" smtClean="0">
                <a:solidFill>
                  <a:schemeClr val="tx1"/>
                </a:solidFill>
              </a:rPr>
              <a:t>31</a:t>
            </a:r>
            <a:r>
              <a:rPr lang="en-CA" dirty="0">
                <a:solidFill>
                  <a:schemeClr val="tx1"/>
                </a:solidFill>
              </a:rPr>
              <a:t>) True or False?</a:t>
            </a:r>
          </a:p>
          <a:p>
            <a:pPr lvl="2"/>
            <a:endParaRPr lang="en-CA" dirty="0">
              <a:solidFill>
                <a:schemeClr val="tx1"/>
              </a:solidFill>
            </a:endParaRPr>
          </a:p>
          <a:p>
            <a:pPr lvl="2"/>
            <a:r>
              <a:rPr lang="en-CA" dirty="0">
                <a:solidFill>
                  <a:schemeClr val="tx1"/>
                </a:solidFill>
              </a:rPr>
              <a:t>If you believe in God</a:t>
            </a:r>
            <a:r>
              <a:rPr lang="en-CA" dirty="0" smtClean="0">
                <a:solidFill>
                  <a:schemeClr val="tx1"/>
                </a:solidFill>
              </a:rPr>
              <a:t>, you can also point out that if God didn’t love  LGBTF people, there  wouldn’t </a:t>
            </a:r>
            <a:r>
              <a:rPr lang="en-CA" i="1" dirty="0" smtClean="0">
                <a:solidFill>
                  <a:schemeClr val="tx1"/>
                </a:solidFill>
              </a:rPr>
              <a:t>be</a:t>
            </a:r>
            <a:r>
              <a:rPr lang="en-CA" dirty="0" smtClean="0">
                <a:solidFill>
                  <a:schemeClr val="tx1"/>
                </a:solidFill>
              </a:rPr>
              <a:t> any LGBTF people.</a:t>
            </a:r>
          </a:p>
          <a:p>
            <a:endParaRPr lang="en-CA" sz="2400" dirty="0">
              <a:solidFill>
                <a:schemeClr val="tx1"/>
              </a:solidFill>
            </a:endParaRPr>
          </a:p>
        </p:txBody>
      </p:sp>
    </p:spTree>
    <p:extLst>
      <p:ext uri="{BB962C8B-B14F-4D97-AF65-F5344CB8AC3E}">
        <p14:creationId xmlns:p14="http://schemas.microsoft.com/office/powerpoint/2010/main" val="3753938988"/>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996952"/>
            <a:ext cx="8820472" cy="3744416"/>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r>
              <a:rPr lang="en-CA" dirty="0">
                <a:solidFill>
                  <a:schemeClr val="tx1"/>
                </a:solidFill>
              </a:rPr>
              <a:t>31) </a:t>
            </a:r>
            <a:r>
              <a:rPr lang="en-CA" b="1" dirty="0">
                <a:solidFill>
                  <a:schemeClr val="tx1"/>
                </a:solidFill>
              </a:rPr>
              <a:t>True</a:t>
            </a:r>
            <a:r>
              <a:rPr lang="en-CA" dirty="0">
                <a:solidFill>
                  <a:schemeClr val="tx1"/>
                </a:solidFill>
              </a:rPr>
              <a:t> </a:t>
            </a:r>
          </a:p>
          <a:p>
            <a:pPr lvl="2"/>
            <a:endParaRPr lang="en-CA" dirty="0">
              <a:solidFill>
                <a:schemeClr val="tx1"/>
              </a:solidFill>
            </a:endParaRPr>
          </a:p>
          <a:p>
            <a:pPr lvl="2"/>
            <a:r>
              <a:rPr lang="en-CA" dirty="0">
                <a:solidFill>
                  <a:schemeClr val="tx1"/>
                </a:solidFill>
              </a:rPr>
              <a:t>If you believe in God, you </a:t>
            </a:r>
            <a:r>
              <a:rPr lang="en-CA" dirty="0" smtClean="0">
                <a:solidFill>
                  <a:schemeClr val="tx1"/>
                </a:solidFill>
              </a:rPr>
              <a:t>can also point out that if God didn’t love  LGBTF people, there  wouldn’t </a:t>
            </a:r>
            <a:r>
              <a:rPr lang="en-CA" i="1" dirty="0" smtClean="0">
                <a:solidFill>
                  <a:schemeClr val="tx1"/>
                </a:solidFill>
              </a:rPr>
              <a:t>be</a:t>
            </a:r>
            <a:r>
              <a:rPr lang="en-CA" dirty="0" smtClean="0">
                <a:solidFill>
                  <a:schemeClr val="tx1"/>
                </a:solidFill>
              </a:rPr>
              <a:t> any LGBTF people.</a:t>
            </a:r>
          </a:p>
          <a:p>
            <a:endParaRPr lang="en-CA" sz="2400" dirty="0">
              <a:solidFill>
                <a:schemeClr val="tx1"/>
              </a:solidFill>
            </a:endParaRPr>
          </a:p>
        </p:txBody>
      </p:sp>
    </p:spTree>
    <p:extLst>
      <p:ext uri="{BB962C8B-B14F-4D97-AF65-F5344CB8AC3E}">
        <p14:creationId xmlns:p14="http://schemas.microsoft.com/office/powerpoint/2010/main" val="3084917978"/>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861048"/>
            <a:ext cx="8280920" cy="2265115"/>
          </a:xfrm>
        </p:spPr>
        <p:txBody>
          <a:bodyPr>
            <a:noAutofit/>
          </a:bodyPr>
          <a:lstStyle/>
          <a:p>
            <a:pPr marL="914400" lvl="2" indent="0" algn="ctr">
              <a:buNone/>
            </a:pPr>
            <a:r>
              <a:rPr lang="en-CA" dirty="0" smtClean="0"/>
              <a:t>34) </a:t>
            </a:r>
            <a:r>
              <a:rPr lang="en-CA" dirty="0"/>
              <a:t>True or False?</a:t>
            </a:r>
          </a:p>
          <a:p>
            <a:pPr marL="0" indent="0" algn="ctr">
              <a:buNone/>
            </a:pPr>
            <a:endParaRPr lang="en-CA" sz="2400" b="1" i="1" dirty="0"/>
          </a:p>
          <a:p>
            <a:pPr marL="0" indent="0" algn="ctr">
              <a:buNone/>
            </a:pPr>
            <a:r>
              <a:rPr lang="en-CA" sz="2400" dirty="0" smtClean="0"/>
              <a:t>According </a:t>
            </a:r>
            <a:r>
              <a:rPr lang="en-CA" sz="2400" dirty="0"/>
              <a:t>to research by the Family Acceptance Project, LGBT youth who are accepted by their families are eight times more likely to choose to live than those who are rejected by their families….?  </a:t>
            </a:r>
          </a:p>
          <a:p>
            <a:pPr algn="ctr"/>
            <a:endParaRPr lang="en-CA" sz="2800" dirty="0"/>
          </a:p>
        </p:txBody>
      </p:sp>
    </p:spTree>
    <p:extLst>
      <p:ext uri="{BB962C8B-B14F-4D97-AF65-F5344CB8AC3E}">
        <p14:creationId xmlns:p14="http://schemas.microsoft.com/office/powerpoint/2010/main" val="3673618978"/>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3717032"/>
            <a:ext cx="8748464" cy="3140968"/>
          </a:xfrm>
          <a:ln>
            <a:solidFill>
              <a:schemeClr val="bg1"/>
            </a:solidFill>
          </a:ln>
        </p:spPr>
        <p:txBody>
          <a:bodyPr>
            <a:normAutofit/>
          </a:bodyPr>
          <a:lstStyle/>
          <a:p>
            <a:pPr marL="914400" lvl="2" indent="0">
              <a:buNone/>
            </a:pPr>
            <a:r>
              <a:rPr lang="en-CA" dirty="0" smtClean="0"/>
              <a:t>34) </a:t>
            </a:r>
            <a:r>
              <a:rPr lang="en-CA" b="1" dirty="0" smtClean="0"/>
              <a:t>True. </a:t>
            </a:r>
            <a:r>
              <a:rPr lang="en-CA" dirty="0" smtClean="0"/>
              <a:t>According </a:t>
            </a:r>
            <a:r>
              <a:rPr lang="en-CA" dirty="0"/>
              <a:t>to research by the Family Acceptance Project, LGBT youth who are accepted by their families are eight times more likely to choose to live than those who are rejected by their </a:t>
            </a:r>
            <a:r>
              <a:rPr lang="en-CA" dirty="0" smtClean="0"/>
              <a:t>families. </a:t>
            </a:r>
            <a:r>
              <a:rPr lang="en-CA" b="1" dirty="0" smtClean="0"/>
              <a:t>Someone you love is gay or  LGBT. Your acceptance  can save their life.  </a:t>
            </a:r>
            <a:endParaRPr lang="en-CA" b="1" dirty="0"/>
          </a:p>
          <a:p>
            <a:endParaRPr lang="en-CA" b="1" dirty="0"/>
          </a:p>
        </p:txBody>
      </p:sp>
    </p:spTree>
    <p:extLst>
      <p:ext uri="{BB962C8B-B14F-4D97-AF65-F5344CB8AC3E}">
        <p14:creationId xmlns:p14="http://schemas.microsoft.com/office/powerpoint/2010/main" val="587753679"/>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3645024"/>
            <a:ext cx="7859216" cy="2481139"/>
          </a:xfrm>
        </p:spPr>
        <p:txBody>
          <a:bodyPr>
            <a:noAutofit/>
          </a:bodyPr>
          <a:lstStyle/>
          <a:p>
            <a:pPr marL="0" indent="0">
              <a:buNone/>
            </a:pPr>
            <a:r>
              <a:rPr lang="en-CA" sz="2400" dirty="0" smtClean="0"/>
              <a:t>35) How many Emmy Awards did Ellen DeGeneres win  for her talk show after she came  out as lesbian? </a:t>
            </a:r>
          </a:p>
          <a:p>
            <a:pPr marL="0" indent="0">
              <a:buNone/>
            </a:pPr>
            <a:r>
              <a:rPr lang="en-CA" sz="2400" dirty="0" smtClean="0"/>
              <a:t>a</a:t>
            </a:r>
            <a:r>
              <a:rPr lang="en-CA" sz="2400" dirty="0"/>
              <a:t>) f</a:t>
            </a:r>
            <a:r>
              <a:rPr lang="en-CA" sz="2400" dirty="0" smtClean="0"/>
              <a:t>our</a:t>
            </a:r>
          </a:p>
          <a:p>
            <a:pPr marL="0" indent="0">
              <a:buNone/>
            </a:pPr>
            <a:r>
              <a:rPr lang="en-CA" sz="2400" dirty="0"/>
              <a:t>b) t</a:t>
            </a:r>
            <a:r>
              <a:rPr lang="en-CA" sz="2400" dirty="0" smtClean="0"/>
              <a:t>hirteen</a:t>
            </a:r>
          </a:p>
          <a:p>
            <a:pPr marL="0" indent="0">
              <a:buNone/>
            </a:pPr>
            <a:r>
              <a:rPr lang="en-CA" sz="2400" dirty="0" smtClean="0"/>
              <a:t>c) sixty-two</a:t>
            </a:r>
            <a:endParaRPr lang="en-CA" sz="2400" dirty="0"/>
          </a:p>
        </p:txBody>
      </p:sp>
    </p:spTree>
    <p:extLst>
      <p:ext uri="{BB962C8B-B14F-4D97-AF65-F5344CB8AC3E}">
        <p14:creationId xmlns:p14="http://schemas.microsoft.com/office/powerpoint/2010/main" val="2761165115"/>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21088"/>
            <a:ext cx="7632848" cy="1905075"/>
          </a:xfrm>
        </p:spPr>
        <p:txBody>
          <a:bodyPr/>
          <a:lstStyle/>
          <a:p>
            <a:pPr marL="0" indent="0" algn="ctr">
              <a:buNone/>
            </a:pPr>
            <a:r>
              <a:rPr lang="en-CA" dirty="0" smtClean="0"/>
              <a:t>The answer is….  </a:t>
            </a:r>
          </a:p>
          <a:p>
            <a:pPr marL="0" indent="0" algn="ctr">
              <a:buNone/>
            </a:pPr>
            <a:r>
              <a:rPr lang="en-CA" dirty="0" smtClean="0"/>
              <a:t>(drum roll…)</a:t>
            </a:r>
            <a:endParaRPr lang="en-CA" dirty="0"/>
          </a:p>
        </p:txBody>
      </p:sp>
    </p:spTree>
    <p:extLst>
      <p:ext uri="{BB962C8B-B14F-4D97-AF65-F5344CB8AC3E}">
        <p14:creationId xmlns:p14="http://schemas.microsoft.com/office/powerpoint/2010/main" val="3110200981"/>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3645024"/>
            <a:ext cx="7859216" cy="2481139"/>
          </a:xfrm>
        </p:spPr>
        <p:txBody>
          <a:bodyPr>
            <a:noAutofit/>
          </a:bodyPr>
          <a:lstStyle/>
          <a:p>
            <a:pPr marL="0" indent="0">
              <a:buNone/>
            </a:pPr>
            <a:r>
              <a:rPr lang="en-CA" sz="2400" dirty="0" smtClean="0"/>
              <a:t>35) How many Emmy Awards did Ellen DeGeneres win  for her talk show after she came  out as lesbian? </a:t>
            </a:r>
          </a:p>
          <a:p>
            <a:pPr marL="0" indent="0">
              <a:buNone/>
            </a:pPr>
            <a:r>
              <a:rPr lang="en-CA" sz="2400" dirty="0" smtClean="0"/>
              <a:t>a</a:t>
            </a:r>
            <a:r>
              <a:rPr lang="en-CA" sz="2400" dirty="0"/>
              <a:t>) </a:t>
            </a:r>
            <a:r>
              <a:rPr lang="en-CA" sz="2400" dirty="0" smtClean="0"/>
              <a:t>four</a:t>
            </a:r>
          </a:p>
          <a:p>
            <a:pPr marL="0" indent="0">
              <a:buNone/>
            </a:pPr>
            <a:r>
              <a:rPr lang="en-CA" sz="2400" b="1" dirty="0"/>
              <a:t>b) t</a:t>
            </a:r>
            <a:r>
              <a:rPr lang="en-CA" sz="2400" b="1" dirty="0" smtClean="0"/>
              <a:t>hirteen</a:t>
            </a:r>
          </a:p>
          <a:p>
            <a:pPr marL="0" indent="0">
              <a:buNone/>
            </a:pPr>
            <a:r>
              <a:rPr lang="en-CA" sz="2400" dirty="0" smtClean="0"/>
              <a:t>c) sixty-two</a:t>
            </a:r>
            <a:endParaRPr lang="en-CA" sz="2400" dirty="0"/>
          </a:p>
        </p:txBody>
      </p:sp>
    </p:spTree>
    <p:extLst>
      <p:ext uri="{BB962C8B-B14F-4D97-AF65-F5344CB8AC3E}">
        <p14:creationId xmlns:p14="http://schemas.microsoft.com/office/powerpoint/2010/main" val="3157370570"/>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717032"/>
            <a:ext cx="8219256" cy="2409131"/>
          </a:xfrm>
        </p:spPr>
        <p:txBody>
          <a:bodyPr>
            <a:noAutofit/>
          </a:bodyPr>
          <a:lstStyle/>
          <a:p>
            <a:pPr marL="0" indent="0">
              <a:buNone/>
            </a:pPr>
            <a:r>
              <a:rPr lang="en-CA" sz="2400" dirty="0" smtClean="0"/>
              <a:t>36) Metropolitan Community Churches, whose members are mostly LGBT,  have how many churches worldwide?</a:t>
            </a:r>
          </a:p>
          <a:p>
            <a:pPr marL="514350" indent="-514350">
              <a:buAutoNum type="alphaLcParenR"/>
            </a:pPr>
            <a:r>
              <a:rPr lang="en-CA" sz="2400" dirty="0" smtClean="0"/>
              <a:t>10</a:t>
            </a:r>
          </a:p>
          <a:p>
            <a:pPr marL="0" indent="0">
              <a:buNone/>
            </a:pPr>
            <a:r>
              <a:rPr lang="en-CA" sz="2400" dirty="0" smtClean="0"/>
              <a:t>b) 222</a:t>
            </a:r>
          </a:p>
          <a:p>
            <a:pPr marL="0" indent="0">
              <a:buNone/>
            </a:pPr>
            <a:r>
              <a:rPr lang="en-CA" sz="2400" dirty="0"/>
              <a:t>c</a:t>
            </a:r>
            <a:r>
              <a:rPr lang="en-CA" sz="2400" dirty="0" smtClean="0"/>
              <a:t>) 500,000</a:t>
            </a:r>
            <a:endParaRPr lang="en-CA" sz="2400" dirty="0"/>
          </a:p>
        </p:txBody>
      </p:sp>
    </p:spTree>
    <p:extLst>
      <p:ext uri="{BB962C8B-B14F-4D97-AF65-F5344CB8AC3E}">
        <p14:creationId xmlns:p14="http://schemas.microsoft.com/office/powerpoint/2010/main" val="14156775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717032"/>
            <a:ext cx="8219256" cy="2409131"/>
          </a:xfrm>
        </p:spPr>
        <p:txBody>
          <a:bodyPr>
            <a:noAutofit/>
          </a:bodyPr>
          <a:lstStyle/>
          <a:p>
            <a:pPr marL="0" indent="0">
              <a:buNone/>
            </a:pPr>
            <a:r>
              <a:rPr lang="en-CA" sz="2400" dirty="0" smtClean="0"/>
              <a:t>36) Metropolitan Community Churches, whose members are mostly LGBT,  have how many churches worldwide?</a:t>
            </a:r>
          </a:p>
          <a:p>
            <a:pPr marL="514350" indent="-514350">
              <a:buAutoNum type="alphaLcParenR"/>
            </a:pPr>
            <a:r>
              <a:rPr lang="en-CA" sz="2400" dirty="0" smtClean="0"/>
              <a:t>10</a:t>
            </a:r>
          </a:p>
          <a:p>
            <a:pPr marL="0" indent="0">
              <a:buNone/>
            </a:pPr>
            <a:r>
              <a:rPr lang="en-CA" sz="2400" b="1" dirty="0" smtClean="0"/>
              <a:t>b)  222</a:t>
            </a:r>
          </a:p>
          <a:p>
            <a:pPr marL="0" indent="0">
              <a:buNone/>
            </a:pPr>
            <a:r>
              <a:rPr lang="en-CA" sz="2400" dirty="0"/>
              <a:t>c</a:t>
            </a:r>
            <a:r>
              <a:rPr lang="en-CA" sz="2400" dirty="0" smtClean="0"/>
              <a:t>)  500,000</a:t>
            </a:r>
            <a:endParaRPr lang="en-CA" sz="2400" dirty="0"/>
          </a:p>
        </p:txBody>
      </p:sp>
    </p:spTree>
    <p:extLst>
      <p:ext uri="{BB962C8B-B14F-4D97-AF65-F5344CB8AC3E}">
        <p14:creationId xmlns:p14="http://schemas.microsoft.com/office/powerpoint/2010/main" val="336173868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71600" y="3717032"/>
            <a:ext cx="7704856" cy="2664296"/>
          </a:xfrm>
        </p:spPr>
        <p:txBody>
          <a:bodyPr>
            <a:normAutofit fontScale="92500" lnSpcReduction="20000"/>
          </a:bodyPr>
          <a:lstStyle/>
          <a:p>
            <a:pPr marL="514350" indent="-514350">
              <a:buAutoNum type="arabicParenR" startAt="37"/>
            </a:pPr>
            <a:r>
              <a:rPr lang="en-CA" sz="2600" dirty="0" smtClean="0"/>
              <a:t>Which of the following  is LGBT?</a:t>
            </a:r>
          </a:p>
          <a:p>
            <a:pPr marL="514350" indent="-514350">
              <a:buAutoNum type="arabicParenR" startAt="37"/>
            </a:pPr>
            <a:endParaRPr lang="en-CA" sz="2600" dirty="0" smtClean="0"/>
          </a:p>
          <a:p>
            <a:pPr marL="514350" indent="-514350">
              <a:buAutoNum type="alphaLcParenR"/>
            </a:pPr>
            <a:r>
              <a:rPr lang="en-CA" sz="2600" dirty="0" smtClean="0"/>
              <a:t>Olympic Gold Medalist </a:t>
            </a:r>
            <a:r>
              <a:rPr lang="en-CA" sz="2600" dirty="0"/>
              <a:t>Mark </a:t>
            </a:r>
            <a:r>
              <a:rPr lang="en-CA" sz="2600" dirty="0" smtClean="0"/>
              <a:t>Tewkesbury </a:t>
            </a:r>
          </a:p>
          <a:p>
            <a:pPr marL="514350" indent="-514350">
              <a:buAutoNum type="alphaLcParenR"/>
            </a:pPr>
            <a:r>
              <a:rPr lang="en-CA" sz="2600" dirty="0" smtClean="0"/>
              <a:t>Award-winning singer KD Lang</a:t>
            </a:r>
          </a:p>
          <a:p>
            <a:pPr marL="514350" indent="-514350">
              <a:buAutoNum type="alphaLcParenR"/>
            </a:pPr>
            <a:r>
              <a:rPr lang="en-CA" sz="2600" dirty="0" smtClean="0"/>
              <a:t>Comedian Wanda Sykes</a:t>
            </a:r>
          </a:p>
          <a:p>
            <a:pPr marL="514350" indent="-514350">
              <a:buFont typeface="Arial" pitchFamily="34" charset="0"/>
              <a:buAutoNum type="alphaLcParenR"/>
            </a:pPr>
            <a:r>
              <a:rPr lang="en-CA" sz="2600" dirty="0"/>
              <a:t>Computer inventor Alan </a:t>
            </a:r>
            <a:r>
              <a:rPr lang="en-CA" sz="2600" dirty="0" smtClean="0"/>
              <a:t>Turing</a:t>
            </a:r>
          </a:p>
          <a:p>
            <a:pPr marL="514350" indent="-514350">
              <a:buAutoNum type="alphaLcParenR"/>
            </a:pPr>
            <a:r>
              <a:rPr lang="en-CA" sz="2600" dirty="0" smtClean="0"/>
              <a:t>all </a:t>
            </a:r>
            <a:r>
              <a:rPr lang="en-CA" sz="2600" dirty="0"/>
              <a:t>of the above</a:t>
            </a:r>
            <a:endParaRPr lang="en-CA" sz="2600" dirty="0" smtClean="0"/>
          </a:p>
          <a:p>
            <a:pPr marL="514350" indent="-514350">
              <a:buAutoNum type="alphaLcParenR"/>
            </a:pPr>
            <a:endParaRPr lang="en-CA" dirty="0"/>
          </a:p>
        </p:txBody>
      </p:sp>
    </p:spTree>
    <p:extLst>
      <p:ext uri="{BB962C8B-B14F-4D97-AF65-F5344CB8AC3E}">
        <p14:creationId xmlns:p14="http://schemas.microsoft.com/office/powerpoint/2010/main" val="2797537623"/>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861048"/>
            <a:ext cx="8136904" cy="2520280"/>
          </a:xfrm>
        </p:spPr>
        <p:txBody>
          <a:bodyPr>
            <a:normAutofit fontScale="92500" lnSpcReduction="10000"/>
          </a:bodyPr>
          <a:lstStyle/>
          <a:p>
            <a:pPr marL="514350" indent="-514350">
              <a:buAutoNum type="arabicParenR" startAt="37"/>
            </a:pPr>
            <a:r>
              <a:rPr lang="en-CA" sz="2600" dirty="0" smtClean="0"/>
              <a:t>Which of the following  is LGBT?</a:t>
            </a:r>
          </a:p>
          <a:p>
            <a:pPr marL="514350" indent="-514350">
              <a:buAutoNum type="alphaLcParenR"/>
            </a:pPr>
            <a:r>
              <a:rPr lang="en-CA" sz="2600" dirty="0" smtClean="0"/>
              <a:t>Olympic Gold Medalist </a:t>
            </a:r>
            <a:r>
              <a:rPr lang="en-CA" sz="2600" dirty="0"/>
              <a:t>Mark </a:t>
            </a:r>
            <a:r>
              <a:rPr lang="en-CA" sz="2600" dirty="0" smtClean="0"/>
              <a:t>Tewkesbury </a:t>
            </a:r>
          </a:p>
          <a:p>
            <a:pPr marL="514350" indent="-514350">
              <a:buAutoNum type="alphaLcParenR"/>
            </a:pPr>
            <a:r>
              <a:rPr lang="en-CA" sz="2600" dirty="0" smtClean="0"/>
              <a:t>Award-winning singer  KD Lang</a:t>
            </a:r>
          </a:p>
          <a:p>
            <a:pPr marL="514350" indent="-514350">
              <a:buAutoNum type="alphaLcParenR"/>
            </a:pPr>
            <a:r>
              <a:rPr lang="en-CA" sz="2600" dirty="0" smtClean="0"/>
              <a:t>Comedian  Wanda Sykes</a:t>
            </a:r>
          </a:p>
          <a:p>
            <a:pPr marL="514350" indent="-514350">
              <a:buAutoNum type="alphaLcParenR"/>
            </a:pPr>
            <a:r>
              <a:rPr lang="en-CA" sz="2600" dirty="0"/>
              <a:t>Computer </a:t>
            </a:r>
            <a:r>
              <a:rPr lang="en-CA" sz="2600" dirty="0" smtClean="0"/>
              <a:t>inventor </a:t>
            </a:r>
            <a:r>
              <a:rPr lang="en-CA" sz="2600" dirty="0"/>
              <a:t>Alan Turing</a:t>
            </a:r>
            <a:endParaRPr lang="en-CA" sz="2600" dirty="0" smtClean="0"/>
          </a:p>
          <a:p>
            <a:pPr marL="514350" indent="-514350">
              <a:buAutoNum type="alphaLcParenR"/>
            </a:pPr>
            <a:r>
              <a:rPr lang="en-CA" sz="2600" b="1" dirty="0" smtClean="0"/>
              <a:t>all </a:t>
            </a:r>
            <a:r>
              <a:rPr lang="en-CA" sz="2600" b="1" dirty="0"/>
              <a:t>of the above</a:t>
            </a:r>
            <a:endParaRPr lang="en-CA" sz="2600" b="1" dirty="0" smtClean="0"/>
          </a:p>
          <a:p>
            <a:pPr marL="514350" indent="-514350">
              <a:buAutoNum type="alphaLcParenR"/>
            </a:pPr>
            <a:endParaRPr lang="en-CA" dirty="0"/>
          </a:p>
        </p:txBody>
      </p:sp>
    </p:spTree>
    <p:extLst>
      <p:ext uri="{BB962C8B-B14F-4D97-AF65-F5344CB8AC3E}">
        <p14:creationId xmlns:p14="http://schemas.microsoft.com/office/powerpoint/2010/main" val="2639426815"/>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861048"/>
            <a:ext cx="8136904" cy="2520280"/>
          </a:xfrm>
        </p:spPr>
        <p:txBody>
          <a:bodyPr>
            <a:normAutofit fontScale="92500" lnSpcReduction="10000"/>
          </a:bodyPr>
          <a:lstStyle/>
          <a:p>
            <a:pPr marL="0" indent="0">
              <a:buNone/>
            </a:pPr>
            <a:r>
              <a:rPr lang="en-CA" sz="2600" dirty="0" smtClean="0"/>
              <a:t>38) Which of the following  is LGBT?</a:t>
            </a:r>
          </a:p>
          <a:p>
            <a:pPr marL="514350" indent="-514350">
              <a:buAutoNum type="alphaLcParenR"/>
            </a:pPr>
            <a:r>
              <a:rPr lang="en-CA" sz="2600" dirty="0" smtClean="0"/>
              <a:t>Tennis Champion Martina  Navratilova</a:t>
            </a:r>
          </a:p>
          <a:p>
            <a:pPr marL="514350" indent="-514350">
              <a:buFont typeface="Arial" pitchFamily="34" charset="0"/>
              <a:buAutoNum type="alphaLcParenR"/>
            </a:pPr>
            <a:r>
              <a:rPr lang="en-CA" sz="2600" dirty="0" smtClean="0"/>
              <a:t>Comedian  Margaret Cho</a:t>
            </a:r>
          </a:p>
          <a:p>
            <a:pPr marL="514350" indent="-514350">
              <a:buFont typeface="Arial" pitchFamily="34" charset="0"/>
              <a:buAutoNum type="alphaLcParenR"/>
            </a:pPr>
            <a:r>
              <a:rPr lang="en-CA" sz="2600" dirty="0" smtClean="0"/>
              <a:t>Pop Star Lady Gaga</a:t>
            </a:r>
          </a:p>
          <a:p>
            <a:pPr marL="514350" indent="-514350">
              <a:buFont typeface="Arial" pitchFamily="34" charset="0"/>
              <a:buAutoNum type="alphaLcParenR"/>
            </a:pPr>
            <a:r>
              <a:rPr lang="en-CA" sz="2600" dirty="0"/>
              <a:t>Singer Tracy </a:t>
            </a:r>
            <a:r>
              <a:rPr lang="en-CA" sz="2600" dirty="0" smtClean="0"/>
              <a:t>Chapman</a:t>
            </a:r>
          </a:p>
          <a:p>
            <a:pPr marL="514350" indent="-514350">
              <a:buAutoNum type="alphaLcParenR"/>
            </a:pPr>
            <a:r>
              <a:rPr lang="en-CA" sz="2600" dirty="0" smtClean="0"/>
              <a:t>all </a:t>
            </a:r>
            <a:r>
              <a:rPr lang="en-CA" sz="2600" dirty="0"/>
              <a:t>of the above</a:t>
            </a:r>
            <a:endParaRPr lang="en-CA" sz="2600" dirty="0" smtClean="0"/>
          </a:p>
          <a:p>
            <a:pPr marL="514350" indent="-514350">
              <a:buAutoNum type="alphaLcParenR"/>
            </a:pPr>
            <a:endParaRPr lang="en-CA" dirty="0"/>
          </a:p>
        </p:txBody>
      </p:sp>
    </p:spTree>
    <p:extLst>
      <p:ext uri="{BB962C8B-B14F-4D97-AF65-F5344CB8AC3E}">
        <p14:creationId xmlns:p14="http://schemas.microsoft.com/office/powerpoint/2010/main" val="1862575723"/>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3645024"/>
            <a:ext cx="8064896" cy="2736304"/>
          </a:xfrm>
        </p:spPr>
        <p:txBody>
          <a:bodyPr>
            <a:normAutofit lnSpcReduction="10000"/>
          </a:bodyPr>
          <a:lstStyle/>
          <a:p>
            <a:pPr marL="0" indent="0">
              <a:buNone/>
            </a:pPr>
            <a:r>
              <a:rPr lang="en-CA" sz="2600" dirty="0" smtClean="0"/>
              <a:t>38) Which of the following  is LGBT?</a:t>
            </a:r>
          </a:p>
          <a:p>
            <a:pPr marL="514350" indent="-514350">
              <a:buAutoNum type="alphaLcParenR"/>
            </a:pPr>
            <a:r>
              <a:rPr lang="en-CA" sz="2600" dirty="0" smtClean="0"/>
              <a:t>Tennis Champion Martina  Navratilova</a:t>
            </a:r>
          </a:p>
          <a:p>
            <a:pPr marL="514350" indent="-514350">
              <a:buFont typeface="Arial" pitchFamily="34" charset="0"/>
              <a:buAutoNum type="alphaLcParenR"/>
            </a:pPr>
            <a:r>
              <a:rPr lang="en-CA" sz="2600" dirty="0" smtClean="0"/>
              <a:t> Comedian  Margaret Cho</a:t>
            </a:r>
          </a:p>
          <a:p>
            <a:pPr marL="514350" indent="-514350">
              <a:buFont typeface="Arial" pitchFamily="34" charset="0"/>
              <a:buAutoNum type="alphaLcParenR"/>
            </a:pPr>
            <a:r>
              <a:rPr lang="en-CA" sz="2600" dirty="0"/>
              <a:t> </a:t>
            </a:r>
            <a:r>
              <a:rPr lang="en-CA" sz="2600" dirty="0" smtClean="0"/>
              <a:t>Pop Star Lady Gaga</a:t>
            </a:r>
          </a:p>
          <a:p>
            <a:pPr marL="514350" indent="-514350">
              <a:buFont typeface="Arial" pitchFamily="34" charset="0"/>
              <a:buAutoNum type="alphaLcParenR"/>
            </a:pPr>
            <a:r>
              <a:rPr lang="en-CA" sz="2600" dirty="0"/>
              <a:t>Singer Tracy Chapman</a:t>
            </a:r>
            <a:endParaRPr lang="en-CA" sz="2600" dirty="0" smtClean="0"/>
          </a:p>
          <a:p>
            <a:pPr marL="514350" indent="-514350">
              <a:buAutoNum type="alphaLcParenR"/>
            </a:pPr>
            <a:r>
              <a:rPr lang="en-CA" sz="2600" dirty="0" smtClean="0"/>
              <a:t> </a:t>
            </a:r>
            <a:r>
              <a:rPr lang="en-CA" sz="2600" b="1" dirty="0" smtClean="0"/>
              <a:t>all </a:t>
            </a:r>
            <a:r>
              <a:rPr lang="en-CA" sz="2600" b="1" dirty="0"/>
              <a:t>of the above</a:t>
            </a:r>
            <a:endParaRPr lang="en-CA" sz="2600" b="1" dirty="0" smtClean="0"/>
          </a:p>
          <a:p>
            <a:pPr marL="514350" indent="-514350">
              <a:buAutoNum type="alphaLcParenR"/>
            </a:pPr>
            <a:endParaRPr lang="en-CA" dirty="0"/>
          </a:p>
        </p:txBody>
      </p:sp>
    </p:spTree>
    <p:extLst>
      <p:ext uri="{BB962C8B-B14F-4D97-AF65-F5344CB8AC3E}">
        <p14:creationId xmlns:p14="http://schemas.microsoft.com/office/powerpoint/2010/main" val="3195737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55576" y="3645024"/>
            <a:ext cx="8208912" cy="3096344"/>
          </a:xfrm>
        </p:spPr>
        <p:txBody>
          <a:bodyPr>
            <a:normAutofit/>
          </a:bodyPr>
          <a:lstStyle/>
          <a:p>
            <a:pPr algn="l"/>
            <a:r>
              <a:rPr lang="en-CA" sz="2400" dirty="0"/>
              <a:t>3</a:t>
            </a:r>
            <a:r>
              <a:rPr lang="en-CA" sz="2400" dirty="0" smtClean="0"/>
              <a:t>) Answer…Which </a:t>
            </a:r>
            <a:r>
              <a:rPr lang="en-CA" sz="2400" dirty="0"/>
              <a:t>is </a:t>
            </a:r>
            <a:r>
              <a:rPr lang="en-CA" sz="2400" dirty="0" smtClean="0"/>
              <a:t>NOT </a:t>
            </a:r>
            <a:r>
              <a:rPr lang="en-CA" sz="2400" dirty="0"/>
              <a:t>true</a:t>
            </a:r>
            <a:r>
              <a:rPr lang="en-CA" sz="2400" dirty="0" smtClean="0"/>
              <a:t>?  </a:t>
            </a:r>
            <a:br>
              <a:rPr lang="en-CA" sz="2400" dirty="0" smtClean="0"/>
            </a:br>
            <a:r>
              <a:rPr lang="en-CA" sz="2400" dirty="0"/>
              <a:t/>
            </a:r>
            <a:br>
              <a:rPr lang="en-CA" sz="2400" dirty="0"/>
            </a:br>
            <a:r>
              <a:rPr lang="en-CA" sz="2400" dirty="0" smtClean="0"/>
              <a:t>The code  promotes justice for people of all:</a:t>
            </a:r>
            <a:br>
              <a:rPr lang="en-CA" sz="2400" dirty="0" smtClean="0"/>
            </a:br>
            <a:r>
              <a:rPr lang="en-CA" sz="2400" dirty="0" smtClean="0"/>
              <a:t>a)  races, cultures, colours,</a:t>
            </a:r>
            <a:br>
              <a:rPr lang="en-CA" sz="2400" dirty="0" smtClean="0"/>
            </a:br>
            <a:r>
              <a:rPr lang="en-CA" sz="2400" dirty="0" smtClean="0"/>
              <a:t>b)  sexual orientations</a:t>
            </a:r>
            <a:br>
              <a:rPr lang="en-CA" sz="2400" dirty="0" smtClean="0"/>
            </a:br>
            <a:r>
              <a:rPr lang="en-CA" sz="2400" dirty="0" smtClean="0"/>
              <a:t>c)  genders &amp; gender identities</a:t>
            </a:r>
            <a:br>
              <a:rPr lang="en-CA" sz="2400" dirty="0" smtClean="0"/>
            </a:br>
            <a:r>
              <a:rPr lang="en-CA" sz="2400" b="1" strike="sngStrike" dirty="0" smtClean="0"/>
              <a:t>d</a:t>
            </a:r>
            <a:r>
              <a:rPr lang="en-CA" sz="2400" b="1" strike="sngStrike" dirty="0"/>
              <a:t>) sizes</a:t>
            </a:r>
          </a:p>
        </p:txBody>
      </p:sp>
    </p:spTree>
    <p:extLst>
      <p:ext uri="{BB962C8B-B14F-4D97-AF65-F5344CB8AC3E}">
        <p14:creationId xmlns:p14="http://schemas.microsoft.com/office/powerpoint/2010/main" val="1393178146"/>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861048"/>
            <a:ext cx="8136904" cy="2520280"/>
          </a:xfrm>
        </p:spPr>
        <p:txBody>
          <a:bodyPr>
            <a:normAutofit fontScale="92500" lnSpcReduction="10000"/>
          </a:bodyPr>
          <a:lstStyle/>
          <a:p>
            <a:pPr marL="514350" indent="-514350">
              <a:buAutoNum type="arabicParenR" startAt="37"/>
            </a:pPr>
            <a:r>
              <a:rPr lang="en-CA" sz="2600" dirty="0" smtClean="0"/>
              <a:t>Which of the following  people have come out as LGBT?</a:t>
            </a:r>
          </a:p>
          <a:p>
            <a:pPr marL="514350" indent="-514350">
              <a:buFont typeface="Arial" pitchFamily="34" charset="0"/>
              <a:buAutoNum type="alphaLcParenR"/>
            </a:pPr>
            <a:r>
              <a:rPr lang="en-CA" sz="2600" dirty="0" smtClean="0"/>
              <a:t> Oprah Winfrey</a:t>
            </a:r>
          </a:p>
          <a:p>
            <a:pPr marL="514350" indent="-514350">
              <a:buFont typeface="Arial" pitchFamily="34" charset="0"/>
              <a:buAutoNum type="alphaLcParenR"/>
            </a:pPr>
            <a:r>
              <a:rPr lang="en-CA" sz="2600" dirty="0"/>
              <a:t> </a:t>
            </a:r>
            <a:r>
              <a:rPr lang="en-CA" sz="2600" dirty="0" smtClean="0"/>
              <a:t>famous writer Tennessee Williams</a:t>
            </a:r>
          </a:p>
          <a:p>
            <a:pPr marL="514350" indent="-514350">
              <a:buFont typeface="Arial" pitchFamily="34" charset="0"/>
              <a:buAutoNum type="alphaLcParenR"/>
            </a:pPr>
            <a:r>
              <a:rPr lang="en-CA" sz="2600" dirty="0"/>
              <a:t> </a:t>
            </a:r>
            <a:r>
              <a:rPr lang="en-CA" sz="2600" dirty="0" smtClean="0"/>
              <a:t>Jesus Christ</a:t>
            </a:r>
          </a:p>
          <a:p>
            <a:pPr marL="514350" indent="-514350">
              <a:buFont typeface="Arial" pitchFamily="34" charset="0"/>
              <a:buAutoNum type="alphaLcParenR"/>
            </a:pPr>
            <a:r>
              <a:rPr lang="en-CA" sz="2600" dirty="0" smtClean="0"/>
              <a:t>all </a:t>
            </a:r>
            <a:r>
              <a:rPr lang="en-CA" sz="2600" dirty="0"/>
              <a:t>of the above</a:t>
            </a:r>
            <a:endParaRPr lang="en-CA" sz="2600" dirty="0" smtClean="0"/>
          </a:p>
          <a:p>
            <a:pPr marL="514350" indent="-514350">
              <a:buAutoNum type="alphaLcParenR"/>
            </a:pPr>
            <a:endParaRPr lang="en-CA" dirty="0"/>
          </a:p>
        </p:txBody>
      </p:sp>
    </p:spTree>
    <p:extLst>
      <p:ext uri="{BB962C8B-B14F-4D97-AF65-F5344CB8AC3E}">
        <p14:creationId xmlns:p14="http://schemas.microsoft.com/office/powerpoint/2010/main" val="2977416034"/>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861048"/>
            <a:ext cx="8136904" cy="2520280"/>
          </a:xfrm>
        </p:spPr>
        <p:txBody>
          <a:bodyPr>
            <a:normAutofit fontScale="92500" lnSpcReduction="10000"/>
          </a:bodyPr>
          <a:lstStyle/>
          <a:p>
            <a:pPr marL="514350" indent="-514350">
              <a:buAutoNum type="arabicParenR" startAt="37"/>
            </a:pPr>
            <a:r>
              <a:rPr lang="en-CA" sz="2600" dirty="0" smtClean="0"/>
              <a:t>Which of the following  people have come out as LGBT?</a:t>
            </a:r>
          </a:p>
          <a:p>
            <a:pPr marL="514350" indent="-514350">
              <a:buFont typeface="Arial" pitchFamily="34" charset="0"/>
              <a:buAutoNum type="alphaLcParenR"/>
            </a:pPr>
            <a:r>
              <a:rPr lang="en-CA" sz="2600" dirty="0" smtClean="0"/>
              <a:t> Oprah Winfrey</a:t>
            </a:r>
          </a:p>
          <a:p>
            <a:pPr marL="514350" indent="-514350">
              <a:buFont typeface="Arial" pitchFamily="34" charset="0"/>
              <a:buAutoNum type="alphaLcParenR"/>
            </a:pPr>
            <a:r>
              <a:rPr lang="en-CA" sz="2600" dirty="0"/>
              <a:t> </a:t>
            </a:r>
            <a:r>
              <a:rPr lang="en-CA" sz="2600" b="1" dirty="0" smtClean="0"/>
              <a:t>famous writer Tennessee Williams</a:t>
            </a:r>
          </a:p>
          <a:p>
            <a:pPr marL="514350" indent="-514350">
              <a:buFont typeface="Arial" pitchFamily="34" charset="0"/>
              <a:buAutoNum type="alphaLcParenR"/>
            </a:pPr>
            <a:r>
              <a:rPr lang="en-CA" sz="2600" dirty="0"/>
              <a:t> </a:t>
            </a:r>
            <a:r>
              <a:rPr lang="en-CA" sz="2600" dirty="0" smtClean="0"/>
              <a:t>Jesus Christ</a:t>
            </a:r>
          </a:p>
          <a:p>
            <a:pPr marL="514350" indent="-514350">
              <a:buFont typeface="Arial" pitchFamily="34" charset="0"/>
              <a:buAutoNum type="alphaLcParenR"/>
            </a:pPr>
            <a:r>
              <a:rPr lang="en-CA" sz="2600" dirty="0" smtClean="0"/>
              <a:t>all </a:t>
            </a:r>
            <a:r>
              <a:rPr lang="en-CA" sz="2600" dirty="0"/>
              <a:t>of the above</a:t>
            </a:r>
            <a:endParaRPr lang="en-CA" sz="2600" dirty="0" smtClean="0"/>
          </a:p>
          <a:p>
            <a:pPr marL="514350" indent="-514350">
              <a:buAutoNum type="alphaLcParenR"/>
            </a:pPr>
            <a:endParaRPr lang="en-CA" dirty="0"/>
          </a:p>
        </p:txBody>
      </p:sp>
    </p:spTree>
    <p:extLst>
      <p:ext uri="{BB962C8B-B14F-4D97-AF65-F5344CB8AC3E}">
        <p14:creationId xmlns:p14="http://schemas.microsoft.com/office/powerpoint/2010/main" val="3863866820"/>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3861048"/>
            <a:ext cx="7859216" cy="2265115"/>
          </a:xfrm>
        </p:spPr>
        <p:txBody>
          <a:bodyPr>
            <a:normAutofit/>
          </a:bodyPr>
          <a:lstStyle/>
          <a:p>
            <a:pPr marL="0" indent="0">
              <a:buNone/>
            </a:pPr>
            <a:r>
              <a:rPr lang="en-CA" sz="2400" dirty="0" smtClean="0"/>
              <a:t>38) True or False?  </a:t>
            </a:r>
          </a:p>
          <a:p>
            <a:pPr marL="0" indent="0">
              <a:buNone/>
            </a:pPr>
            <a:endParaRPr lang="en-CA" sz="2400" dirty="0"/>
          </a:p>
          <a:p>
            <a:pPr marL="0" indent="0">
              <a:buNone/>
            </a:pPr>
            <a:r>
              <a:rPr lang="en-CA" sz="2400" dirty="0" smtClean="0"/>
              <a:t>Some researchers  believe that Jesus Christ may have been gay or LGBT...?</a:t>
            </a:r>
            <a:endParaRPr lang="en-CA" sz="2400" dirty="0"/>
          </a:p>
        </p:txBody>
      </p:sp>
    </p:spTree>
    <p:extLst>
      <p:ext uri="{BB962C8B-B14F-4D97-AF65-F5344CB8AC3E}">
        <p14:creationId xmlns:p14="http://schemas.microsoft.com/office/powerpoint/2010/main" val="134879037"/>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3861048"/>
            <a:ext cx="7859216" cy="2265115"/>
          </a:xfrm>
        </p:spPr>
        <p:txBody>
          <a:bodyPr>
            <a:normAutofit lnSpcReduction="10000"/>
          </a:bodyPr>
          <a:lstStyle/>
          <a:p>
            <a:pPr marL="0" indent="0">
              <a:buNone/>
            </a:pPr>
            <a:r>
              <a:rPr lang="en-CA" sz="2400" dirty="0" smtClean="0"/>
              <a:t>38) </a:t>
            </a:r>
            <a:r>
              <a:rPr lang="en-CA" sz="2400" b="1" dirty="0" smtClean="0"/>
              <a:t>True</a:t>
            </a:r>
          </a:p>
          <a:p>
            <a:pPr marL="0" indent="0">
              <a:buNone/>
            </a:pPr>
            <a:endParaRPr lang="en-CA" sz="2400" dirty="0"/>
          </a:p>
          <a:p>
            <a:pPr marL="0" indent="0">
              <a:buNone/>
            </a:pPr>
            <a:r>
              <a:rPr lang="en-CA" sz="2400" dirty="0" smtClean="0"/>
              <a:t>Some researchers  believe that Jesus Christ may have been gay or LGBT. According to the Kinsey Report,  the odds are 56% that he  experienced same-sex attractions.</a:t>
            </a:r>
            <a:endParaRPr lang="en-CA" sz="2400" dirty="0"/>
          </a:p>
        </p:txBody>
      </p:sp>
    </p:spTree>
    <p:extLst>
      <p:ext uri="{BB962C8B-B14F-4D97-AF65-F5344CB8AC3E}">
        <p14:creationId xmlns:p14="http://schemas.microsoft.com/office/powerpoint/2010/main" val="4291766179"/>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4221088"/>
            <a:ext cx="8147248" cy="1905075"/>
          </a:xfrm>
        </p:spPr>
        <p:txBody>
          <a:bodyPr>
            <a:normAutofit/>
          </a:bodyPr>
          <a:lstStyle/>
          <a:p>
            <a:pPr marL="0" indent="0" algn="ctr">
              <a:buNone/>
            </a:pPr>
            <a:r>
              <a:rPr lang="en-CA" sz="2400" dirty="0" smtClean="0"/>
              <a:t>39) True or False?</a:t>
            </a:r>
          </a:p>
          <a:p>
            <a:pPr marL="0" indent="0" algn="ctr">
              <a:buNone/>
            </a:pPr>
            <a:endParaRPr lang="en-CA" sz="2400" dirty="0" smtClean="0"/>
          </a:p>
          <a:p>
            <a:pPr marL="0" indent="0" algn="ctr">
              <a:buNone/>
            </a:pPr>
            <a:r>
              <a:rPr lang="en-CA" sz="2400" dirty="0" smtClean="0"/>
              <a:t>Abraham </a:t>
            </a:r>
            <a:r>
              <a:rPr lang="en-CA" sz="2400" dirty="0"/>
              <a:t>Lincoln had a </a:t>
            </a:r>
            <a:r>
              <a:rPr lang="en-CA" sz="2400" dirty="0" smtClean="0"/>
              <a:t>male  partner for four years…?</a:t>
            </a:r>
            <a:endParaRPr lang="en-CA" sz="2400" dirty="0"/>
          </a:p>
        </p:txBody>
      </p:sp>
    </p:spTree>
    <p:extLst>
      <p:ext uri="{BB962C8B-B14F-4D97-AF65-F5344CB8AC3E}">
        <p14:creationId xmlns:p14="http://schemas.microsoft.com/office/powerpoint/2010/main" val="247337872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368008398"/>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4293096"/>
            <a:ext cx="7859216" cy="1833067"/>
          </a:xfrm>
        </p:spPr>
        <p:txBody>
          <a:bodyPr>
            <a:normAutofit/>
          </a:bodyPr>
          <a:lstStyle/>
          <a:p>
            <a:pPr marL="0" indent="0">
              <a:buNone/>
            </a:pPr>
            <a:r>
              <a:rPr lang="en-CA" sz="2400" dirty="0" smtClean="0"/>
              <a:t>39) </a:t>
            </a:r>
            <a:r>
              <a:rPr lang="en-CA" sz="2400" b="1" dirty="0" smtClean="0"/>
              <a:t>True. </a:t>
            </a:r>
            <a:r>
              <a:rPr lang="en-CA" sz="2400" dirty="0" smtClean="0"/>
              <a:t>Abraham </a:t>
            </a:r>
            <a:r>
              <a:rPr lang="en-CA" sz="2400" dirty="0"/>
              <a:t>Lincoln had a </a:t>
            </a:r>
            <a:r>
              <a:rPr lang="en-CA" sz="2400" dirty="0" smtClean="0"/>
              <a:t>male  partner for four years. His name was </a:t>
            </a:r>
            <a:r>
              <a:rPr lang="en-CA" sz="2400" dirty="0"/>
              <a:t>Jonathan </a:t>
            </a:r>
            <a:r>
              <a:rPr lang="en-CA" sz="2400" dirty="0" smtClean="0"/>
              <a:t>Spence. </a:t>
            </a:r>
            <a:endParaRPr lang="en-CA" sz="2400" dirty="0"/>
          </a:p>
        </p:txBody>
      </p:sp>
    </p:spTree>
    <p:extLst>
      <p:ext uri="{BB962C8B-B14F-4D97-AF65-F5344CB8AC3E}">
        <p14:creationId xmlns:p14="http://schemas.microsoft.com/office/powerpoint/2010/main" val="1749883609"/>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707904" y="3645024"/>
            <a:ext cx="4978896" cy="2481139"/>
          </a:xfrm>
        </p:spPr>
        <p:txBody>
          <a:bodyPr>
            <a:noAutofit/>
          </a:bodyPr>
          <a:lstStyle/>
          <a:p>
            <a:pPr marL="0" indent="0">
              <a:buNone/>
            </a:pPr>
            <a:r>
              <a:rPr lang="en-CA" sz="2400" dirty="0" smtClean="0"/>
              <a:t>40) True or </a:t>
            </a:r>
            <a:r>
              <a:rPr lang="en-CA" sz="2400" dirty="0"/>
              <a:t>False? </a:t>
            </a:r>
            <a:endParaRPr lang="en-CA" sz="2400" dirty="0" smtClean="0"/>
          </a:p>
          <a:p>
            <a:pPr marL="0" indent="0">
              <a:buNone/>
            </a:pPr>
            <a:endParaRPr lang="en-CA" sz="2400" dirty="0"/>
          </a:p>
          <a:p>
            <a:pPr marL="0" indent="0">
              <a:buNone/>
            </a:pPr>
            <a:r>
              <a:rPr lang="en-CA" sz="2400" dirty="0" smtClean="0"/>
              <a:t>Many  people believed  U.S. President James </a:t>
            </a:r>
            <a:r>
              <a:rPr lang="en-CA" sz="2400" dirty="0"/>
              <a:t>Buchanan  </a:t>
            </a:r>
            <a:r>
              <a:rPr lang="en-CA" sz="2400" dirty="0" smtClean="0"/>
              <a:t>(1791</a:t>
            </a:r>
            <a:r>
              <a:rPr lang="en-CA" sz="2400" dirty="0"/>
              <a:t> – </a:t>
            </a:r>
            <a:r>
              <a:rPr lang="en-CA" sz="2400" dirty="0" smtClean="0"/>
              <a:t>1868) to be gay…?</a:t>
            </a:r>
            <a:endParaRPr lang="en-CA" sz="24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3501008"/>
            <a:ext cx="2592288" cy="281616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772850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3717032"/>
            <a:ext cx="7931224" cy="2736304"/>
          </a:xfrm>
        </p:spPr>
        <p:txBody>
          <a:bodyPr>
            <a:normAutofit fontScale="77500" lnSpcReduction="20000"/>
          </a:bodyPr>
          <a:lstStyle/>
          <a:p>
            <a:pPr marL="0" indent="0">
              <a:buNone/>
            </a:pPr>
            <a:r>
              <a:rPr lang="en-CA" dirty="0" smtClean="0"/>
              <a:t>4) Learning more about the LGBT community can help you to…</a:t>
            </a:r>
          </a:p>
          <a:p>
            <a:pPr marL="0" indent="0">
              <a:buNone/>
            </a:pPr>
            <a:endParaRPr lang="en-CA" dirty="0" smtClean="0"/>
          </a:p>
          <a:p>
            <a:pPr marL="0" indent="0">
              <a:buNone/>
            </a:pPr>
            <a:r>
              <a:rPr lang="en-CA" dirty="0" smtClean="0"/>
              <a:t>A) accept yourself more fully</a:t>
            </a:r>
          </a:p>
          <a:p>
            <a:pPr marL="0" indent="0">
              <a:buNone/>
            </a:pPr>
            <a:r>
              <a:rPr lang="en-CA" dirty="0" smtClean="0"/>
              <a:t>B) accept your passion </a:t>
            </a:r>
          </a:p>
          <a:p>
            <a:pPr marL="0" indent="0">
              <a:buNone/>
            </a:pPr>
            <a:r>
              <a:rPr lang="en-CA" dirty="0" smtClean="0"/>
              <a:t>C) live your dreams</a:t>
            </a:r>
          </a:p>
          <a:p>
            <a:pPr marL="0" indent="0">
              <a:buNone/>
            </a:pPr>
            <a:r>
              <a:rPr lang="en-CA" dirty="0" smtClean="0"/>
              <a:t>D) all of the above</a:t>
            </a:r>
          </a:p>
          <a:p>
            <a:endParaRPr lang="en-CA" dirty="0" smtClean="0"/>
          </a:p>
          <a:p>
            <a:endParaRPr lang="en-CA" dirty="0"/>
          </a:p>
        </p:txBody>
      </p:sp>
    </p:spTree>
    <p:extLst>
      <p:ext uri="{BB962C8B-B14F-4D97-AF65-F5344CB8AC3E}">
        <p14:creationId xmlns:p14="http://schemas.microsoft.com/office/powerpoint/2010/main" val="3270197956"/>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36800839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645024"/>
            <a:ext cx="8147248" cy="2481139"/>
          </a:xfrm>
        </p:spPr>
        <p:txBody>
          <a:bodyPr>
            <a:noAutofit/>
          </a:bodyPr>
          <a:lstStyle/>
          <a:p>
            <a:pPr marL="0" indent="0">
              <a:buNone/>
            </a:pPr>
            <a:r>
              <a:rPr lang="en-CA" sz="2400" dirty="0" smtClean="0"/>
              <a:t>40) </a:t>
            </a:r>
            <a:r>
              <a:rPr lang="en-CA" sz="2400" b="1" dirty="0" smtClean="0"/>
              <a:t>True. </a:t>
            </a:r>
            <a:r>
              <a:rPr lang="en-CA" sz="2400" dirty="0" smtClean="0"/>
              <a:t>Many  people believed  U.S. President James </a:t>
            </a:r>
            <a:r>
              <a:rPr lang="en-CA" sz="2400" dirty="0"/>
              <a:t>Buchanan</a:t>
            </a:r>
            <a:r>
              <a:rPr lang="en-CA" sz="2400" dirty="0" smtClean="0"/>
              <a:t>  to be gay. “…Buchanan's </a:t>
            </a:r>
            <a:r>
              <a:rPr lang="en-CA" sz="2400" dirty="0"/>
              <a:t>close and intimate relationship with </a:t>
            </a:r>
            <a:r>
              <a:rPr lang="en-CA" sz="2400" dirty="0">
                <a:hlinkClick r:id="rId2" tooltip="William R. King"/>
              </a:rPr>
              <a:t>William Rufus </a:t>
            </a:r>
            <a:r>
              <a:rPr lang="en-CA" sz="2400" dirty="0" smtClean="0">
                <a:hlinkClick r:id="rId2" tooltip="William R. King"/>
              </a:rPr>
              <a:t>King</a:t>
            </a:r>
            <a:r>
              <a:rPr lang="en-CA" sz="2400" dirty="0" smtClean="0"/>
              <a:t>. </a:t>
            </a:r>
            <a:r>
              <a:rPr lang="en-CA" sz="2400" dirty="0"/>
              <a:t>The two men lived together for 13 </a:t>
            </a:r>
            <a:r>
              <a:rPr lang="en-CA" sz="2400" dirty="0" smtClean="0"/>
              <a:t>years... </a:t>
            </a:r>
            <a:r>
              <a:rPr lang="en-CA" sz="2400" dirty="0"/>
              <a:t>Buchanan referred to the relationship as a "communion",</a:t>
            </a:r>
            <a:r>
              <a:rPr lang="en-CA" sz="2400" baseline="30000" dirty="0">
                <a:hlinkClick r:id="rId3"/>
              </a:rPr>
              <a:t>[65]</a:t>
            </a:r>
            <a:r>
              <a:rPr lang="en-CA" sz="2400" dirty="0"/>
              <a:t> and the two attended all parties together. Contemporaries also noted the closeness. </a:t>
            </a:r>
            <a:r>
              <a:rPr lang="en-CA" sz="2400" dirty="0" smtClean="0"/>
              <a:t>“ (Wikipedia)</a:t>
            </a:r>
            <a:endParaRPr lang="en-CA" sz="2400" dirty="0"/>
          </a:p>
        </p:txBody>
      </p:sp>
    </p:spTree>
    <p:extLst>
      <p:ext uri="{BB962C8B-B14F-4D97-AF65-F5344CB8AC3E}">
        <p14:creationId xmlns:p14="http://schemas.microsoft.com/office/powerpoint/2010/main" val="1082059953"/>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3501008"/>
            <a:ext cx="7931224" cy="2625155"/>
          </a:xfrm>
        </p:spPr>
        <p:txBody>
          <a:bodyPr>
            <a:noAutofit/>
          </a:bodyPr>
          <a:lstStyle/>
          <a:p>
            <a:pPr marL="0" indent="0">
              <a:buNone/>
            </a:pPr>
            <a:r>
              <a:rPr lang="en-CA" sz="2400" dirty="0" smtClean="0"/>
              <a:t>41) True or False?</a:t>
            </a:r>
          </a:p>
          <a:p>
            <a:pPr marL="0" indent="0">
              <a:buNone/>
            </a:pPr>
            <a:endParaRPr lang="en-CA" sz="2400" dirty="0" smtClean="0"/>
          </a:p>
          <a:p>
            <a:pPr marL="0" indent="0">
              <a:buNone/>
            </a:pPr>
            <a:r>
              <a:rPr lang="en-CA" sz="2400" dirty="0" smtClean="0"/>
              <a:t>You can help save lives by  playing this game with your  family and/or friends at work,  school, spiritual groups and community organizations.  You can also earn money by supporting equality online.</a:t>
            </a:r>
            <a:endParaRPr lang="en-CA" sz="2400" dirty="0"/>
          </a:p>
        </p:txBody>
      </p:sp>
    </p:spTree>
    <p:extLst>
      <p:ext uri="{BB962C8B-B14F-4D97-AF65-F5344CB8AC3E}">
        <p14:creationId xmlns:p14="http://schemas.microsoft.com/office/powerpoint/2010/main" val="273776842"/>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3861048"/>
            <a:ext cx="7787208" cy="2265115"/>
          </a:xfrm>
        </p:spPr>
        <p:txBody>
          <a:bodyPr>
            <a:noAutofit/>
          </a:bodyPr>
          <a:lstStyle/>
          <a:p>
            <a:pPr marL="0" indent="0">
              <a:buNone/>
            </a:pPr>
            <a:r>
              <a:rPr lang="en-CA" sz="2400" b="1" dirty="0" smtClean="0"/>
              <a:t>41) True. </a:t>
            </a:r>
            <a:r>
              <a:rPr lang="en-CA" sz="2400" dirty="0" smtClean="0"/>
              <a:t>You can help save lives by  playing this game with your family and/or friends at work,  school, spiritual groups and community organizations.  Respect &amp; acceptance  make a difference. You can also earn money by supporting equality online. </a:t>
            </a:r>
            <a:r>
              <a:rPr lang="en-CA" sz="2400" dirty="0"/>
              <a:t>You </a:t>
            </a:r>
            <a:r>
              <a:rPr lang="en-CA" sz="2400" dirty="0" smtClean="0"/>
              <a:t>can </a:t>
            </a:r>
            <a:r>
              <a:rPr lang="en-CA" sz="2400" smtClean="0"/>
              <a:t>see OUTstandingLives.ORG </a:t>
            </a:r>
            <a:r>
              <a:rPr lang="en-CA" sz="2400" dirty="0"/>
              <a:t>for details.</a:t>
            </a:r>
          </a:p>
        </p:txBody>
      </p:sp>
    </p:spTree>
    <p:extLst>
      <p:ext uri="{BB962C8B-B14F-4D97-AF65-F5344CB8AC3E}">
        <p14:creationId xmlns:p14="http://schemas.microsoft.com/office/powerpoint/2010/main" val="1086310151"/>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4149080"/>
            <a:ext cx="8291264" cy="1977083"/>
          </a:xfrm>
        </p:spPr>
        <p:txBody>
          <a:bodyPr>
            <a:normAutofit/>
          </a:bodyPr>
          <a:lstStyle/>
          <a:p>
            <a:pPr marL="0" indent="0" algn="ctr">
              <a:buNone/>
            </a:pPr>
            <a:r>
              <a:rPr lang="en-CA" sz="2400" dirty="0" smtClean="0"/>
              <a:t>42) Now for the Big Question People keep Asking: </a:t>
            </a:r>
          </a:p>
          <a:p>
            <a:pPr marL="0" indent="0" algn="ctr">
              <a:buNone/>
            </a:pPr>
            <a:endParaRPr lang="en-CA" sz="2400" b="1" i="1" dirty="0" smtClean="0">
              <a:latin typeface="Palatino Linotype" pitchFamily="18" charset="0"/>
            </a:endParaRPr>
          </a:p>
          <a:p>
            <a:pPr marL="0" indent="0" algn="ctr">
              <a:buNone/>
            </a:pPr>
            <a:r>
              <a:rPr lang="en-CA" sz="2400" dirty="0" smtClean="0"/>
              <a:t>What do LGBT people do in bed?</a:t>
            </a:r>
            <a:endParaRPr lang="en-CA" sz="2400" dirty="0"/>
          </a:p>
        </p:txBody>
      </p:sp>
    </p:spTree>
    <p:extLst>
      <p:ext uri="{BB962C8B-B14F-4D97-AF65-F5344CB8AC3E}">
        <p14:creationId xmlns:p14="http://schemas.microsoft.com/office/powerpoint/2010/main" val="1312462796"/>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3933056"/>
            <a:ext cx="8291264" cy="2193107"/>
          </a:xfrm>
        </p:spPr>
        <p:txBody>
          <a:bodyPr/>
          <a:lstStyle/>
          <a:p>
            <a:pPr marL="0" indent="0" algn="ctr">
              <a:buNone/>
            </a:pPr>
            <a:endParaRPr lang="en-CA" b="1" i="1" dirty="0" smtClean="0">
              <a:latin typeface="Palatino Linotype" pitchFamily="18" charset="0"/>
            </a:endParaRPr>
          </a:p>
          <a:p>
            <a:pPr marL="0" indent="0" algn="ctr">
              <a:buNone/>
            </a:pPr>
            <a:r>
              <a:rPr lang="en-CA" sz="2400" dirty="0" smtClean="0"/>
              <a:t>42) They sleep.</a:t>
            </a:r>
            <a:endParaRPr lang="en-CA" sz="2400" dirty="0"/>
          </a:p>
        </p:txBody>
      </p:sp>
    </p:spTree>
    <p:extLst>
      <p:ext uri="{BB962C8B-B14F-4D97-AF65-F5344CB8AC3E}">
        <p14:creationId xmlns:p14="http://schemas.microsoft.com/office/powerpoint/2010/main" val="1641536866"/>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005064"/>
            <a:ext cx="9120480" cy="2448272"/>
          </a:xfrm>
        </p:spPr>
        <p:txBody>
          <a:bodyPr>
            <a:normAutofit/>
          </a:bodyPr>
          <a:lstStyle/>
          <a:p>
            <a:r>
              <a:rPr lang="en-CA" sz="5400" dirty="0">
                <a:solidFill>
                  <a:schemeClr val="tx1"/>
                </a:solidFill>
              </a:rPr>
              <a:t> </a:t>
            </a:r>
            <a:r>
              <a:rPr lang="en-CA" sz="5400" dirty="0" smtClean="0">
                <a:solidFill>
                  <a:schemeClr val="tx1"/>
                </a:solidFill>
              </a:rPr>
              <a:t>Do you have any questions?</a:t>
            </a:r>
            <a:endParaRPr lang="en-CA" dirty="0">
              <a:solidFill>
                <a:schemeClr val="tx1"/>
              </a:solidFill>
            </a:endParaRPr>
          </a:p>
        </p:txBody>
      </p:sp>
    </p:spTree>
    <p:extLst>
      <p:ext uri="{BB962C8B-B14F-4D97-AF65-F5344CB8AC3E}">
        <p14:creationId xmlns:p14="http://schemas.microsoft.com/office/powerpoint/2010/main" val="508884986"/>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987824" y="3717032"/>
            <a:ext cx="5760640" cy="2664296"/>
          </a:xfrm>
        </p:spPr>
        <p:txBody>
          <a:bodyPr>
            <a:normAutofit fontScale="62500" lnSpcReduction="20000"/>
          </a:bodyPr>
          <a:lstStyle/>
          <a:p>
            <a:pPr marL="0" indent="0">
              <a:buNone/>
            </a:pPr>
            <a:r>
              <a:rPr lang="en-CA" dirty="0" smtClean="0"/>
              <a:t>About the Author: Sharon Love, M.Ed. (Psychology)  has researched  best practices in diversity for over 20 years.  The founding  President of OUTstanding Lives.org,  she has  inspired millions to support  LGBT equality online.  A former bilingual corporate learning manager, </a:t>
            </a:r>
            <a:r>
              <a:rPr lang="en-CA" dirty="0"/>
              <a:t>s</a:t>
            </a:r>
            <a:r>
              <a:rPr lang="en-CA" dirty="0" smtClean="0"/>
              <a:t>he  now specializes in certifying   corporate trainers and speakers. You can see </a:t>
            </a:r>
            <a:r>
              <a:rPr lang="en-CA" dirty="0"/>
              <a:t>OUTstanding Lives.ORG for details.</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1607" y="3573016"/>
            <a:ext cx="2132185" cy="2736304"/>
          </a:xfrm>
          <a:prstGeom prst="rect">
            <a:avLst/>
          </a:prstGeom>
          <a:ln>
            <a:noFill/>
          </a:ln>
          <a:effectLst>
            <a:outerShdw blurRad="292100" dist="139700" dir="2700000" algn="tl" rotWithShape="0">
              <a:srgbClr val="333333">
                <a:alpha val="65000"/>
              </a:srgbClr>
            </a:outerShdw>
          </a:effectLst>
          <a:scene3d>
            <a:camera prst="orthographicFront"/>
            <a:lightRig rig="threePt" dir="t"/>
          </a:scene3d>
          <a:sp3d>
            <a:bevelT/>
          </a:sp3d>
        </p:spPr>
      </p:pic>
    </p:spTree>
    <p:extLst>
      <p:ext uri="{BB962C8B-B14F-4D97-AF65-F5344CB8AC3E}">
        <p14:creationId xmlns:p14="http://schemas.microsoft.com/office/powerpoint/2010/main" val="7448648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3411859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3573016"/>
            <a:ext cx="7859216" cy="2880320"/>
          </a:xfrm>
        </p:spPr>
        <p:txBody>
          <a:bodyPr>
            <a:normAutofit fontScale="92500" lnSpcReduction="20000"/>
          </a:bodyPr>
          <a:lstStyle/>
          <a:p>
            <a:pPr marL="0" indent="0">
              <a:buNone/>
            </a:pPr>
            <a:r>
              <a:rPr lang="en-CA" sz="2800" dirty="0"/>
              <a:t>4</a:t>
            </a:r>
            <a:r>
              <a:rPr lang="en-CA" sz="2800" dirty="0" smtClean="0"/>
              <a:t>) Answer… Learning more about the LGBT community can help you to…</a:t>
            </a:r>
          </a:p>
          <a:p>
            <a:pPr marL="0" indent="0">
              <a:buNone/>
            </a:pPr>
            <a:endParaRPr lang="en-CA" sz="2800" dirty="0" smtClean="0"/>
          </a:p>
          <a:p>
            <a:pPr marL="0" indent="0">
              <a:buNone/>
            </a:pPr>
            <a:r>
              <a:rPr lang="en-CA" sz="2800" dirty="0" smtClean="0"/>
              <a:t>A) accept yourself more fully</a:t>
            </a:r>
          </a:p>
          <a:p>
            <a:pPr marL="0" indent="0">
              <a:buNone/>
            </a:pPr>
            <a:r>
              <a:rPr lang="en-CA" sz="2800" dirty="0" smtClean="0"/>
              <a:t>B) accept your passion </a:t>
            </a:r>
          </a:p>
          <a:p>
            <a:pPr marL="0" indent="0">
              <a:buNone/>
            </a:pPr>
            <a:r>
              <a:rPr lang="en-CA" sz="2800" dirty="0" smtClean="0"/>
              <a:t>C) live your dreams</a:t>
            </a:r>
          </a:p>
          <a:p>
            <a:pPr marL="0" indent="0">
              <a:buNone/>
            </a:pPr>
            <a:r>
              <a:rPr lang="en-CA" sz="2800" b="1" dirty="0" smtClean="0"/>
              <a:t>D) all of the above</a:t>
            </a:r>
          </a:p>
          <a:p>
            <a:endParaRPr lang="en-CA" dirty="0" smtClean="0"/>
          </a:p>
          <a:p>
            <a:endParaRPr lang="en-CA" dirty="0"/>
          </a:p>
        </p:txBody>
      </p:sp>
    </p:spTree>
    <p:extLst>
      <p:ext uri="{BB962C8B-B14F-4D97-AF65-F5344CB8AC3E}">
        <p14:creationId xmlns:p14="http://schemas.microsoft.com/office/powerpoint/2010/main" val="24212703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861048"/>
            <a:ext cx="8219256" cy="2265115"/>
          </a:xfrm>
        </p:spPr>
        <p:txBody>
          <a:bodyPr>
            <a:normAutofit fontScale="92500" lnSpcReduction="10000"/>
          </a:bodyPr>
          <a:lstStyle/>
          <a:p>
            <a:r>
              <a:rPr lang="en-CA" dirty="0" smtClean="0"/>
              <a:t>When you fully accept your passion, sexuality and desires,  you have more energy &amp;  confidence to follow your dreams.  Everyone has a passion in the  closet.</a:t>
            </a:r>
            <a:endParaRPr lang="en-CA" dirty="0"/>
          </a:p>
        </p:txBody>
      </p:sp>
    </p:spTree>
    <p:extLst>
      <p:ext uri="{BB962C8B-B14F-4D97-AF65-F5344CB8AC3E}">
        <p14:creationId xmlns:p14="http://schemas.microsoft.com/office/powerpoint/2010/main" val="3944526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3356992"/>
            <a:ext cx="8363272" cy="2769171"/>
          </a:xfrm>
        </p:spPr>
        <p:txBody>
          <a:bodyPr>
            <a:normAutofit/>
          </a:bodyPr>
          <a:lstStyle/>
          <a:p>
            <a:pPr marL="0" indent="0">
              <a:buNone/>
            </a:pPr>
            <a:r>
              <a:rPr lang="en-CA" sz="2800" dirty="0" smtClean="0"/>
              <a:t>Dare to dream of a  world where you feel free to be  completely yourself… a world </a:t>
            </a:r>
            <a:r>
              <a:rPr lang="en-CA" sz="2800" dirty="0"/>
              <a:t>that celebrates you,  your passions,  your sexuality and your   deepest dreams</a:t>
            </a:r>
            <a:r>
              <a:rPr lang="en-CA" sz="2800" dirty="0" smtClean="0"/>
              <a:t>….</a:t>
            </a:r>
            <a:endParaRPr lang="en-CA" sz="2800"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5441323"/>
            <a:ext cx="9172571" cy="1416677"/>
          </a:xfrm>
          <a:prstGeom prst="rect">
            <a:avLst/>
          </a:prstGeom>
        </p:spPr>
      </p:pic>
    </p:spTree>
    <p:extLst>
      <p:ext uri="{BB962C8B-B14F-4D97-AF65-F5344CB8AC3E}">
        <p14:creationId xmlns:p14="http://schemas.microsoft.com/office/powerpoint/2010/main" val="10312981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3645024"/>
            <a:ext cx="7931224" cy="2808312"/>
          </a:xfrm>
        </p:spPr>
        <p:txBody>
          <a:bodyPr>
            <a:normAutofit fontScale="77500" lnSpcReduction="20000"/>
          </a:bodyPr>
          <a:lstStyle/>
          <a:p>
            <a:pPr marL="0" indent="0">
              <a:buNone/>
            </a:pPr>
            <a:r>
              <a:rPr lang="en-CA" sz="2800" dirty="0"/>
              <a:t>5</a:t>
            </a:r>
            <a:r>
              <a:rPr lang="en-CA" sz="2800" dirty="0" smtClean="0"/>
              <a:t>) Learning more about the LGBT community can also help you </a:t>
            </a:r>
            <a:r>
              <a:rPr lang="en-CA" sz="2800" dirty="0"/>
              <a:t>build trust &amp; rapport </a:t>
            </a:r>
            <a:r>
              <a:rPr lang="en-CA" sz="2800" dirty="0" smtClean="0"/>
              <a:t>with…</a:t>
            </a:r>
          </a:p>
          <a:p>
            <a:pPr marL="0" indent="0">
              <a:buNone/>
            </a:pPr>
            <a:endParaRPr lang="en-CA" sz="2800" dirty="0" smtClean="0"/>
          </a:p>
          <a:p>
            <a:pPr marL="0" indent="0">
              <a:buNone/>
            </a:pPr>
            <a:r>
              <a:rPr lang="en-CA" sz="2800" dirty="0" smtClean="0"/>
              <a:t>A) your boss</a:t>
            </a:r>
          </a:p>
          <a:p>
            <a:pPr marL="0" indent="0">
              <a:buNone/>
            </a:pPr>
            <a:r>
              <a:rPr lang="en-CA" sz="2800" dirty="0" smtClean="0"/>
              <a:t>B) your clients</a:t>
            </a:r>
          </a:p>
          <a:p>
            <a:pPr marL="0" indent="0">
              <a:buNone/>
            </a:pPr>
            <a:r>
              <a:rPr lang="en-CA" sz="2800" dirty="0" smtClean="0"/>
              <a:t>C) your co-workers</a:t>
            </a:r>
          </a:p>
          <a:p>
            <a:pPr marL="0" indent="0">
              <a:buNone/>
            </a:pPr>
            <a:r>
              <a:rPr lang="en-CA" sz="2800" dirty="0" smtClean="0"/>
              <a:t>D) your friends &amp; family members</a:t>
            </a:r>
          </a:p>
          <a:p>
            <a:pPr marL="0" indent="0">
              <a:buNone/>
            </a:pPr>
            <a:r>
              <a:rPr lang="en-CA" sz="2800" dirty="0" smtClean="0"/>
              <a:t>E) all of the above</a:t>
            </a:r>
          </a:p>
          <a:p>
            <a:endParaRPr lang="en-CA" dirty="0" smtClean="0"/>
          </a:p>
          <a:p>
            <a:endParaRPr lang="en-CA" dirty="0"/>
          </a:p>
        </p:txBody>
      </p:sp>
    </p:spTree>
    <p:extLst>
      <p:ext uri="{BB962C8B-B14F-4D97-AF65-F5344CB8AC3E}">
        <p14:creationId xmlns:p14="http://schemas.microsoft.com/office/powerpoint/2010/main" val="23467171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34118595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501008"/>
            <a:ext cx="8147248" cy="3096344"/>
          </a:xfrm>
        </p:spPr>
        <p:txBody>
          <a:bodyPr>
            <a:normAutofit fontScale="77500" lnSpcReduction="20000"/>
          </a:bodyPr>
          <a:lstStyle/>
          <a:p>
            <a:pPr marL="0" indent="0">
              <a:buNone/>
            </a:pPr>
            <a:r>
              <a:rPr lang="en-CA" dirty="0"/>
              <a:t>5</a:t>
            </a:r>
            <a:r>
              <a:rPr lang="en-CA" dirty="0" smtClean="0"/>
              <a:t>) Learning more about the LGBT community can also help you </a:t>
            </a:r>
            <a:r>
              <a:rPr lang="en-CA" dirty="0"/>
              <a:t>build trust &amp; rapport </a:t>
            </a:r>
            <a:r>
              <a:rPr lang="en-CA" dirty="0" smtClean="0"/>
              <a:t>with…</a:t>
            </a:r>
          </a:p>
          <a:p>
            <a:pPr marL="0" indent="0">
              <a:buNone/>
            </a:pPr>
            <a:endParaRPr lang="en-CA" dirty="0" smtClean="0"/>
          </a:p>
          <a:p>
            <a:pPr marL="0" indent="0">
              <a:buNone/>
            </a:pPr>
            <a:r>
              <a:rPr lang="en-CA" dirty="0" smtClean="0"/>
              <a:t>A) your boss</a:t>
            </a:r>
          </a:p>
          <a:p>
            <a:pPr marL="0" indent="0">
              <a:buNone/>
            </a:pPr>
            <a:r>
              <a:rPr lang="en-CA" dirty="0" smtClean="0"/>
              <a:t>B) your clients</a:t>
            </a:r>
          </a:p>
          <a:p>
            <a:pPr marL="0" indent="0">
              <a:buNone/>
            </a:pPr>
            <a:r>
              <a:rPr lang="en-CA" dirty="0" smtClean="0"/>
              <a:t>C) your co-workers</a:t>
            </a:r>
          </a:p>
          <a:p>
            <a:pPr marL="0" indent="0">
              <a:buNone/>
            </a:pPr>
            <a:r>
              <a:rPr lang="en-CA" dirty="0" smtClean="0"/>
              <a:t>D) your friends &amp; family members</a:t>
            </a:r>
          </a:p>
          <a:p>
            <a:pPr marL="0" indent="0">
              <a:buNone/>
            </a:pPr>
            <a:r>
              <a:rPr lang="en-CA" b="1" dirty="0" smtClean="0"/>
              <a:t>E) all of the above</a:t>
            </a:r>
          </a:p>
          <a:p>
            <a:endParaRPr lang="en-CA" dirty="0" smtClean="0"/>
          </a:p>
          <a:p>
            <a:endParaRPr lang="en-CA" dirty="0"/>
          </a:p>
        </p:txBody>
      </p:sp>
    </p:spTree>
    <p:extLst>
      <p:ext uri="{BB962C8B-B14F-4D97-AF65-F5344CB8AC3E}">
        <p14:creationId xmlns:p14="http://schemas.microsoft.com/office/powerpoint/2010/main" val="24825493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3861048"/>
            <a:ext cx="7992888" cy="2520280"/>
          </a:xfrm>
        </p:spPr>
        <p:txBody>
          <a:bodyPr>
            <a:normAutofit fontScale="92500" lnSpcReduction="20000"/>
          </a:bodyPr>
          <a:lstStyle/>
          <a:p>
            <a:pPr marL="0" indent="0">
              <a:buNone/>
            </a:pPr>
            <a:r>
              <a:rPr lang="en-CA" dirty="0" smtClean="0"/>
              <a:t>5 a) True </a:t>
            </a:r>
            <a:r>
              <a:rPr lang="en-CA" dirty="0"/>
              <a:t>or False</a:t>
            </a:r>
            <a:r>
              <a:rPr lang="en-CA" dirty="0" smtClean="0"/>
              <a:t>?</a:t>
            </a:r>
          </a:p>
          <a:p>
            <a:pPr marL="0" indent="0">
              <a:buNone/>
            </a:pPr>
            <a:endParaRPr lang="en-CA" dirty="0" smtClean="0"/>
          </a:p>
          <a:p>
            <a:pPr marL="0" indent="0">
              <a:buNone/>
            </a:pPr>
            <a:r>
              <a:rPr lang="en-CA" dirty="0" smtClean="0"/>
              <a:t>The acronym LGBTTIQQ2S stands for  Lesbian, Gay, Bisexual,  Transsexual,  Transgender,  Interrex, Queer,  Questioning, and  Two-Spirited</a:t>
            </a:r>
            <a:endParaRPr lang="en-CA" dirty="0"/>
          </a:p>
        </p:txBody>
      </p:sp>
    </p:spTree>
    <p:extLst>
      <p:ext uri="{BB962C8B-B14F-4D97-AF65-F5344CB8AC3E}">
        <p14:creationId xmlns:p14="http://schemas.microsoft.com/office/powerpoint/2010/main" val="13177151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4293096"/>
            <a:ext cx="7488832" cy="1833067"/>
          </a:xfrm>
        </p:spPr>
        <p:txBody>
          <a:bodyPr/>
          <a:lstStyle/>
          <a:p>
            <a:pPr marL="0" indent="0" algn="ctr">
              <a:buNone/>
            </a:pPr>
            <a:r>
              <a:rPr lang="en-CA" sz="2400" dirty="0"/>
              <a:t>The answer is….  </a:t>
            </a:r>
          </a:p>
          <a:p>
            <a:pPr marL="0" indent="0" algn="ctr">
              <a:buNone/>
            </a:pPr>
            <a:r>
              <a:rPr lang="en-CA" sz="2400" dirty="0"/>
              <a:t>(drum roll…)</a:t>
            </a:r>
          </a:p>
          <a:p>
            <a:endParaRPr lang="en-CA" dirty="0"/>
          </a:p>
        </p:txBody>
      </p:sp>
    </p:spTree>
    <p:extLst>
      <p:ext uri="{BB962C8B-B14F-4D97-AF65-F5344CB8AC3E}">
        <p14:creationId xmlns:p14="http://schemas.microsoft.com/office/powerpoint/2010/main" val="34367684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3861048"/>
            <a:ext cx="7992888" cy="2520280"/>
          </a:xfrm>
        </p:spPr>
        <p:txBody>
          <a:bodyPr>
            <a:normAutofit fontScale="92500" lnSpcReduction="20000"/>
          </a:bodyPr>
          <a:lstStyle/>
          <a:p>
            <a:pPr marL="0" indent="0">
              <a:buNone/>
            </a:pPr>
            <a:r>
              <a:rPr lang="en-CA" dirty="0" smtClean="0"/>
              <a:t>5 a) </a:t>
            </a:r>
            <a:r>
              <a:rPr lang="en-CA" b="1" dirty="0" smtClean="0"/>
              <a:t>True</a:t>
            </a:r>
          </a:p>
          <a:p>
            <a:pPr marL="0" indent="0">
              <a:buNone/>
            </a:pPr>
            <a:endParaRPr lang="en-CA" b="1" dirty="0" smtClean="0"/>
          </a:p>
          <a:p>
            <a:pPr marL="0" indent="0">
              <a:buNone/>
            </a:pPr>
            <a:r>
              <a:rPr lang="en-CA" dirty="0" smtClean="0"/>
              <a:t>The acronym LGBTTIQQ2S stands for  Lesbian, Gay, Bisexual,  Transsexual,  Transgender,  Interrex, Queer,  Questioning, and  Two-Spirited.</a:t>
            </a:r>
            <a:endParaRPr lang="en-CA" dirty="0"/>
          </a:p>
        </p:txBody>
      </p:sp>
    </p:spTree>
    <p:extLst>
      <p:ext uri="{BB962C8B-B14F-4D97-AF65-F5344CB8AC3E}">
        <p14:creationId xmlns:p14="http://schemas.microsoft.com/office/powerpoint/2010/main" val="4342147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3861048"/>
            <a:ext cx="7787208" cy="2265115"/>
          </a:xfrm>
        </p:spPr>
        <p:txBody>
          <a:bodyPr>
            <a:normAutofit/>
          </a:bodyPr>
          <a:lstStyle/>
          <a:p>
            <a:pPr marL="0" indent="0">
              <a:buNone/>
            </a:pPr>
            <a:r>
              <a:rPr lang="en-CA" sz="2400" dirty="0"/>
              <a:t>6</a:t>
            </a:r>
            <a:r>
              <a:rPr lang="en-CA" sz="2400" dirty="0" smtClean="0"/>
              <a:t>) True or False?</a:t>
            </a:r>
          </a:p>
          <a:p>
            <a:pPr marL="0" indent="0">
              <a:buNone/>
            </a:pPr>
            <a:endParaRPr lang="en-CA" sz="2400" dirty="0"/>
          </a:p>
          <a:p>
            <a:pPr marL="0" indent="0">
              <a:buNone/>
            </a:pPr>
            <a:r>
              <a:rPr lang="en-CA" sz="2400" dirty="0" smtClean="0"/>
              <a:t>Traditionally,  Native  people honoured two-spirited people  (Native LGBT people) as powerful leaders.  They asked them to bless their babies.</a:t>
            </a:r>
            <a:endParaRPr lang="en-CA" sz="2400" dirty="0"/>
          </a:p>
        </p:txBody>
      </p:sp>
    </p:spTree>
    <p:extLst>
      <p:ext uri="{BB962C8B-B14F-4D97-AF65-F5344CB8AC3E}">
        <p14:creationId xmlns:p14="http://schemas.microsoft.com/office/powerpoint/2010/main" val="15082764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34118595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3645024"/>
            <a:ext cx="7787208" cy="2481139"/>
          </a:xfrm>
        </p:spPr>
        <p:txBody>
          <a:bodyPr>
            <a:normAutofit/>
          </a:bodyPr>
          <a:lstStyle/>
          <a:p>
            <a:pPr marL="0" indent="0">
              <a:buNone/>
            </a:pPr>
            <a:r>
              <a:rPr lang="en-CA" sz="2400" b="1" dirty="0"/>
              <a:t>6</a:t>
            </a:r>
            <a:r>
              <a:rPr lang="en-CA" sz="2400" b="1" dirty="0" smtClean="0"/>
              <a:t>) True</a:t>
            </a:r>
          </a:p>
          <a:p>
            <a:pPr marL="0" indent="0">
              <a:buNone/>
            </a:pPr>
            <a:endParaRPr lang="en-CA" sz="2400" dirty="0"/>
          </a:p>
          <a:p>
            <a:pPr marL="0" indent="0">
              <a:buNone/>
            </a:pPr>
            <a:r>
              <a:rPr lang="en-CA" sz="2400" dirty="0" smtClean="0"/>
              <a:t>Traditionally,  Native  people honoured two-spirited people  (Native LGBT people) as powerful leaders.  They asked them to bless their babies.</a:t>
            </a:r>
            <a:endParaRPr lang="en-CA" sz="2400" dirty="0"/>
          </a:p>
        </p:txBody>
      </p:sp>
    </p:spTree>
    <p:extLst>
      <p:ext uri="{BB962C8B-B14F-4D97-AF65-F5344CB8AC3E}">
        <p14:creationId xmlns:p14="http://schemas.microsoft.com/office/powerpoint/2010/main" val="37866026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55576" y="3789040"/>
            <a:ext cx="8064896" cy="2592288"/>
          </a:xfrm>
        </p:spPr>
        <p:txBody>
          <a:bodyPr>
            <a:noAutofit/>
          </a:bodyPr>
          <a:lstStyle/>
          <a:p>
            <a:pPr algn="l"/>
            <a:r>
              <a:rPr lang="en-CA" sz="2400" dirty="0" smtClean="0"/>
              <a:t>7) How many LGBT people have you met?</a:t>
            </a:r>
            <a:br>
              <a:rPr lang="en-CA" sz="2400" dirty="0" smtClean="0"/>
            </a:br>
            <a:r>
              <a:rPr lang="en-CA" sz="2400" dirty="0" smtClean="0"/>
              <a:t/>
            </a:r>
            <a:br>
              <a:rPr lang="en-CA" sz="2400" dirty="0" smtClean="0"/>
            </a:br>
            <a:r>
              <a:rPr lang="en-CA" sz="2400" dirty="0"/>
              <a:t> </a:t>
            </a:r>
            <a:r>
              <a:rPr lang="en-CA" sz="2400" dirty="0" smtClean="0"/>
              <a:t>A) none</a:t>
            </a:r>
            <a:br>
              <a:rPr lang="en-CA" sz="2400" dirty="0" smtClean="0"/>
            </a:br>
            <a:r>
              <a:rPr lang="en-CA" sz="2400" dirty="0"/>
              <a:t> B</a:t>
            </a:r>
            <a:r>
              <a:rPr lang="en-CA" sz="2400" dirty="0" smtClean="0"/>
              <a:t>)  1-3</a:t>
            </a:r>
            <a:br>
              <a:rPr lang="en-CA" sz="2400" dirty="0" smtClean="0"/>
            </a:br>
            <a:r>
              <a:rPr lang="en-CA" sz="2400" dirty="0"/>
              <a:t> C) </a:t>
            </a:r>
            <a:r>
              <a:rPr lang="en-CA" sz="2400" dirty="0" smtClean="0"/>
              <a:t>3-10</a:t>
            </a:r>
            <a:br>
              <a:rPr lang="en-CA" sz="2400" dirty="0" smtClean="0"/>
            </a:br>
            <a:r>
              <a:rPr lang="en-CA" sz="2400" dirty="0"/>
              <a:t> D) </a:t>
            </a:r>
            <a:r>
              <a:rPr lang="en-CA" sz="2400" dirty="0" smtClean="0"/>
              <a:t>10-100</a:t>
            </a:r>
            <a:br>
              <a:rPr lang="en-CA" sz="2400" dirty="0" smtClean="0"/>
            </a:br>
            <a:r>
              <a:rPr lang="en-CA" sz="2400" dirty="0"/>
              <a:t> E) over 100</a:t>
            </a:r>
          </a:p>
        </p:txBody>
      </p:sp>
    </p:spTree>
    <p:extLst>
      <p:ext uri="{BB962C8B-B14F-4D97-AF65-F5344CB8AC3E}">
        <p14:creationId xmlns:p14="http://schemas.microsoft.com/office/powerpoint/2010/main" val="12449158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429000"/>
            <a:ext cx="8219256" cy="2697163"/>
          </a:xfrm>
        </p:spPr>
        <p:txBody>
          <a:bodyPr>
            <a:normAutofit/>
          </a:bodyPr>
          <a:lstStyle/>
          <a:p>
            <a:pPr marL="0" indent="0">
              <a:buNone/>
            </a:pPr>
            <a:r>
              <a:rPr lang="en-CA" sz="2400" dirty="0"/>
              <a:t>Dare to dream of </a:t>
            </a:r>
            <a:r>
              <a:rPr lang="en-CA" sz="2400" dirty="0" smtClean="0"/>
              <a:t>a world of freedom for everyone… </a:t>
            </a:r>
            <a:r>
              <a:rPr lang="en-CA" sz="2400" dirty="0"/>
              <a:t>a world  that celebrates all genders,  all  healthy passions,  all healthy pleasure,  and all sexual orientations,  including </a:t>
            </a:r>
            <a:r>
              <a:rPr lang="en-CA" sz="2400" dirty="0" smtClean="0"/>
              <a:t>yours. </a:t>
            </a:r>
            <a:r>
              <a:rPr lang="en-CA" sz="2400" dirty="0"/>
              <a:t>Let’s </a:t>
            </a:r>
            <a:r>
              <a:rPr lang="en-CA" sz="2400" dirty="0" smtClean="0"/>
              <a:t>start here today…</a:t>
            </a:r>
            <a:endParaRPr lang="en-CA" sz="2400"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5441323"/>
            <a:ext cx="9172571" cy="1416677"/>
          </a:xfrm>
          <a:prstGeom prst="rect">
            <a:avLst/>
          </a:prstGeom>
        </p:spPr>
      </p:pic>
    </p:spTree>
    <p:extLst>
      <p:ext uri="{BB962C8B-B14F-4D97-AF65-F5344CB8AC3E}">
        <p14:creationId xmlns:p14="http://schemas.microsoft.com/office/powerpoint/2010/main" val="28373856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34118595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395536" y="3717032"/>
            <a:ext cx="8424936" cy="2664296"/>
          </a:xfrm>
        </p:spPr>
        <p:txBody>
          <a:bodyPr>
            <a:noAutofit/>
          </a:bodyPr>
          <a:lstStyle/>
          <a:p>
            <a:pPr algn="l"/>
            <a:r>
              <a:rPr lang="en-CA" sz="2400" dirty="0" smtClean="0"/>
              <a:t>7) Answer. . .How many LGBT people have you met?</a:t>
            </a:r>
            <a:br>
              <a:rPr lang="en-CA" sz="2400" dirty="0" smtClean="0"/>
            </a:br>
            <a:r>
              <a:rPr lang="en-CA" sz="2400" dirty="0" smtClean="0"/>
              <a:t/>
            </a:r>
            <a:br>
              <a:rPr lang="en-CA" sz="2400" dirty="0" smtClean="0"/>
            </a:br>
            <a:r>
              <a:rPr lang="en-CA" sz="2400" dirty="0"/>
              <a:t> </a:t>
            </a:r>
            <a:r>
              <a:rPr lang="en-CA" sz="2400" dirty="0" smtClean="0"/>
              <a:t>A) none</a:t>
            </a:r>
            <a:br>
              <a:rPr lang="en-CA" sz="2400" dirty="0" smtClean="0"/>
            </a:br>
            <a:r>
              <a:rPr lang="en-CA" sz="2400" dirty="0"/>
              <a:t> B</a:t>
            </a:r>
            <a:r>
              <a:rPr lang="en-CA" sz="2400" dirty="0" smtClean="0"/>
              <a:t>)  1-3</a:t>
            </a:r>
            <a:br>
              <a:rPr lang="en-CA" sz="2400" dirty="0" smtClean="0"/>
            </a:br>
            <a:r>
              <a:rPr lang="en-CA" sz="2400" dirty="0"/>
              <a:t> C) </a:t>
            </a:r>
            <a:r>
              <a:rPr lang="en-CA" sz="2400" dirty="0" smtClean="0"/>
              <a:t>3-10</a:t>
            </a:r>
            <a:br>
              <a:rPr lang="en-CA" sz="2400" dirty="0" smtClean="0"/>
            </a:br>
            <a:r>
              <a:rPr lang="en-CA" sz="2400" dirty="0"/>
              <a:t> D) </a:t>
            </a:r>
            <a:r>
              <a:rPr lang="en-CA" sz="2400" dirty="0" smtClean="0"/>
              <a:t>10-100</a:t>
            </a:r>
            <a:br>
              <a:rPr lang="en-CA" sz="2400" dirty="0" smtClean="0"/>
            </a:br>
            <a:r>
              <a:rPr lang="en-CA" sz="2400" dirty="0"/>
              <a:t> E) </a:t>
            </a:r>
            <a:r>
              <a:rPr lang="en-CA" sz="2400" b="1" dirty="0"/>
              <a:t>over 100</a:t>
            </a:r>
          </a:p>
        </p:txBody>
      </p:sp>
    </p:spTree>
    <p:extLst>
      <p:ext uri="{BB962C8B-B14F-4D97-AF65-F5344CB8AC3E}">
        <p14:creationId xmlns:p14="http://schemas.microsoft.com/office/powerpoint/2010/main" val="36347618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27584" y="3861048"/>
            <a:ext cx="8136904" cy="2880320"/>
          </a:xfrm>
        </p:spPr>
        <p:txBody>
          <a:bodyPr>
            <a:normAutofit fontScale="90000"/>
          </a:bodyPr>
          <a:lstStyle/>
          <a:p>
            <a:pPr algn="l"/>
            <a:r>
              <a:rPr lang="en-CA" sz="2700" dirty="0" smtClean="0"/>
              <a:t>8) </a:t>
            </a:r>
            <a:r>
              <a:rPr lang="en-CA" sz="2700" dirty="0"/>
              <a:t>How many people are LGBT?</a:t>
            </a:r>
            <a:br>
              <a:rPr lang="en-CA" sz="2700" dirty="0"/>
            </a:br>
            <a:r>
              <a:rPr lang="en-CA" sz="2700" dirty="0" smtClean="0"/>
              <a:t/>
            </a:r>
            <a:br>
              <a:rPr lang="en-CA" sz="2700" dirty="0" smtClean="0"/>
            </a:br>
            <a:r>
              <a:rPr lang="en-CA" sz="2700" dirty="0"/>
              <a:t> </a:t>
            </a:r>
            <a:r>
              <a:rPr lang="en-CA" sz="2700" dirty="0" smtClean="0"/>
              <a:t>A)  5%</a:t>
            </a:r>
            <a:br>
              <a:rPr lang="en-CA" sz="2700" dirty="0" smtClean="0"/>
            </a:br>
            <a:r>
              <a:rPr lang="en-CA" sz="2700" dirty="0"/>
              <a:t> B</a:t>
            </a:r>
            <a:r>
              <a:rPr lang="en-CA" sz="2700" dirty="0" smtClean="0"/>
              <a:t>)  25%</a:t>
            </a:r>
            <a:br>
              <a:rPr lang="en-CA" sz="2700" dirty="0" smtClean="0"/>
            </a:br>
            <a:r>
              <a:rPr lang="en-CA" sz="2700" dirty="0"/>
              <a:t> C) </a:t>
            </a:r>
            <a:r>
              <a:rPr lang="en-CA" sz="2700" dirty="0" smtClean="0"/>
              <a:t> 56%</a:t>
            </a:r>
            <a:br>
              <a:rPr lang="en-CA" sz="2700" dirty="0" smtClean="0"/>
            </a:br>
            <a:r>
              <a:rPr lang="en-CA" sz="3600" dirty="0"/>
              <a:t> </a:t>
            </a:r>
            <a:r>
              <a:rPr lang="en-CA" sz="3600" dirty="0" smtClean="0"/>
              <a:t/>
            </a:r>
            <a:br>
              <a:rPr lang="en-CA" sz="3600" dirty="0" smtClean="0"/>
            </a:br>
            <a:r>
              <a:rPr lang="en-CA" sz="3600" dirty="0"/>
              <a:t> </a:t>
            </a:r>
          </a:p>
        </p:txBody>
      </p:sp>
    </p:spTree>
    <p:extLst>
      <p:ext uri="{BB962C8B-B14F-4D97-AF65-F5344CB8AC3E}">
        <p14:creationId xmlns:p14="http://schemas.microsoft.com/office/powerpoint/2010/main" val="15662505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34118595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99592" y="3789040"/>
            <a:ext cx="8064896" cy="2952328"/>
          </a:xfrm>
        </p:spPr>
        <p:txBody>
          <a:bodyPr>
            <a:normAutofit fontScale="90000"/>
          </a:bodyPr>
          <a:lstStyle/>
          <a:p>
            <a:pPr algn="l"/>
            <a:r>
              <a:rPr lang="en-CA" sz="2700" dirty="0" smtClean="0"/>
              <a:t>8) How many people are LGBT?</a:t>
            </a:r>
            <a:br>
              <a:rPr lang="en-CA" sz="2700" dirty="0" smtClean="0"/>
            </a:br>
            <a:r>
              <a:rPr lang="en-CA" sz="2700" dirty="0" smtClean="0"/>
              <a:t/>
            </a:r>
            <a:br>
              <a:rPr lang="en-CA" sz="2700" dirty="0" smtClean="0"/>
            </a:br>
            <a:r>
              <a:rPr lang="en-CA" sz="2700" dirty="0"/>
              <a:t> </a:t>
            </a:r>
            <a:r>
              <a:rPr lang="en-CA" sz="2700" dirty="0" smtClean="0"/>
              <a:t>A)  5%</a:t>
            </a:r>
            <a:br>
              <a:rPr lang="en-CA" sz="2700" dirty="0" smtClean="0"/>
            </a:br>
            <a:r>
              <a:rPr lang="en-CA" sz="2700" dirty="0"/>
              <a:t> B</a:t>
            </a:r>
            <a:r>
              <a:rPr lang="en-CA" sz="2700" dirty="0" smtClean="0"/>
              <a:t>)  25%</a:t>
            </a:r>
            <a:br>
              <a:rPr lang="en-CA" sz="2700" dirty="0" smtClean="0"/>
            </a:br>
            <a:r>
              <a:rPr lang="en-CA" sz="2700" dirty="0"/>
              <a:t> </a:t>
            </a:r>
            <a:r>
              <a:rPr lang="en-CA" sz="2700" b="1" dirty="0"/>
              <a:t>C) </a:t>
            </a:r>
            <a:r>
              <a:rPr lang="en-CA" sz="2700" b="1" dirty="0" smtClean="0"/>
              <a:t> 56%</a:t>
            </a:r>
            <a:br>
              <a:rPr lang="en-CA" sz="2700" b="1" dirty="0" smtClean="0"/>
            </a:br>
            <a:r>
              <a:rPr lang="en-CA" sz="3600" dirty="0"/>
              <a:t> </a:t>
            </a:r>
            <a:r>
              <a:rPr lang="en-CA" sz="3600" dirty="0" smtClean="0"/>
              <a:t/>
            </a:r>
            <a:br>
              <a:rPr lang="en-CA" sz="3600" dirty="0" smtClean="0"/>
            </a:br>
            <a:r>
              <a:rPr lang="en-CA" sz="3600" dirty="0"/>
              <a:t> </a:t>
            </a:r>
          </a:p>
        </p:txBody>
      </p:sp>
    </p:spTree>
    <p:extLst>
      <p:ext uri="{BB962C8B-B14F-4D97-AF65-F5344CB8AC3E}">
        <p14:creationId xmlns:p14="http://schemas.microsoft.com/office/powerpoint/2010/main" val="39756126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395536" y="3573016"/>
            <a:ext cx="8568952" cy="3168352"/>
          </a:xfrm>
        </p:spPr>
        <p:txBody>
          <a:bodyPr>
            <a:normAutofit fontScale="90000"/>
          </a:bodyPr>
          <a:lstStyle/>
          <a:p>
            <a:pPr algn="l"/>
            <a:r>
              <a:rPr lang="en-CA" sz="3600" dirty="0" smtClean="0"/>
              <a:t>According to Psychological research in the Kinsey Report,</a:t>
            </a:r>
            <a:r>
              <a:rPr lang="en-CA" sz="3600" dirty="0"/>
              <a:t> </a:t>
            </a:r>
            <a:r>
              <a:rPr lang="en-CA" sz="7200" b="1" dirty="0" smtClean="0"/>
              <a:t>56%</a:t>
            </a:r>
            <a:r>
              <a:rPr lang="en-CA" sz="3600" dirty="0" smtClean="0"/>
              <a:t>  of people experience same-sex attractions at least some of the time, and 10 % experience  only same-sex attractions.</a:t>
            </a:r>
            <a:br>
              <a:rPr lang="en-CA" sz="3600" dirty="0" smtClean="0"/>
            </a:br>
            <a:r>
              <a:rPr lang="en-CA" sz="3600" dirty="0" smtClean="0"/>
              <a:t/>
            </a:r>
            <a:br>
              <a:rPr lang="en-CA" sz="3600" dirty="0" smtClean="0"/>
            </a:br>
            <a:r>
              <a:rPr lang="en-CA" sz="3600" dirty="0"/>
              <a:t> </a:t>
            </a:r>
          </a:p>
        </p:txBody>
      </p:sp>
    </p:spTree>
    <p:extLst>
      <p:ext uri="{BB962C8B-B14F-4D97-AF65-F5344CB8AC3E}">
        <p14:creationId xmlns:p14="http://schemas.microsoft.com/office/powerpoint/2010/main" val="9322771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67544" y="3573016"/>
            <a:ext cx="8496944" cy="1512168"/>
          </a:xfrm>
        </p:spPr>
        <p:txBody>
          <a:bodyPr>
            <a:normAutofit/>
          </a:bodyPr>
          <a:lstStyle/>
          <a:p>
            <a:pPr algn="l"/>
            <a:r>
              <a:rPr lang="en-CA" sz="2400" dirty="0" smtClean="0"/>
              <a:t>According to Kinsey, sexual attraction is a  fluid continuum and most people’s attractions vary. . .</a:t>
            </a:r>
            <a:endParaRPr lang="en-CA" sz="2400" dirty="0"/>
          </a:p>
        </p:txBody>
      </p:sp>
      <p:graphicFrame>
        <p:nvGraphicFramePr>
          <p:cNvPr id="2" name="Diagram 1"/>
          <p:cNvGraphicFramePr/>
          <p:nvPr>
            <p:extLst>
              <p:ext uri="{D42A27DB-BD31-4B8C-83A1-F6EECF244321}">
                <p14:modId xmlns:p14="http://schemas.microsoft.com/office/powerpoint/2010/main" val="1102517059"/>
              </p:ext>
            </p:extLst>
          </p:nvPr>
        </p:nvGraphicFramePr>
        <p:xfrm>
          <a:off x="323528" y="4293096"/>
          <a:ext cx="8424936" cy="2232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518447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4077072"/>
            <a:ext cx="7787208" cy="2049091"/>
          </a:xfrm>
        </p:spPr>
        <p:txBody>
          <a:bodyPr>
            <a:normAutofit/>
          </a:bodyPr>
          <a:lstStyle/>
          <a:p>
            <a:pPr marL="0" indent="0">
              <a:buNone/>
            </a:pPr>
            <a:r>
              <a:rPr lang="en-CA" sz="2400" dirty="0" smtClean="0"/>
              <a:t>8) If you have met over 200 people in your entire lifetime (at school, work, community groups, etc.), and over 56% are LGBT, then you have met over 100 LGBT people. </a:t>
            </a:r>
            <a:endParaRPr lang="en-CA" sz="2400" dirty="0"/>
          </a:p>
        </p:txBody>
      </p:sp>
    </p:spTree>
    <p:extLst>
      <p:ext uri="{BB962C8B-B14F-4D97-AF65-F5344CB8AC3E}">
        <p14:creationId xmlns:p14="http://schemas.microsoft.com/office/powerpoint/2010/main" val="64834301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11560" y="3789040"/>
            <a:ext cx="8352928" cy="2952328"/>
          </a:xfrm>
        </p:spPr>
        <p:txBody>
          <a:bodyPr>
            <a:normAutofit/>
          </a:bodyPr>
          <a:lstStyle/>
          <a:p>
            <a:pPr algn="l"/>
            <a:r>
              <a:rPr lang="en-CA" sz="2800" dirty="0" smtClean="0"/>
              <a:t>9) In 2011,  the </a:t>
            </a:r>
            <a:r>
              <a:rPr lang="en-CA" sz="2800" dirty="0"/>
              <a:t>Gallup </a:t>
            </a:r>
            <a:r>
              <a:rPr lang="en-CA" sz="2800" dirty="0" smtClean="0"/>
              <a:t>organization reported </a:t>
            </a:r>
            <a:r>
              <a:rPr lang="en-CA" sz="2800" dirty="0"/>
              <a:t>that U.S. adults, on average, estimate that </a:t>
            </a:r>
            <a:r>
              <a:rPr lang="en-CA" sz="2800" dirty="0" smtClean="0"/>
              <a:t/>
            </a:r>
            <a:br>
              <a:rPr lang="en-CA" sz="2800" dirty="0" smtClean="0"/>
            </a:br>
            <a:r>
              <a:rPr lang="en-CA" sz="2800" dirty="0" smtClean="0"/>
              <a:t>a) 5% </a:t>
            </a:r>
            <a:r>
              <a:rPr lang="en-CA" sz="2800" dirty="0"/>
              <a:t>of Americans are gay or </a:t>
            </a:r>
            <a:r>
              <a:rPr lang="en-CA" sz="2800" dirty="0" smtClean="0"/>
              <a:t>lesbian.</a:t>
            </a:r>
            <a:br>
              <a:rPr lang="en-CA" sz="2800" dirty="0" smtClean="0"/>
            </a:br>
            <a:r>
              <a:rPr lang="en-CA" sz="2800" dirty="0" smtClean="0"/>
              <a:t>b) 10% </a:t>
            </a:r>
            <a:r>
              <a:rPr lang="en-CA" sz="2800" dirty="0"/>
              <a:t>of Americans are gay or lesbian.</a:t>
            </a:r>
            <a:r>
              <a:rPr lang="en-CA" sz="2800" dirty="0" smtClean="0"/>
              <a:t/>
            </a:r>
            <a:br>
              <a:rPr lang="en-CA" sz="2800" dirty="0" smtClean="0"/>
            </a:br>
            <a:r>
              <a:rPr lang="en-CA" sz="2800" dirty="0" smtClean="0"/>
              <a:t>c)25</a:t>
            </a:r>
            <a:r>
              <a:rPr lang="en-CA" sz="2800" dirty="0"/>
              <a:t>% of Americans are gay or lesbian</a:t>
            </a:r>
            <a:r>
              <a:rPr lang="en-CA" sz="2800" dirty="0" smtClean="0"/>
              <a:t>.</a:t>
            </a:r>
            <a:endParaRPr lang="en-CA" sz="2800" dirty="0"/>
          </a:p>
        </p:txBody>
      </p:sp>
    </p:spTree>
    <p:extLst>
      <p:ext uri="{BB962C8B-B14F-4D97-AF65-F5344CB8AC3E}">
        <p14:creationId xmlns:p14="http://schemas.microsoft.com/office/powerpoint/2010/main" val="288785726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3411859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501008"/>
            <a:ext cx="8147248" cy="2952328"/>
          </a:xfrm>
        </p:spPr>
        <p:txBody>
          <a:bodyPr>
            <a:normAutofit fontScale="77500" lnSpcReduction="20000"/>
          </a:bodyPr>
          <a:lstStyle/>
          <a:p>
            <a:pPr marL="0" indent="0">
              <a:buNone/>
            </a:pPr>
            <a:r>
              <a:rPr lang="en-US" sz="2400" dirty="0"/>
              <a:t>Master the Skills to…</a:t>
            </a:r>
            <a:endParaRPr lang="en-CA" sz="2400" dirty="0"/>
          </a:p>
          <a:p>
            <a:pPr marL="0" indent="0">
              <a:buNone/>
            </a:pPr>
            <a:endParaRPr lang="en-CA" sz="2400" dirty="0"/>
          </a:p>
          <a:p>
            <a:pPr lvl="0"/>
            <a:r>
              <a:rPr lang="en-CA" sz="2400" dirty="0"/>
              <a:t>Create safe </a:t>
            </a:r>
            <a:r>
              <a:rPr lang="en-CA" sz="2400" dirty="0" smtClean="0"/>
              <a:t>schools , workplaces,  and community organizations</a:t>
            </a:r>
            <a:endParaRPr lang="en-CA" sz="2400" dirty="0"/>
          </a:p>
          <a:p>
            <a:pPr lvl="0"/>
            <a:r>
              <a:rPr lang="en-CA" sz="2400" dirty="0"/>
              <a:t>Inspire self-esteem in teens of all sexual orientations &amp; gender identities</a:t>
            </a:r>
          </a:p>
          <a:p>
            <a:pPr lvl="0"/>
            <a:r>
              <a:rPr lang="en-CA" sz="2400" dirty="0"/>
              <a:t>Create positive relationships  at school and at home </a:t>
            </a:r>
          </a:p>
          <a:p>
            <a:pPr lvl="0"/>
            <a:r>
              <a:rPr lang="en-CA" sz="2400" dirty="0"/>
              <a:t>Enhance teamwork and prevent bullying </a:t>
            </a:r>
          </a:p>
          <a:p>
            <a:pPr lvl="0"/>
            <a:r>
              <a:rPr lang="en-CA" sz="2400" dirty="0"/>
              <a:t>Maximize confidence and leadership skills in yourself and others</a:t>
            </a:r>
          </a:p>
          <a:p>
            <a:pPr lvl="0"/>
            <a:r>
              <a:rPr lang="en-CA" sz="2400" dirty="0"/>
              <a:t>Boost your personal  power to achieve your goals </a:t>
            </a:r>
          </a:p>
          <a:p>
            <a:pPr lvl="0"/>
            <a:r>
              <a:rPr lang="en-CA" sz="2400" dirty="0"/>
              <a:t>Make a difference </a:t>
            </a:r>
            <a:r>
              <a:rPr lang="en-CA" sz="2400" dirty="0" smtClean="0"/>
              <a:t>and </a:t>
            </a:r>
            <a:r>
              <a:rPr lang="en-CA" sz="2400" dirty="0"/>
              <a:t>save young lives</a:t>
            </a:r>
          </a:p>
          <a:p>
            <a:endParaRPr lang="en-CA" sz="2800" dirty="0"/>
          </a:p>
        </p:txBody>
      </p:sp>
    </p:spTree>
    <p:extLst>
      <p:ext uri="{BB962C8B-B14F-4D97-AF65-F5344CB8AC3E}">
        <p14:creationId xmlns:p14="http://schemas.microsoft.com/office/powerpoint/2010/main" val="162430620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55576" y="3861048"/>
            <a:ext cx="8388424" cy="3168352"/>
          </a:xfrm>
        </p:spPr>
        <p:txBody>
          <a:bodyPr>
            <a:normAutofit/>
          </a:bodyPr>
          <a:lstStyle/>
          <a:p>
            <a:pPr algn="l"/>
            <a:r>
              <a:rPr lang="en-CA" sz="2400" dirty="0" smtClean="0"/>
              <a:t>9) In 2011,  the </a:t>
            </a:r>
            <a:r>
              <a:rPr lang="en-CA" sz="2400" dirty="0"/>
              <a:t>Gallup </a:t>
            </a:r>
            <a:r>
              <a:rPr lang="en-CA" sz="2400" dirty="0" smtClean="0"/>
              <a:t>organization reported </a:t>
            </a:r>
            <a:r>
              <a:rPr lang="en-CA" sz="2400" dirty="0"/>
              <a:t>that U.S. adults, on average, estimate that </a:t>
            </a:r>
            <a:r>
              <a:rPr lang="en-CA" sz="2400" dirty="0" smtClean="0"/>
              <a:t/>
            </a:r>
            <a:br>
              <a:rPr lang="en-CA" sz="2400" dirty="0" smtClean="0"/>
            </a:br>
            <a:r>
              <a:rPr lang="en-CA" sz="2400" dirty="0" smtClean="0"/>
              <a:t>a) 5%</a:t>
            </a:r>
            <a:br>
              <a:rPr lang="en-CA" sz="2400" dirty="0" smtClean="0"/>
            </a:br>
            <a:r>
              <a:rPr lang="en-CA" sz="2400" dirty="0" smtClean="0"/>
              <a:t>b) 10%</a:t>
            </a:r>
            <a:br>
              <a:rPr lang="en-CA" sz="2400" dirty="0" smtClean="0"/>
            </a:br>
            <a:r>
              <a:rPr lang="en-CA" sz="2400" b="1" dirty="0" smtClean="0"/>
              <a:t>c) 25</a:t>
            </a:r>
            <a:r>
              <a:rPr lang="en-CA" sz="2400" b="1" dirty="0"/>
              <a:t>% of Americans are gay or lesbian</a:t>
            </a:r>
            <a:r>
              <a:rPr lang="en-CA" sz="2400" b="1" dirty="0" smtClean="0"/>
              <a:t>. </a:t>
            </a:r>
            <a:br>
              <a:rPr lang="en-CA" sz="2400" b="1" dirty="0" smtClean="0"/>
            </a:br>
            <a:r>
              <a:rPr lang="en-CA" sz="2400" b="1" dirty="0"/>
              <a:t>Note</a:t>
            </a:r>
            <a:r>
              <a:rPr lang="en-CA" sz="2400" b="1" dirty="0" smtClean="0"/>
              <a:t>: Add bisexual and trans people, and the number of LGBT  people is much higher.</a:t>
            </a:r>
            <a:endParaRPr lang="en-CA" sz="2400" b="1" dirty="0"/>
          </a:p>
        </p:txBody>
      </p:sp>
    </p:spTree>
    <p:extLst>
      <p:ext uri="{BB962C8B-B14F-4D97-AF65-F5344CB8AC3E}">
        <p14:creationId xmlns:p14="http://schemas.microsoft.com/office/powerpoint/2010/main" val="166491907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99592" y="3789040"/>
            <a:ext cx="8064896" cy="2952328"/>
          </a:xfrm>
        </p:spPr>
        <p:txBody>
          <a:bodyPr>
            <a:normAutofit/>
          </a:bodyPr>
          <a:lstStyle/>
          <a:p>
            <a:pPr algn="l"/>
            <a:r>
              <a:rPr lang="en-CA" sz="2400" dirty="0" smtClean="0"/>
              <a:t>9) What are the biggest  challenges to creating LGBT-friendly spaces?</a:t>
            </a:r>
            <a:br>
              <a:rPr lang="en-CA" sz="2400" dirty="0" smtClean="0"/>
            </a:br>
            <a:r>
              <a:rPr lang="en-CA" sz="2400" dirty="0"/>
              <a:t> </a:t>
            </a:r>
            <a:r>
              <a:rPr lang="en-CA" sz="2400" dirty="0" smtClean="0"/>
              <a:t>A) </a:t>
            </a:r>
            <a:r>
              <a:rPr lang="en-CA" sz="2400" dirty="0"/>
              <a:t>fear based on </a:t>
            </a:r>
            <a:r>
              <a:rPr lang="en-CA" sz="2400" dirty="0" smtClean="0"/>
              <a:t>unfamiliarity</a:t>
            </a:r>
            <a:br>
              <a:rPr lang="en-CA" sz="2400" dirty="0" smtClean="0"/>
            </a:br>
            <a:r>
              <a:rPr lang="en-CA" sz="2400" dirty="0"/>
              <a:t> B) stereotypes in the </a:t>
            </a:r>
            <a:r>
              <a:rPr lang="en-CA" sz="2400" dirty="0" smtClean="0"/>
              <a:t>media </a:t>
            </a:r>
            <a:br>
              <a:rPr lang="en-CA" sz="2400" dirty="0" smtClean="0"/>
            </a:br>
            <a:r>
              <a:rPr lang="en-CA" sz="2400" dirty="0"/>
              <a:t> </a:t>
            </a:r>
            <a:r>
              <a:rPr lang="en-CA" sz="2400" dirty="0" smtClean="0"/>
              <a:t>C) </a:t>
            </a:r>
            <a:r>
              <a:rPr lang="en-CA" sz="2400" dirty="0"/>
              <a:t>religious </a:t>
            </a:r>
            <a:r>
              <a:rPr lang="en-CA" sz="2400" dirty="0" smtClean="0"/>
              <a:t>beliefs</a:t>
            </a:r>
            <a:br>
              <a:rPr lang="en-CA" sz="2400" dirty="0" smtClean="0"/>
            </a:br>
            <a:r>
              <a:rPr lang="en-CA" sz="2400" dirty="0"/>
              <a:t> </a:t>
            </a:r>
            <a:r>
              <a:rPr lang="en-CA" sz="2400" dirty="0" smtClean="0"/>
              <a:t>D) all of the above</a:t>
            </a:r>
            <a:endParaRPr lang="en-CA" sz="2400" dirty="0"/>
          </a:p>
        </p:txBody>
      </p:sp>
    </p:spTree>
    <p:extLst>
      <p:ext uri="{BB962C8B-B14F-4D97-AF65-F5344CB8AC3E}">
        <p14:creationId xmlns:p14="http://schemas.microsoft.com/office/powerpoint/2010/main" val="10695058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27584" y="3789040"/>
            <a:ext cx="8136904" cy="2952328"/>
          </a:xfrm>
        </p:spPr>
        <p:txBody>
          <a:bodyPr>
            <a:normAutofit/>
          </a:bodyPr>
          <a:lstStyle/>
          <a:p>
            <a:pPr algn="l"/>
            <a:r>
              <a:rPr lang="en-CA" sz="2400" dirty="0" smtClean="0"/>
              <a:t>9) What are the biggest  challenges to creating LGBT-friendly spaces?</a:t>
            </a:r>
            <a:br>
              <a:rPr lang="en-CA" sz="2400" dirty="0" smtClean="0"/>
            </a:br>
            <a:r>
              <a:rPr lang="en-CA" sz="2400" dirty="0"/>
              <a:t> </a:t>
            </a:r>
            <a:r>
              <a:rPr lang="en-CA" sz="2400" dirty="0" smtClean="0"/>
              <a:t>A) </a:t>
            </a:r>
            <a:r>
              <a:rPr lang="en-CA" sz="2400" dirty="0"/>
              <a:t>fear based on </a:t>
            </a:r>
            <a:r>
              <a:rPr lang="en-CA" sz="2400" dirty="0" smtClean="0"/>
              <a:t>unfamiliarity</a:t>
            </a:r>
            <a:br>
              <a:rPr lang="en-CA" sz="2400" dirty="0" smtClean="0"/>
            </a:br>
            <a:r>
              <a:rPr lang="en-CA" sz="2400" dirty="0"/>
              <a:t> B) stereotypes in the </a:t>
            </a:r>
            <a:r>
              <a:rPr lang="en-CA" sz="2400" dirty="0" smtClean="0"/>
              <a:t>media </a:t>
            </a:r>
            <a:br>
              <a:rPr lang="en-CA" sz="2400" dirty="0" smtClean="0"/>
            </a:br>
            <a:r>
              <a:rPr lang="en-CA" sz="2400" dirty="0"/>
              <a:t> </a:t>
            </a:r>
            <a:r>
              <a:rPr lang="en-CA" sz="2400" dirty="0" smtClean="0"/>
              <a:t>C) </a:t>
            </a:r>
            <a:r>
              <a:rPr lang="en-CA" sz="2400" dirty="0"/>
              <a:t>religious </a:t>
            </a:r>
            <a:r>
              <a:rPr lang="en-CA" sz="2400" dirty="0" smtClean="0"/>
              <a:t>beliefs</a:t>
            </a:r>
            <a:br>
              <a:rPr lang="en-CA" sz="2400" dirty="0" smtClean="0"/>
            </a:br>
            <a:r>
              <a:rPr lang="en-CA" sz="2400" dirty="0"/>
              <a:t> </a:t>
            </a:r>
            <a:r>
              <a:rPr lang="en-CA" sz="2400" b="1" dirty="0"/>
              <a:t>D</a:t>
            </a:r>
            <a:r>
              <a:rPr lang="en-CA" sz="2400" b="1" dirty="0" smtClean="0"/>
              <a:t>) all of the above</a:t>
            </a:r>
            <a:endParaRPr lang="en-CA" sz="2400" b="1" dirty="0"/>
          </a:p>
        </p:txBody>
      </p:sp>
    </p:spTree>
    <p:extLst>
      <p:ext uri="{BB962C8B-B14F-4D97-AF65-F5344CB8AC3E}">
        <p14:creationId xmlns:p14="http://schemas.microsoft.com/office/powerpoint/2010/main" val="62056935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708920"/>
            <a:ext cx="9144000" cy="4149080"/>
          </a:xfrm>
        </p:spPr>
        <p:txBody>
          <a:bodyPr>
            <a:normAutofit/>
          </a:bodyPr>
          <a:lstStyle/>
          <a:p>
            <a:pPr algn="l"/>
            <a:r>
              <a:rPr lang="en-CA" dirty="0">
                <a:solidFill>
                  <a:schemeClr val="tx1"/>
                </a:solidFill>
              </a:rPr>
              <a:t> </a:t>
            </a:r>
            <a:endParaRPr lang="en-CA" dirty="0" smtClean="0">
              <a:solidFill>
                <a:schemeClr val="tx1"/>
              </a:solidFill>
            </a:endParaRPr>
          </a:p>
          <a:p>
            <a:pPr algn="l"/>
            <a:endParaRPr lang="en-CA" dirty="0" smtClean="0">
              <a:solidFill>
                <a:schemeClr val="tx1"/>
              </a:solidFill>
            </a:endParaRPr>
          </a:p>
          <a:p>
            <a:pPr lvl="2" algn="l"/>
            <a:r>
              <a:rPr lang="en-CA" dirty="0" smtClean="0">
                <a:solidFill>
                  <a:schemeClr val="tx1"/>
                </a:solidFill>
              </a:rPr>
              <a:t>10)</a:t>
            </a:r>
            <a:r>
              <a:rPr lang="en-CA" dirty="0">
                <a:solidFill>
                  <a:schemeClr val="tx1"/>
                </a:solidFill>
              </a:rPr>
              <a:t> </a:t>
            </a:r>
            <a:r>
              <a:rPr lang="en-CA" dirty="0" smtClean="0">
                <a:solidFill>
                  <a:schemeClr val="tx1"/>
                </a:solidFill>
              </a:rPr>
              <a:t>Which is true?</a:t>
            </a:r>
          </a:p>
          <a:p>
            <a:pPr lvl="2" algn="l"/>
            <a:r>
              <a:rPr lang="en-CA" dirty="0">
                <a:solidFill>
                  <a:schemeClr val="tx1"/>
                </a:solidFill>
              </a:rPr>
              <a:t> a</a:t>
            </a:r>
            <a:r>
              <a:rPr lang="en-CA" dirty="0" smtClean="0">
                <a:solidFill>
                  <a:schemeClr val="tx1"/>
                </a:solidFill>
              </a:rPr>
              <a:t>) It’s always okay to say “so gay”</a:t>
            </a:r>
          </a:p>
          <a:p>
            <a:pPr lvl="2" algn="l"/>
            <a:r>
              <a:rPr lang="en-CA" dirty="0">
                <a:solidFill>
                  <a:schemeClr val="tx1"/>
                </a:solidFill>
              </a:rPr>
              <a:t> b) </a:t>
            </a:r>
            <a:r>
              <a:rPr lang="en-CA" dirty="0" smtClean="0">
                <a:solidFill>
                  <a:schemeClr val="tx1"/>
                </a:solidFill>
              </a:rPr>
              <a:t>it’s  rude and hurtful to say “so gay”</a:t>
            </a:r>
          </a:p>
          <a:p>
            <a:pPr lvl="2" algn="l"/>
            <a:r>
              <a:rPr lang="en-CA" dirty="0">
                <a:solidFill>
                  <a:schemeClr val="tx1"/>
                </a:solidFill>
              </a:rPr>
              <a:t> c) </a:t>
            </a:r>
            <a:r>
              <a:rPr lang="en-CA" dirty="0" smtClean="0">
                <a:solidFill>
                  <a:schemeClr val="tx1"/>
                </a:solidFill>
              </a:rPr>
              <a:t>it’s </a:t>
            </a:r>
            <a:r>
              <a:rPr lang="en-CA" dirty="0">
                <a:solidFill>
                  <a:schemeClr val="tx1"/>
                </a:solidFill>
              </a:rPr>
              <a:t>only okay to say </a:t>
            </a:r>
            <a:r>
              <a:rPr lang="en-CA" dirty="0" smtClean="0">
                <a:solidFill>
                  <a:schemeClr val="tx1"/>
                </a:solidFill>
              </a:rPr>
              <a:t>“so gay”  with a smile to describe people and things you love</a:t>
            </a:r>
          </a:p>
          <a:p>
            <a:pPr marL="1428750" lvl="2" indent="-514350" algn="l">
              <a:buFont typeface="Arial" pitchFamily="34" charset="0"/>
              <a:buChar char="•"/>
            </a:pPr>
            <a:endParaRPr lang="en-CA" dirty="0" smtClean="0">
              <a:solidFill>
                <a:schemeClr val="tx1"/>
              </a:solidFill>
            </a:endParaRPr>
          </a:p>
          <a:p>
            <a:pPr marL="1428750" lvl="2" indent="-514350" algn="l">
              <a:buFont typeface="Arial" pitchFamily="34" charset="0"/>
              <a:buChar char="•"/>
            </a:pP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spTree>
    <p:extLst>
      <p:ext uri="{BB962C8B-B14F-4D97-AF65-F5344CB8AC3E}">
        <p14:creationId xmlns:p14="http://schemas.microsoft.com/office/powerpoint/2010/main" val="19403878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708920"/>
            <a:ext cx="9144000" cy="4149080"/>
          </a:xfrm>
        </p:spPr>
        <p:txBody>
          <a:bodyPr>
            <a:normAutofit/>
          </a:bodyPr>
          <a:lstStyle/>
          <a:p>
            <a:pPr algn="l"/>
            <a:r>
              <a:rPr lang="en-CA" dirty="0">
                <a:solidFill>
                  <a:schemeClr val="tx1"/>
                </a:solidFill>
              </a:rPr>
              <a:t> </a:t>
            </a:r>
            <a:endParaRPr lang="en-CA" dirty="0" smtClean="0">
              <a:solidFill>
                <a:schemeClr val="tx1"/>
              </a:solidFill>
            </a:endParaRPr>
          </a:p>
          <a:p>
            <a:pPr algn="l"/>
            <a:endParaRPr lang="en-CA" dirty="0" smtClean="0">
              <a:solidFill>
                <a:schemeClr val="tx1"/>
              </a:solidFill>
            </a:endParaRPr>
          </a:p>
          <a:p>
            <a:pPr lvl="2" algn="l"/>
            <a:r>
              <a:rPr lang="en-CA" dirty="0" smtClean="0">
                <a:solidFill>
                  <a:schemeClr val="tx1"/>
                </a:solidFill>
              </a:rPr>
              <a:t>10)</a:t>
            </a:r>
            <a:r>
              <a:rPr lang="en-CA" dirty="0">
                <a:solidFill>
                  <a:schemeClr val="tx1"/>
                </a:solidFill>
              </a:rPr>
              <a:t> </a:t>
            </a:r>
            <a:r>
              <a:rPr lang="en-CA" dirty="0" smtClean="0">
                <a:solidFill>
                  <a:schemeClr val="tx1"/>
                </a:solidFill>
              </a:rPr>
              <a:t>Which is true?</a:t>
            </a:r>
          </a:p>
          <a:p>
            <a:pPr lvl="2" algn="l"/>
            <a:r>
              <a:rPr lang="en-CA" dirty="0">
                <a:solidFill>
                  <a:schemeClr val="tx1"/>
                </a:solidFill>
              </a:rPr>
              <a:t> a</a:t>
            </a:r>
            <a:r>
              <a:rPr lang="en-CA" dirty="0" smtClean="0">
                <a:solidFill>
                  <a:schemeClr val="tx1"/>
                </a:solidFill>
              </a:rPr>
              <a:t>) It’s always okay to say “so gay”</a:t>
            </a:r>
          </a:p>
          <a:p>
            <a:pPr lvl="2" algn="l"/>
            <a:r>
              <a:rPr lang="en-CA" b="1" dirty="0">
                <a:solidFill>
                  <a:schemeClr val="tx1"/>
                </a:solidFill>
              </a:rPr>
              <a:t> b) </a:t>
            </a:r>
            <a:r>
              <a:rPr lang="en-CA" b="1" dirty="0" smtClean="0">
                <a:solidFill>
                  <a:schemeClr val="tx1"/>
                </a:solidFill>
              </a:rPr>
              <a:t>it’s rude and hurtful to say “so gay” AND SOMETIMES</a:t>
            </a:r>
          </a:p>
          <a:p>
            <a:pPr lvl="2" algn="l"/>
            <a:r>
              <a:rPr lang="en-CA" dirty="0">
                <a:solidFill>
                  <a:schemeClr val="tx1"/>
                </a:solidFill>
              </a:rPr>
              <a:t> </a:t>
            </a:r>
            <a:r>
              <a:rPr lang="en-CA" b="1" dirty="0">
                <a:solidFill>
                  <a:schemeClr val="tx1"/>
                </a:solidFill>
              </a:rPr>
              <a:t>c) </a:t>
            </a:r>
            <a:r>
              <a:rPr lang="en-CA" b="1" dirty="0" smtClean="0">
                <a:solidFill>
                  <a:schemeClr val="tx1"/>
                </a:solidFill>
              </a:rPr>
              <a:t>it’s </a:t>
            </a:r>
            <a:r>
              <a:rPr lang="en-CA" b="1" dirty="0">
                <a:solidFill>
                  <a:schemeClr val="tx1"/>
                </a:solidFill>
              </a:rPr>
              <a:t>only okay to say </a:t>
            </a:r>
            <a:r>
              <a:rPr lang="en-CA" b="1" dirty="0" smtClean="0">
                <a:solidFill>
                  <a:schemeClr val="tx1"/>
                </a:solidFill>
              </a:rPr>
              <a:t>“so gay”  with a smile to describe people and things you love</a:t>
            </a:r>
          </a:p>
          <a:p>
            <a:pPr marL="1428750" lvl="2" indent="-514350" algn="l">
              <a:buFont typeface="Arial" pitchFamily="34" charset="0"/>
              <a:buChar char="•"/>
            </a:pPr>
            <a:endParaRPr lang="en-CA" dirty="0" smtClean="0">
              <a:solidFill>
                <a:schemeClr val="tx1"/>
              </a:solidFill>
            </a:endParaRPr>
          </a:p>
          <a:p>
            <a:pPr marL="1428750" lvl="2" indent="-514350" algn="l">
              <a:buFont typeface="Arial" pitchFamily="34" charset="0"/>
              <a:buChar char="•"/>
            </a:pP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spTree>
    <p:extLst>
      <p:ext uri="{BB962C8B-B14F-4D97-AF65-F5344CB8AC3E}">
        <p14:creationId xmlns:p14="http://schemas.microsoft.com/office/powerpoint/2010/main" val="22262002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276872"/>
            <a:ext cx="8532440" cy="4581128"/>
          </a:xfrm>
        </p:spPr>
        <p:txBody>
          <a:bodyPr>
            <a:normAutofit/>
          </a:bodyPr>
          <a:lstStyle/>
          <a:p>
            <a:pPr algn="l"/>
            <a:r>
              <a:rPr lang="en-CA" dirty="0">
                <a:solidFill>
                  <a:schemeClr val="tx1"/>
                </a:solidFill>
              </a:rPr>
              <a:t> </a:t>
            </a:r>
            <a:endParaRPr lang="en-CA" dirty="0" smtClean="0">
              <a:solidFill>
                <a:schemeClr val="tx1"/>
              </a:solidFill>
            </a:endParaRPr>
          </a:p>
          <a:p>
            <a:pPr algn="l"/>
            <a:endParaRPr lang="en-CA" dirty="0" smtClean="0">
              <a:solidFill>
                <a:schemeClr val="tx1"/>
              </a:solidFill>
            </a:endParaRPr>
          </a:p>
          <a:p>
            <a:pPr lvl="2" algn="l"/>
            <a:r>
              <a:rPr lang="en-CA" dirty="0" smtClean="0">
                <a:solidFill>
                  <a:schemeClr val="tx1"/>
                </a:solidFill>
              </a:rPr>
              <a:t>11) True or False?</a:t>
            </a:r>
          </a:p>
          <a:p>
            <a:pPr lvl="2" algn="l"/>
            <a:endParaRPr lang="en-CA" dirty="0" smtClean="0">
              <a:solidFill>
                <a:schemeClr val="tx1"/>
              </a:solidFill>
            </a:endParaRPr>
          </a:p>
          <a:p>
            <a:pPr lvl="2" algn="l"/>
            <a:r>
              <a:rPr lang="en-CA" dirty="0" smtClean="0">
                <a:solidFill>
                  <a:schemeClr val="tx1"/>
                </a:solidFill>
              </a:rPr>
              <a:t>If you hear someone  say “so gay” with a sneer or negative  meaning, you can remind </a:t>
            </a:r>
            <a:r>
              <a:rPr lang="en-CA" dirty="0">
                <a:solidFill>
                  <a:schemeClr val="tx1"/>
                </a:solidFill>
              </a:rPr>
              <a:t>them </a:t>
            </a:r>
            <a:r>
              <a:rPr lang="en-CA" dirty="0" smtClean="0">
                <a:solidFill>
                  <a:schemeClr val="tx1"/>
                </a:solidFill>
              </a:rPr>
              <a:t>that  many people are gay  and deserve respect. </a:t>
            </a:r>
            <a:r>
              <a:rPr lang="en-CA" dirty="0">
                <a:solidFill>
                  <a:schemeClr val="tx1"/>
                </a:solidFill>
              </a:rPr>
              <a:t> </a:t>
            </a:r>
            <a:r>
              <a:rPr lang="en-CA" dirty="0" smtClean="0">
                <a:solidFill>
                  <a:schemeClr val="tx1"/>
                </a:solidFill>
              </a:rPr>
              <a:t> You can tell them they </a:t>
            </a:r>
            <a:r>
              <a:rPr lang="en-CA" dirty="0">
                <a:solidFill>
                  <a:schemeClr val="tx1"/>
                </a:solidFill>
              </a:rPr>
              <a:t>can </a:t>
            </a:r>
            <a:r>
              <a:rPr lang="en-CA" dirty="0" smtClean="0">
                <a:solidFill>
                  <a:schemeClr val="tx1"/>
                </a:solidFill>
              </a:rPr>
              <a:t>help  prevent bullying and save </a:t>
            </a:r>
            <a:r>
              <a:rPr lang="en-CA" dirty="0">
                <a:solidFill>
                  <a:schemeClr val="tx1"/>
                </a:solidFill>
              </a:rPr>
              <a:t>young lives  just by </a:t>
            </a:r>
            <a:r>
              <a:rPr lang="en-CA" dirty="0" smtClean="0">
                <a:solidFill>
                  <a:schemeClr val="tx1"/>
                </a:solidFill>
              </a:rPr>
              <a:t>using gay-friendly  language.</a:t>
            </a:r>
          </a:p>
          <a:p>
            <a:pPr marL="1428750" lvl="2" indent="-514350" algn="l">
              <a:buFont typeface="Arial" pitchFamily="34" charset="0"/>
              <a:buChar char="•"/>
            </a:pPr>
            <a:endParaRPr lang="en-CA" dirty="0" smtClean="0">
              <a:solidFill>
                <a:schemeClr val="tx1"/>
              </a:solidFill>
            </a:endParaRPr>
          </a:p>
          <a:p>
            <a:pPr marL="1428750" lvl="2" indent="-514350" algn="l">
              <a:buFont typeface="Arial" pitchFamily="34" charset="0"/>
              <a:buChar char="•"/>
            </a:pP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spTree>
    <p:extLst>
      <p:ext uri="{BB962C8B-B14F-4D97-AF65-F5344CB8AC3E}">
        <p14:creationId xmlns:p14="http://schemas.microsoft.com/office/powerpoint/2010/main" val="357477670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276872"/>
            <a:ext cx="8532440" cy="4581128"/>
          </a:xfrm>
        </p:spPr>
        <p:txBody>
          <a:bodyPr>
            <a:normAutofit/>
          </a:bodyPr>
          <a:lstStyle/>
          <a:p>
            <a:pPr algn="l"/>
            <a:r>
              <a:rPr lang="en-CA" dirty="0">
                <a:solidFill>
                  <a:schemeClr val="tx1"/>
                </a:solidFill>
              </a:rPr>
              <a:t> </a:t>
            </a:r>
            <a:endParaRPr lang="en-CA" dirty="0" smtClean="0">
              <a:solidFill>
                <a:schemeClr val="tx1"/>
              </a:solidFill>
            </a:endParaRPr>
          </a:p>
          <a:p>
            <a:pPr algn="l"/>
            <a:endParaRPr lang="en-CA" dirty="0" smtClean="0">
              <a:solidFill>
                <a:schemeClr val="tx1"/>
              </a:solidFill>
            </a:endParaRPr>
          </a:p>
          <a:p>
            <a:pPr lvl="2" algn="l"/>
            <a:r>
              <a:rPr lang="en-CA" dirty="0" smtClean="0">
                <a:solidFill>
                  <a:schemeClr val="tx1"/>
                </a:solidFill>
              </a:rPr>
              <a:t>11) </a:t>
            </a:r>
            <a:r>
              <a:rPr lang="en-CA" b="1" dirty="0" smtClean="0">
                <a:solidFill>
                  <a:schemeClr val="tx1"/>
                </a:solidFill>
              </a:rPr>
              <a:t>True</a:t>
            </a:r>
          </a:p>
          <a:p>
            <a:pPr lvl="2" algn="l"/>
            <a:endParaRPr lang="en-CA" dirty="0" smtClean="0">
              <a:solidFill>
                <a:schemeClr val="tx1"/>
              </a:solidFill>
            </a:endParaRPr>
          </a:p>
          <a:p>
            <a:pPr lvl="2" algn="l"/>
            <a:r>
              <a:rPr lang="en-CA" dirty="0" smtClean="0">
                <a:solidFill>
                  <a:schemeClr val="tx1"/>
                </a:solidFill>
              </a:rPr>
              <a:t>If you hear someone  say “so gay” with a sneer or negative  meaning, you can remind </a:t>
            </a:r>
            <a:r>
              <a:rPr lang="en-CA" dirty="0">
                <a:solidFill>
                  <a:schemeClr val="tx1"/>
                </a:solidFill>
              </a:rPr>
              <a:t>them </a:t>
            </a:r>
            <a:r>
              <a:rPr lang="en-CA" dirty="0" smtClean="0">
                <a:solidFill>
                  <a:schemeClr val="tx1"/>
                </a:solidFill>
              </a:rPr>
              <a:t>that  many people are gay  and deserve respect. </a:t>
            </a:r>
            <a:r>
              <a:rPr lang="en-CA" dirty="0">
                <a:solidFill>
                  <a:schemeClr val="tx1"/>
                </a:solidFill>
              </a:rPr>
              <a:t> </a:t>
            </a:r>
            <a:r>
              <a:rPr lang="en-CA" dirty="0" smtClean="0">
                <a:solidFill>
                  <a:schemeClr val="tx1"/>
                </a:solidFill>
              </a:rPr>
              <a:t> You can tell them they </a:t>
            </a:r>
            <a:r>
              <a:rPr lang="en-CA" dirty="0">
                <a:solidFill>
                  <a:schemeClr val="tx1"/>
                </a:solidFill>
              </a:rPr>
              <a:t>can </a:t>
            </a:r>
            <a:r>
              <a:rPr lang="en-CA" dirty="0" smtClean="0">
                <a:solidFill>
                  <a:schemeClr val="tx1"/>
                </a:solidFill>
              </a:rPr>
              <a:t>help  prevent bullying and save </a:t>
            </a:r>
            <a:r>
              <a:rPr lang="en-CA" dirty="0">
                <a:solidFill>
                  <a:schemeClr val="tx1"/>
                </a:solidFill>
              </a:rPr>
              <a:t>young lives  just by </a:t>
            </a:r>
            <a:r>
              <a:rPr lang="en-CA" dirty="0" smtClean="0">
                <a:solidFill>
                  <a:schemeClr val="tx1"/>
                </a:solidFill>
              </a:rPr>
              <a:t>using gay-friendly  language.</a:t>
            </a:r>
          </a:p>
          <a:p>
            <a:pPr marL="1428750" lvl="2" indent="-514350" algn="l">
              <a:buFont typeface="Arial" pitchFamily="34" charset="0"/>
              <a:buChar char="•"/>
            </a:pPr>
            <a:endParaRPr lang="en-CA" dirty="0" smtClean="0">
              <a:solidFill>
                <a:schemeClr val="tx1"/>
              </a:solidFill>
            </a:endParaRPr>
          </a:p>
          <a:p>
            <a:pPr marL="1428750" lvl="2" indent="-514350" algn="l">
              <a:buFont typeface="Arial" pitchFamily="34" charset="0"/>
              <a:buChar char="•"/>
            </a:pP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spTree>
    <p:extLst>
      <p:ext uri="{BB962C8B-B14F-4D97-AF65-F5344CB8AC3E}">
        <p14:creationId xmlns:p14="http://schemas.microsoft.com/office/powerpoint/2010/main" val="2424732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789040"/>
            <a:ext cx="8219256" cy="2337123"/>
          </a:xfrm>
          <a:ln>
            <a:solidFill>
              <a:schemeClr val="accent1"/>
            </a:solidFill>
          </a:ln>
        </p:spPr>
        <p:txBody>
          <a:bodyPr>
            <a:normAutofit/>
          </a:bodyPr>
          <a:lstStyle/>
          <a:p>
            <a:pPr marL="0" indent="0">
              <a:buNone/>
            </a:pPr>
            <a:endParaRPr lang="en-CA" sz="2400" dirty="0"/>
          </a:p>
          <a:p>
            <a:pPr marL="0" indent="0">
              <a:buNone/>
            </a:pPr>
            <a:r>
              <a:rPr lang="en-CA" sz="2400" dirty="0" smtClean="0"/>
              <a:t>Let’s get started! Guessing is fine.  This game is for fun &amp;  learning.</a:t>
            </a:r>
            <a:endParaRPr lang="en-CA" sz="2400" dirty="0"/>
          </a:p>
        </p:txBody>
      </p:sp>
    </p:spTree>
    <p:extLst>
      <p:ext uri="{BB962C8B-B14F-4D97-AF65-F5344CB8AC3E}">
        <p14:creationId xmlns:p14="http://schemas.microsoft.com/office/powerpoint/2010/main" val="216918805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429000"/>
            <a:ext cx="8892480" cy="3240360"/>
          </a:xfrm>
        </p:spPr>
        <p:txBody>
          <a:bodyPr>
            <a:normAutofit fontScale="62500" lnSpcReduction="20000"/>
          </a:bodyPr>
          <a:lstStyle/>
          <a:p>
            <a:pPr algn="l"/>
            <a:r>
              <a:rPr lang="en-CA" dirty="0">
                <a:solidFill>
                  <a:schemeClr val="tx1"/>
                </a:solidFill>
              </a:rPr>
              <a:t> </a:t>
            </a:r>
            <a:endParaRPr lang="en-CA" dirty="0" smtClean="0">
              <a:solidFill>
                <a:schemeClr val="tx1"/>
              </a:solidFill>
            </a:endParaRPr>
          </a:p>
          <a:p>
            <a:pPr lvl="2" algn="l"/>
            <a:r>
              <a:rPr lang="en-CA" sz="3200" dirty="0" smtClean="0">
                <a:solidFill>
                  <a:schemeClr val="tx1"/>
                </a:solidFill>
              </a:rPr>
              <a:t>12) Some LGBT people are  reclaiming “so gay”. What is a good way to say  “so gay”  with a sincere smile?</a:t>
            </a:r>
          </a:p>
          <a:p>
            <a:pPr lvl="2" algn="l"/>
            <a:r>
              <a:rPr lang="en-CA" sz="3200" dirty="0" smtClean="0">
                <a:solidFill>
                  <a:schemeClr val="tx1"/>
                </a:solidFill>
              </a:rPr>
              <a:t> a) You got straight As? </a:t>
            </a:r>
            <a:r>
              <a:rPr lang="en-CA" sz="3200" dirty="0">
                <a:solidFill>
                  <a:schemeClr val="tx1"/>
                </a:solidFill>
              </a:rPr>
              <a:t>“That’s so </a:t>
            </a:r>
            <a:r>
              <a:rPr lang="en-CA" sz="3200" dirty="0" smtClean="0">
                <a:solidFill>
                  <a:schemeClr val="tx1"/>
                </a:solidFill>
              </a:rPr>
              <a:t>gay,”</a:t>
            </a:r>
          </a:p>
          <a:p>
            <a:pPr lvl="2" algn="l"/>
            <a:r>
              <a:rPr lang="en-CA" sz="3200" dirty="0" smtClean="0">
                <a:solidFill>
                  <a:schemeClr val="tx1"/>
                </a:solidFill>
              </a:rPr>
              <a:t> b) You </a:t>
            </a:r>
            <a:r>
              <a:rPr lang="en-CA" sz="3200" dirty="0">
                <a:solidFill>
                  <a:schemeClr val="tx1"/>
                </a:solidFill>
              </a:rPr>
              <a:t>won the Olympics</a:t>
            </a:r>
            <a:r>
              <a:rPr lang="en-CA" sz="3200" dirty="0" smtClean="0">
                <a:solidFill>
                  <a:schemeClr val="tx1"/>
                </a:solidFill>
              </a:rPr>
              <a:t>?  “That’s so gay”</a:t>
            </a:r>
          </a:p>
          <a:p>
            <a:pPr lvl="2" algn="l"/>
            <a:r>
              <a:rPr lang="en-CA" sz="3200" dirty="0" smtClean="0">
                <a:solidFill>
                  <a:schemeClr val="tx1"/>
                </a:solidFill>
              </a:rPr>
              <a:t> c) You  won an Oscar? </a:t>
            </a:r>
            <a:r>
              <a:rPr lang="en-CA" sz="3200" dirty="0">
                <a:solidFill>
                  <a:schemeClr val="tx1"/>
                </a:solidFill>
              </a:rPr>
              <a:t>“That’s so gay</a:t>
            </a:r>
            <a:r>
              <a:rPr lang="en-CA" sz="3200" dirty="0" smtClean="0">
                <a:solidFill>
                  <a:schemeClr val="tx1"/>
                </a:solidFill>
              </a:rPr>
              <a:t>”</a:t>
            </a:r>
          </a:p>
          <a:p>
            <a:pPr lvl="2" algn="l"/>
            <a:r>
              <a:rPr lang="en-CA" sz="3200" dirty="0" smtClean="0">
                <a:solidFill>
                  <a:schemeClr val="tx1"/>
                </a:solidFill>
              </a:rPr>
              <a:t> d) You </a:t>
            </a:r>
            <a:r>
              <a:rPr lang="en-CA" sz="3200" dirty="0">
                <a:solidFill>
                  <a:schemeClr val="tx1"/>
                </a:solidFill>
              </a:rPr>
              <a:t>donated $1,000,000</a:t>
            </a:r>
            <a:r>
              <a:rPr lang="en-CA" sz="3200" dirty="0" smtClean="0">
                <a:solidFill>
                  <a:schemeClr val="tx1"/>
                </a:solidFill>
              </a:rPr>
              <a:t>? </a:t>
            </a:r>
            <a:r>
              <a:rPr lang="en-CA" sz="3200" dirty="0">
                <a:solidFill>
                  <a:schemeClr val="tx1"/>
                </a:solidFill>
              </a:rPr>
              <a:t>“That’s so gay</a:t>
            </a:r>
            <a:r>
              <a:rPr lang="en-CA" sz="3200" dirty="0" smtClean="0">
                <a:solidFill>
                  <a:schemeClr val="tx1"/>
                </a:solidFill>
              </a:rPr>
              <a:t>” </a:t>
            </a:r>
          </a:p>
          <a:p>
            <a:pPr lvl="2" algn="l"/>
            <a:r>
              <a:rPr lang="en-CA" sz="3200" dirty="0" smtClean="0">
                <a:solidFill>
                  <a:schemeClr val="tx1"/>
                </a:solidFill>
              </a:rPr>
              <a:t> e) You </a:t>
            </a:r>
            <a:r>
              <a:rPr lang="en-CA" sz="3200" dirty="0">
                <a:solidFill>
                  <a:schemeClr val="tx1"/>
                </a:solidFill>
              </a:rPr>
              <a:t>won the election? “That’s so gay</a:t>
            </a:r>
            <a:r>
              <a:rPr lang="en-CA" sz="3200" dirty="0" smtClean="0">
                <a:solidFill>
                  <a:schemeClr val="tx1"/>
                </a:solidFill>
              </a:rPr>
              <a:t>”</a:t>
            </a:r>
          </a:p>
          <a:p>
            <a:pPr lvl="2" algn="l"/>
            <a:r>
              <a:rPr lang="en-CA" sz="3200" dirty="0">
                <a:solidFill>
                  <a:schemeClr val="tx1"/>
                </a:solidFill>
              </a:rPr>
              <a:t> f) all of the </a:t>
            </a:r>
            <a:r>
              <a:rPr lang="en-CA" sz="3200" dirty="0" smtClean="0">
                <a:solidFill>
                  <a:schemeClr val="tx1"/>
                </a:solidFill>
              </a:rPr>
              <a:t>above</a:t>
            </a:r>
          </a:p>
          <a:p>
            <a:pPr lvl="2" algn="l"/>
            <a:r>
              <a:rPr lang="en-CA" sz="3200" dirty="0">
                <a:solidFill>
                  <a:schemeClr val="tx1"/>
                </a:solidFill>
              </a:rPr>
              <a:t> g) none of the above</a:t>
            </a:r>
          </a:p>
          <a:p>
            <a:pPr lvl="2" algn="l"/>
            <a:endParaRPr lang="en-CA" sz="3200" dirty="0">
              <a:solidFill>
                <a:schemeClr val="tx1"/>
              </a:solidFill>
            </a:endParaRPr>
          </a:p>
        </p:txBody>
      </p:sp>
    </p:spTree>
    <p:extLst>
      <p:ext uri="{BB962C8B-B14F-4D97-AF65-F5344CB8AC3E}">
        <p14:creationId xmlns:p14="http://schemas.microsoft.com/office/powerpoint/2010/main" val="319451618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429000"/>
            <a:ext cx="8892480" cy="3240360"/>
          </a:xfrm>
        </p:spPr>
        <p:txBody>
          <a:bodyPr>
            <a:normAutofit fontScale="62500" lnSpcReduction="20000"/>
          </a:bodyPr>
          <a:lstStyle/>
          <a:p>
            <a:pPr algn="l"/>
            <a:r>
              <a:rPr lang="en-CA" dirty="0">
                <a:solidFill>
                  <a:schemeClr val="tx1"/>
                </a:solidFill>
              </a:rPr>
              <a:t> </a:t>
            </a:r>
            <a:endParaRPr lang="en-CA" dirty="0" smtClean="0">
              <a:solidFill>
                <a:schemeClr val="tx1"/>
              </a:solidFill>
            </a:endParaRPr>
          </a:p>
          <a:p>
            <a:pPr lvl="2" algn="l"/>
            <a:r>
              <a:rPr lang="en-CA" sz="3200" dirty="0" smtClean="0">
                <a:solidFill>
                  <a:schemeClr val="tx1"/>
                </a:solidFill>
              </a:rPr>
              <a:t>12) Some LGBT people are  reclaiming “so gay”. What is a good way to say  “so gay”  with a sincere smile?</a:t>
            </a:r>
          </a:p>
          <a:p>
            <a:pPr lvl="2" algn="l"/>
            <a:r>
              <a:rPr lang="en-CA" sz="3200" dirty="0" smtClean="0">
                <a:solidFill>
                  <a:schemeClr val="tx1"/>
                </a:solidFill>
              </a:rPr>
              <a:t> a) You got straight As? </a:t>
            </a:r>
            <a:r>
              <a:rPr lang="en-CA" sz="3200" dirty="0">
                <a:solidFill>
                  <a:schemeClr val="tx1"/>
                </a:solidFill>
              </a:rPr>
              <a:t>“That’s so </a:t>
            </a:r>
            <a:r>
              <a:rPr lang="en-CA" sz="3200" dirty="0" smtClean="0">
                <a:solidFill>
                  <a:schemeClr val="tx1"/>
                </a:solidFill>
              </a:rPr>
              <a:t>gay,”</a:t>
            </a:r>
          </a:p>
          <a:p>
            <a:pPr lvl="2" algn="l"/>
            <a:r>
              <a:rPr lang="en-CA" sz="3200" dirty="0" smtClean="0">
                <a:solidFill>
                  <a:schemeClr val="tx1"/>
                </a:solidFill>
              </a:rPr>
              <a:t> b) You </a:t>
            </a:r>
            <a:r>
              <a:rPr lang="en-CA" sz="3200" dirty="0">
                <a:solidFill>
                  <a:schemeClr val="tx1"/>
                </a:solidFill>
              </a:rPr>
              <a:t>won the Olympics</a:t>
            </a:r>
            <a:r>
              <a:rPr lang="en-CA" sz="3200" dirty="0" smtClean="0">
                <a:solidFill>
                  <a:schemeClr val="tx1"/>
                </a:solidFill>
              </a:rPr>
              <a:t>?  “That’s so gay”</a:t>
            </a:r>
          </a:p>
          <a:p>
            <a:pPr lvl="2" algn="l"/>
            <a:r>
              <a:rPr lang="en-CA" sz="3200" dirty="0" smtClean="0">
                <a:solidFill>
                  <a:schemeClr val="tx1"/>
                </a:solidFill>
              </a:rPr>
              <a:t> c) You  won an Oscar? </a:t>
            </a:r>
            <a:r>
              <a:rPr lang="en-CA" sz="3200" dirty="0">
                <a:solidFill>
                  <a:schemeClr val="tx1"/>
                </a:solidFill>
              </a:rPr>
              <a:t>“That’s so gay</a:t>
            </a:r>
            <a:r>
              <a:rPr lang="en-CA" sz="3200" dirty="0" smtClean="0">
                <a:solidFill>
                  <a:schemeClr val="tx1"/>
                </a:solidFill>
              </a:rPr>
              <a:t>”</a:t>
            </a:r>
          </a:p>
          <a:p>
            <a:pPr lvl="2" algn="l"/>
            <a:r>
              <a:rPr lang="en-CA" sz="3200" dirty="0" smtClean="0">
                <a:solidFill>
                  <a:schemeClr val="tx1"/>
                </a:solidFill>
              </a:rPr>
              <a:t> d) You </a:t>
            </a:r>
            <a:r>
              <a:rPr lang="en-CA" sz="3200" dirty="0">
                <a:solidFill>
                  <a:schemeClr val="tx1"/>
                </a:solidFill>
              </a:rPr>
              <a:t>donated $1,000,000</a:t>
            </a:r>
            <a:r>
              <a:rPr lang="en-CA" sz="3200" dirty="0" smtClean="0">
                <a:solidFill>
                  <a:schemeClr val="tx1"/>
                </a:solidFill>
              </a:rPr>
              <a:t>? </a:t>
            </a:r>
            <a:r>
              <a:rPr lang="en-CA" sz="3200" dirty="0">
                <a:solidFill>
                  <a:schemeClr val="tx1"/>
                </a:solidFill>
              </a:rPr>
              <a:t>“That’s so gay</a:t>
            </a:r>
            <a:r>
              <a:rPr lang="en-CA" sz="3200" dirty="0" smtClean="0">
                <a:solidFill>
                  <a:schemeClr val="tx1"/>
                </a:solidFill>
              </a:rPr>
              <a:t>” </a:t>
            </a:r>
          </a:p>
          <a:p>
            <a:pPr lvl="2" algn="l"/>
            <a:r>
              <a:rPr lang="en-CA" sz="3200" dirty="0" smtClean="0">
                <a:solidFill>
                  <a:schemeClr val="tx1"/>
                </a:solidFill>
              </a:rPr>
              <a:t> e) You </a:t>
            </a:r>
            <a:r>
              <a:rPr lang="en-CA" sz="3200" dirty="0">
                <a:solidFill>
                  <a:schemeClr val="tx1"/>
                </a:solidFill>
              </a:rPr>
              <a:t>won the election? “That’s so gay</a:t>
            </a:r>
            <a:r>
              <a:rPr lang="en-CA" sz="3200" dirty="0" smtClean="0">
                <a:solidFill>
                  <a:schemeClr val="tx1"/>
                </a:solidFill>
              </a:rPr>
              <a:t>”</a:t>
            </a:r>
          </a:p>
          <a:p>
            <a:pPr lvl="2" algn="l"/>
            <a:r>
              <a:rPr lang="en-CA" sz="3200" dirty="0">
                <a:solidFill>
                  <a:schemeClr val="tx1"/>
                </a:solidFill>
              </a:rPr>
              <a:t> </a:t>
            </a:r>
            <a:r>
              <a:rPr lang="en-CA" sz="3200" b="1" dirty="0">
                <a:solidFill>
                  <a:schemeClr val="tx1"/>
                </a:solidFill>
              </a:rPr>
              <a:t>f) all of the </a:t>
            </a:r>
            <a:r>
              <a:rPr lang="en-CA" sz="3200" b="1" dirty="0" smtClean="0">
                <a:solidFill>
                  <a:schemeClr val="tx1"/>
                </a:solidFill>
              </a:rPr>
              <a:t>above</a:t>
            </a:r>
          </a:p>
          <a:p>
            <a:pPr lvl="2" algn="l"/>
            <a:r>
              <a:rPr lang="en-CA" sz="3200" b="1" dirty="0">
                <a:solidFill>
                  <a:schemeClr val="tx1"/>
                </a:solidFill>
              </a:rPr>
              <a:t> g) none of the above</a:t>
            </a:r>
          </a:p>
          <a:p>
            <a:pPr lvl="2" algn="l"/>
            <a:endParaRPr lang="en-CA" sz="3200" dirty="0">
              <a:solidFill>
                <a:schemeClr val="tx1"/>
              </a:solidFill>
            </a:endParaRPr>
          </a:p>
        </p:txBody>
      </p:sp>
    </p:spTree>
    <p:extLst>
      <p:ext uri="{BB962C8B-B14F-4D97-AF65-F5344CB8AC3E}">
        <p14:creationId xmlns:p14="http://schemas.microsoft.com/office/powerpoint/2010/main" val="77629934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3861048"/>
            <a:ext cx="7931224" cy="2265115"/>
          </a:xfrm>
        </p:spPr>
        <p:txBody>
          <a:bodyPr>
            <a:normAutofit fontScale="92500" lnSpcReduction="10000"/>
          </a:bodyPr>
          <a:lstStyle/>
          <a:p>
            <a:pPr marL="0" indent="0">
              <a:buNone/>
            </a:pPr>
            <a:r>
              <a:rPr lang="en-CA" dirty="0" smtClean="0"/>
              <a:t>Of  course, the  words you choose will    always carry different meaning  and get different responses  depending on  your identity, your listeners, your relationship, </a:t>
            </a:r>
            <a:r>
              <a:rPr lang="en-CA" dirty="0"/>
              <a:t>your body language, </a:t>
            </a:r>
            <a:r>
              <a:rPr lang="en-CA" dirty="0" smtClean="0"/>
              <a:t>and the context</a:t>
            </a:r>
            <a:endParaRPr lang="en-CA" dirty="0"/>
          </a:p>
        </p:txBody>
      </p:sp>
    </p:spTree>
    <p:extLst>
      <p:ext uri="{BB962C8B-B14F-4D97-AF65-F5344CB8AC3E}">
        <p14:creationId xmlns:p14="http://schemas.microsoft.com/office/powerpoint/2010/main" val="15026664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708920"/>
            <a:ext cx="8999984" cy="3717032"/>
          </a:xfrm>
        </p:spPr>
        <p:txBody>
          <a:bodyPr>
            <a:normAutofit lnSpcReduction="10000"/>
          </a:bodyPr>
          <a:lstStyle/>
          <a:p>
            <a:pPr algn="l"/>
            <a:r>
              <a:rPr lang="en-CA" dirty="0">
                <a:solidFill>
                  <a:schemeClr val="tx1"/>
                </a:solidFill>
              </a:rPr>
              <a:t> </a:t>
            </a:r>
            <a:endParaRPr lang="en-CA" dirty="0" smtClean="0">
              <a:solidFill>
                <a:schemeClr val="tx1"/>
              </a:solidFill>
            </a:endParaRPr>
          </a:p>
          <a:p>
            <a:pPr algn="l"/>
            <a:endParaRPr lang="en-CA" dirty="0" smtClean="0">
              <a:solidFill>
                <a:schemeClr val="tx1"/>
              </a:solidFill>
            </a:endParaRPr>
          </a:p>
          <a:p>
            <a:pPr lvl="2" algn="l"/>
            <a:r>
              <a:rPr lang="en-CA" dirty="0" smtClean="0">
                <a:solidFill>
                  <a:schemeClr val="tx1"/>
                </a:solidFill>
              </a:rPr>
              <a:t>13) What are  helpful resources for  LGBT teens?</a:t>
            </a:r>
          </a:p>
          <a:p>
            <a:pPr lvl="2" algn="l"/>
            <a:endParaRPr lang="en-CA" dirty="0" smtClean="0">
              <a:solidFill>
                <a:schemeClr val="tx1"/>
              </a:solidFill>
            </a:endParaRPr>
          </a:p>
          <a:p>
            <a:pPr lvl="2" algn="l"/>
            <a:r>
              <a:rPr lang="en-CA" dirty="0">
                <a:solidFill>
                  <a:schemeClr val="tx1"/>
                </a:solidFill>
              </a:rPr>
              <a:t>a</a:t>
            </a:r>
            <a:r>
              <a:rPr lang="en-CA" dirty="0" smtClean="0">
                <a:solidFill>
                  <a:schemeClr val="tx1"/>
                </a:solidFill>
              </a:rPr>
              <a:t>) The  Trevor Project  (in the U.S.)</a:t>
            </a:r>
          </a:p>
          <a:p>
            <a:pPr lvl="2" algn="l"/>
            <a:r>
              <a:rPr lang="en-CA" dirty="0">
                <a:solidFill>
                  <a:schemeClr val="tx1"/>
                </a:solidFill>
              </a:rPr>
              <a:t>b</a:t>
            </a:r>
            <a:r>
              <a:rPr lang="en-CA" dirty="0" smtClean="0">
                <a:solidFill>
                  <a:schemeClr val="tx1"/>
                </a:solidFill>
              </a:rPr>
              <a:t>) The  </a:t>
            </a:r>
            <a:r>
              <a:rPr lang="en-CA" dirty="0">
                <a:solidFill>
                  <a:schemeClr val="tx1"/>
                </a:solidFill>
              </a:rPr>
              <a:t>LGBT Youth </a:t>
            </a:r>
            <a:r>
              <a:rPr lang="en-CA" dirty="0" smtClean="0">
                <a:solidFill>
                  <a:schemeClr val="tx1"/>
                </a:solidFill>
              </a:rPr>
              <a:t>Line  (online &amp; in Canada)</a:t>
            </a:r>
          </a:p>
          <a:p>
            <a:pPr lvl="2" algn="l"/>
            <a:r>
              <a:rPr lang="en-CA" dirty="0">
                <a:solidFill>
                  <a:schemeClr val="tx1"/>
                </a:solidFill>
              </a:rPr>
              <a:t>c</a:t>
            </a:r>
            <a:r>
              <a:rPr lang="en-CA" dirty="0" smtClean="0">
                <a:solidFill>
                  <a:schemeClr val="tx1"/>
                </a:solidFill>
              </a:rPr>
              <a:t>)  Youth Pages at OUTstanding Lives.org</a:t>
            </a:r>
          </a:p>
          <a:p>
            <a:pPr lvl="2" algn="l"/>
            <a:r>
              <a:rPr lang="en-CA" dirty="0">
                <a:solidFill>
                  <a:schemeClr val="tx1"/>
                </a:solidFill>
              </a:rPr>
              <a:t>d</a:t>
            </a:r>
            <a:r>
              <a:rPr lang="en-CA" dirty="0" smtClean="0">
                <a:solidFill>
                  <a:schemeClr val="tx1"/>
                </a:solidFill>
              </a:rPr>
              <a:t>)  All of the above</a:t>
            </a:r>
          </a:p>
          <a:p>
            <a:pPr marL="1428750" lvl="2" indent="-514350" algn="l">
              <a:buFont typeface="Arial" pitchFamily="34" charset="0"/>
              <a:buChar char="•"/>
            </a:pPr>
            <a:endParaRPr lang="en-CA" dirty="0" smtClean="0">
              <a:solidFill>
                <a:schemeClr val="tx1"/>
              </a:solidFill>
            </a:endParaRPr>
          </a:p>
          <a:p>
            <a:pPr marL="1428750" lvl="2" indent="-514350" algn="l">
              <a:buFont typeface="Arial" pitchFamily="34" charset="0"/>
              <a:buChar char="•"/>
            </a:pP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spTree>
    <p:extLst>
      <p:ext uri="{BB962C8B-B14F-4D97-AF65-F5344CB8AC3E}">
        <p14:creationId xmlns:p14="http://schemas.microsoft.com/office/powerpoint/2010/main" val="32496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708920"/>
            <a:ext cx="8999984" cy="3717032"/>
          </a:xfrm>
        </p:spPr>
        <p:txBody>
          <a:bodyPr>
            <a:normAutofit lnSpcReduction="10000"/>
          </a:bodyPr>
          <a:lstStyle/>
          <a:p>
            <a:pPr algn="l"/>
            <a:r>
              <a:rPr lang="en-CA" dirty="0">
                <a:solidFill>
                  <a:schemeClr val="tx1"/>
                </a:solidFill>
              </a:rPr>
              <a:t> </a:t>
            </a:r>
            <a:endParaRPr lang="en-CA" dirty="0" smtClean="0">
              <a:solidFill>
                <a:schemeClr val="tx1"/>
              </a:solidFill>
            </a:endParaRPr>
          </a:p>
          <a:p>
            <a:pPr algn="l"/>
            <a:endParaRPr lang="en-CA" dirty="0" smtClean="0">
              <a:solidFill>
                <a:schemeClr val="tx1"/>
              </a:solidFill>
            </a:endParaRPr>
          </a:p>
          <a:p>
            <a:pPr lvl="2" algn="l"/>
            <a:r>
              <a:rPr lang="en-CA" dirty="0" smtClean="0">
                <a:solidFill>
                  <a:schemeClr val="tx1"/>
                </a:solidFill>
              </a:rPr>
              <a:t>13) What are  helpful resources for  LGBT teens?</a:t>
            </a:r>
          </a:p>
          <a:p>
            <a:pPr lvl="2" algn="l"/>
            <a:endParaRPr lang="en-CA" dirty="0" smtClean="0">
              <a:solidFill>
                <a:schemeClr val="tx1"/>
              </a:solidFill>
            </a:endParaRPr>
          </a:p>
          <a:p>
            <a:pPr lvl="2" algn="l"/>
            <a:r>
              <a:rPr lang="en-CA" dirty="0">
                <a:solidFill>
                  <a:schemeClr val="tx1"/>
                </a:solidFill>
              </a:rPr>
              <a:t>a</a:t>
            </a:r>
            <a:r>
              <a:rPr lang="en-CA" dirty="0" smtClean="0">
                <a:solidFill>
                  <a:schemeClr val="tx1"/>
                </a:solidFill>
              </a:rPr>
              <a:t>) The  Trevor Project  (in the U.S.)</a:t>
            </a:r>
          </a:p>
          <a:p>
            <a:pPr lvl="2" algn="l"/>
            <a:r>
              <a:rPr lang="en-CA" dirty="0">
                <a:solidFill>
                  <a:schemeClr val="tx1"/>
                </a:solidFill>
              </a:rPr>
              <a:t>b</a:t>
            </a:r>
            <a:r>
              <a:rPr lang="en-CA" dirty="0" smtClean="0">
                <a:solidFill>
                  <a:schemeClr val="tx1"/>
                </a:solidFill>
              </a:rPr>
              <a:t>) The  </a:t>
            </a:r>
            <a:r>
              <a:rPr lang="en-CA" dirty="0">
                <a:solidFill>
                  <a:schemeClr val="tx1"/>
                </a:solidFill>
              </a:rPr>
              <a:t>LGBT Youth </a:t>
            </a:r>
            <a:r>
              <a:rPr lang="en-CA" dirty="0" smtClean="0">
                <a:solidFill>
                  <a:schemeClr val="tx1"/>
                </a:solidFill>
              </a:rPr>
              <a:t>Line  (online &amp; in Canada)</a:t>
            </a:r>
          </a:p>
          <a:p>
            <a:pPr lvl="2" algn="l"/>
            <a:r>
              <a:rPr lang="en-CA" dirty="0">
                <a:solidFill>
                  <a:schemeClr val="tx1"/>
                </a:solidFill>
              </a:rPr>
              <a:t>c</a:t>
            </a:r>
            <a:r>
              <a:rPr lang="en-CA" dirty="0" smtClean="0">
                <a:solidFill>
                  <a:schemeClr val="tx1"/>
                </a:solidFill>
              </a:rPr>
              <a:t>)  Youth Pages at OUTstanding Lives.org</a:t>
            </a:r>
          </a:p>
          <a:p>
            <a:pPr lvl="2" algn="l"/>
            <a:r>
              <a:rPr lang="en-CA" dirty="0">
                <a:solidFill>
                  <a:schemeClr val="tx1"/>
                </a:solidFill>
              </a:rPr>
              <a:t>d</a:t>
            </a:r>
            <a:r>
              <a:rPr lang="en-CA" dirty="0" smtClean="0">
                <a:solidFill>
                  <a:schemeClr val="tx1"/>
                </a:solidFill>
              </a:rPr>
              <a:t>)  </a:t>
            </a:r>
            <a:r>
              <a:rPr lang="en-CA" b="1" dirty="0" smtClean="0">
                <a:solidFill>
                  <a:schemeClr val="tx1"/>
                </a:solidFill>
              </a:rPr>
              <a:t>All of the above</a:t>
            </a:r>
          </a:p>
          <a:p>
            <a:pPr marL="1428750" lvl="2" indent="-514350" algn="l">
              <a:buFont typeface="Arial" pitchFamily="34" charset="0"/>
              <a:buChar char="•"/>
            </a:pPr>
            <a:endParaRPr lang="en-CA" dirty="0" smtClean="0">
              <a:solidFill>
                <a:schemeClr val="tx1"/>
              </a:solidFill>
            </a:endParaRPr>
          </a:p>
          <a:p>
            <a:pPr marL="1428750" lvl="2" indent="-514350" algn="l">
              <a:buFont typeface="Arial" pitchFamily="34" charset="0"/>
              <a:buChar char="•"/>
            </a:pP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spTree>
    <p:extLst>
      <p:ext uri="{BB962C8B-B14F-4D97-AF65-F5344CB8AC3E}">
        <p14:creationId xmlns:p14="http://schemas.microsoft.com/office/powerpoint/2010/main" val="220720487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645024"/>
            <a:ext cx="8147248" cy="3024336"/>
          </a:xfrm>
        </p:spPr>
        <p:txBody>
          <a:bodyPr>
            <a:normAutofit fontScale="77500" lnSpcReduction="20000"/>
          </a:bodyPr>
          <a:lstStyle/>
          <a:p>
            <a:pPr marL="0" indent="0">
              <a:buNone/>
            </a:pPr>
            <a:r>
              <a:rPr lang="en-CA" dirty="0" smtClean="0"/>
              <a:t>14) In 2010, OUTstanding  Lives.org launched a facebook group called “I Bet We Can Find  1,000,000 People Who support  Same-Sex Marriage. In just over two weeks, we reached over</a:t>
            </a:r>
          </a:p>
          <a:p>
            <a:pPr marL="0" indent="0">
              <a:buNone/>
            </a:pPr>
            <a:r>
              <a:rPr lang="en-CA" dirty="0"/>
              <a:t> a</a:t>
            </a:r>
            <a:r>
              <a:rPr lang="en-CA" dirty="0" smtClean="0"/>
              <a:t>) 100 members</a:t>
            </a:r>
          </a:p>
          <a:p>
            <a:pPr marL="0" indent="0">
              <a:buNone/>
            </a:pPr>
            <a:r>
              <a:rPr lang="en-CA" dirty="0"/>
              <a:t> b) 100,000 </a:t>
            </a:r>
            <a:r>
              <a:rPr lang="en-CA" dirty="0" smtClean="0"/>
              <a:t>members</a:t>
            </a:r>
          </a:p>
          <a:p>
            <a:pPr marL="0" indent="0">
              <a:buNone/>
            </a:pPr>
            <a:r>
              <a:rPr lang="en-CA" dirty="0"/>
              <a:t> c) 1,000,000 </a:t>
            </a:r>
            <a:r>
              <a:rPr lang="en-CA" dirty="0" smtClean="0"/>
              <a:t>members</a:t>
            </a:r>
          </a:p>
          <a:p>
            <a:pPr marL="0" indent="0">
              <a:buNone/>
            </a:pPr>
            <a:r>
              <a:rPr lang="en-CA" dirty="0"/>
              <a:t> d) 2.2 million members</a:t>
            </a:r>
          </a:p>
        </p:txBody>
      </p:sp>
    </p:spTree>
    <p:extLst>
      <p:ext uri="{BB962C8B-B14F-4D97-AF65-F5344CB8AC3E}">
        <p14:creationId xmlns:p14="http://schemas.microsoft.com/office/powerpoint/2010/main" val="352223581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645024"/>
            <a:ext cx="8147248" cy="3024336"/>
          </a:xfrm>
        </p:spPr>
        <p:txBody>
          <a:bodyPr>
            <a:normAutofit fontScale="77500" lnSpcReduction="20000"/>
          </a:bodyPr>
          <a:lstStyle/>
          <a:p>
            <a:pPr marL="0" indent="0">
              <a:buNone/>
            </a:pPr>
            <a:r>
              <a:rPr lang="en-CA" dirty="0" smtClean="0"/>
              <a:t>14) In 2010, OUTstanding  Lives.org launched a facebook group called “I Bet We Can Find  1,000,000 People Who support  Same-Sex Marriage. In just over  two weeks, we reached over</a:t>
            </a:r>
          </a:p>
          <a:p>
            <a:pPr marL="0" indent="0">
              <a:buNone/>
            </a:pPr>
            <a:r>
              <a:rPr lang="en-CA" dirty="0"/>
              <a:t> a</a:t>
            </a:r>
            <a:r>
              <a:rPr lang="en-CA" dirty="0" smtClean="0"/>
              <a:t>) 100 members</a:t>
            </a:r>
          </a:p>
          <a:p>
            <a:pPr marL="0" indent="0">
              <a:buNone/>
            </a:pPr>
            <a:r>
              <a:rPr lang="en-CA" dirty="0"/>
              <a:t> b) 100,000 </a:t>
            </a:r>
            <a:r>
              <a:rPr lang="en-CA" dirty="0" smtClean="0"/>
              <a:t>members</a:t>
            </a:r>
          </a:p>
          <a:p>
            <a:pPr marL="0" indent="0">
              <a:buNone/>
            </a:pPr>
            <a:r>
              <a:rPr lang="en-CA" dirty="0"/>
              <a:t> c) 1,000,000 </a:t>
            </a:r>
            <a:r>
              <a:rPr lang="en-CA" dirty="0" smtClean="0"/>
              <a:t>members</a:t>
            </a:r>
          </a:p>
          <a:p>
            <a:pPr marL="0" indent="0">
              <a:buNone/>
            </a:pPr>
            <a:r>
              <a:rPr lang="en-CA" dirty="0"/>
              <a:t> </a:t>
            </a:r>
            <a:r>
              <a:rPr lang="en-CA" b="1" dirty="0"/>
              <a:t>d) 2.2 million members</a:t>
            </a:r>
          </a:p>
        </p:txBody>
      </p:sp>
    </p:spTree>
    <p:extLst>
      <p:ext uri="{BB962C8B-B14F-4D97-AF65-F5344CB8AC3E}">
        <p14:creationId xmlns:p14="http://schemas.microsoft.com/office/powerpoint/2010/main" val="3272890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636912"/>
            <a:ext cx="8460432" cy="4104456"/>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a:solidFill>
                  <a:schemeClr val="tx1"/>
                </a:solidFill>
              </a:rPr>
              <a:t>1</a:t>
            </a:r>
            <a:r>
              <a:rPr lang="en-CA" dirty="0" smtClean="0">
                <a:solidFill>
                  <a:schemeClr val="tx1"/>
                </a:solidFill>
              </a:rPr>
              <a:t>) Many people who  express anti-gay hate are closet cases, trying to hide their own same-sex attractions  and/or insecurities. Psychologists call this </a:t>
            </a:r>
          </a:p>
          <a:p>
            <a:pPr marL="1371600" lvl="2" indent="-457200" algn="l">
              <a:buAutoNum type="alphaLcParenR"/>
            </a:pPr>
            <a:r>
              <a:rPr lang="en-CA" dirty="0">
                <a:solidFill>
                  <a:schemeClr val="tx1"/>
                </a:solidFill>
              </a:rPr>
              <a:t>R</a:t>
            </a:r>
            <a:r>
              <a:rPr lang="en-CA" dirty="0" smtClean="0">
                <a:solidFill>
                  <a:schemeClr val="tx1"/>
                </a:solidFill>
              </a:rPr>
              <a:t>eaction Formation</a:t>
            </a:r>
          </a:p>
          <a:p>
            <a:pPr marL="1371600" lvl="2" indent="-457200" algn="l">
              <a:buAutoNum type="alphaLcParenR"/>
            </a:pPr>
            <a:r>
              <a:rPr lang="en-CA" dirty="0" smtClean="0">
                <a:solidFill>
                  <a:schemeClr val="tx1"/>
                </a:solidFill>
              </a:rPr>
              <a:t>Schizophrenia</a:t>
            </a:r>
          </a:p>
          <a:p>
            <a:pPr marL="1371600" lvl="2" indent="-457200" algn="l">
              <a:buAutoNum type="alphaLcParenR"/>
            </a:pPr>
            <a:r>
              <a:rPr lang="en-CA" dirty="0">
                <a:solidFill>
                  <a:schemeClr val="tx1"/>
                </a:solidFill>
              </a:rPr>
              <a:t>P</a:t>
            </a:r>
            <a:r>
              <a:rPr lang="en-CA" dirty="0" smtClean="0">
                <a:solidFill>
                  <a:schemeClr val="tx1"/>
                </a:solidFill>
              </a:rPr>
              <a:t>sychopathology</a:t>
            </a:r>
            <a:endParaRPr lang="en-CA" dirty="0">
              <a:solidFill>
                <a:schemeClr val="tx1"/>
              </a:solidFill>
            </a:endParaRPr>
          </a:p>
        </p:txBody>
      </p:sp>
    </p:spTree>
    <p:extLst>
      <p:ext uri="{BB962C8B-B14F-4D97-AF65-F5344CB8AC3E}">
        <p14:creationId xmlns:p14="http://schemas.microsoft.com/office/powerpoint/2010/main" val="259195809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3789040"/>
            <a:ext cx="7859216" cy="2337123"/>
          </a:xfrm>
        </p:spPr>
        <p:txBody>
          <a:bodyPr>
            <a:normAutofit/>
          </a:bodyPr>
          <a:lstStyle/>
          <a:p>
            <a:pPr marL="514350" indent="-514350">
              <a:buAutoNum type="arabicParenR" startAt="15"/>
            </a:pPr>
            <a:r>
              <a:rPr lang="en-CA" sz="2400" dirty="0" smtClean="0"/>
              <a:t>True or false?</a:t>
            </a:r>
          </a:p>
          <a:p>
            <a:pPr marL="0" indent="0">
              <a:buNone/>
            </a:pPr>
            <a:endParaRPr lang="en-CA" sz="2400" dirty="0" smtClean="0"/>
          </a:p>
          <a:p>
            <a:pPr marL="0" indent="0">
              <a:buNone/>
            </a:pPr>
            <a:r>
              <a:rPr lang="en-CA" sz="2400" dirty="0" smtClean="0"/>
              <a:t>Biblical </a:t>
            </a:r>
            <a:r>
              <a:rPr lang="en-CA" sz="2400" dirty="0"/>
              <a:t>translations </a:t>
            </a:r>
            <a:r>
              <a:rPr lang="en-CA" sz="2400" dirty="0" smtClean="0"/>
              <a:t>of  homophobic passages are  correct because  the original ancient Greek  language had a term for  “homosexuality”….?</a:t>
            </a:r>
            <a:endParaRPr lang="en-CA" sz="2400" dirty="0"/>
          </a:p>
        </p:txBody>
      </p:sp>
    </p:spTree>
    <p:extLst>
      <p:ext uri="{BB962C8B-B14F-4D97-AF65-F5344CB8AC3E}">
        <p14:creationId xmlns:p14="http://schemas.microsoft.com/office/powerpoint/2010/main" val="337751120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3789040"/>
            <a:ext cx="7859216" cy="2337123"/>
          </a:xfrm>
        </p:spPr>
        <p:txBody>
          <a:bodyPr>
            <a:normAutofit/>
          </a:bodyPr>
          <a:lstStyle/>
          <a:p>
            <a:pPr marL="514350" indent="-514350">
              <a:buAutoNum type="arabicParenR" startAt="15"/>
            </a:pPr>
            <a:r>
              <a:rPr lang="en-CA" sz="2400" b="1" dirty="0" smtClean="0"/>
              <a:t>False</a:t>
            </a:r>
          </a:p>
          <a:p>
            <a:pPr marL="0" indent="0">
              <a:buNone/>
            </a:pPr>
            <a:endParaRPr lang="en-CA" sz="2400" dirty="0" smtClean="0"/>
          </a:p>
          <a:p>
            <a:pPr marL="0" indent="0">
              <a:buNone/>
            </a:pPr>
            <a:r>
              <a:rPr lang="en-CA" sz="2400" dirty="0" smtClean="0"/>
              <a:t>Biblical </a:t>
            </a:r>
            <a:r>
              <a:rPr lang="en-CA" sz="2400" dirty="0"/>
              <a:t>translations </a:t>
            </a:r>
            <a:r>
              <a:rPr lang="en-CA" sz="2400" dirty="0" smtClean="0"/>
              <a:t>of  homophobic passages are  </a:t>
            </a:r>
            <a:r>
              <a:rPr lang="en-CA" sz="2400" b="1" dirty="0" smtClean="0"/>
              <a:t>actually not correct </a:t>
            </a:r>
            <a:r>
              <a:rPr lang="en-CA" sz="2400" dirty="0" smtClean="0"/>
              <a:t>because  the original ancient Greek  language had  </a:t>
            </a:r>
            <a:r>
              <a:rPr lang="en-CA" sz="2400" b="1" dirty="0" smtClean="0"/>
              <a:t>no</a:t>
            </a:r>
            <a:r>
              <a:rPr lang="en-CA" sz="2400" dirty="0" smtClean="0"/>
              <a:t> term for  “homosexuality”.</a:t>
            </a:r>
            <a:endParaRPr lang="en-CA" sz="2400" dirty="0"/>
          </a:p>
        </p:txBody>
      </p:sp>
    </p:spTree>
    <p:extLst>
      <p:ext uri="{BB962C8B-B14F-4D97-AF65-F5344CB8AC3E}">
        <p14:creationId xmlns:p14="http://schemas.microsoft.com/office/powerpoint/2010/main" val="376253237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356992"/>
            <a:ext cx="8172400" cy="3096344"/>
          </a:xfrm>
        </p:spPr>
        <p:txBody>
          <a:bodyPr>
            <a:normAutofit/>
          </a:bodyPr>
          <a:lstStyle/>
          <a:p>
            <a:pPr algn="l"/>
            <a:r>
              <a:rPr lang="en-CA" dirty="0">
                <a:solidFill>
                  <a:schemeClr val="tx1"/>
                </a:solidFill>
              </a:rPr>
              <a:t> </a:t>
            </a:r>
            <a:endParaRPr lang="en-CA" dirty="0" smtClean="0">
              <a:solidFill>
                <a:schemeClr val="tx1"/>
              </a:solidFill>
            </a:endParaRPr>
          </a:p>
          <a:p>
            <a:pPr lvl="2" algn="l"/>
            <a:r>
              <a:rPr lang="en-CA" dirty="0" smtClean="0">
                <a:solidFill>
                  <a:schemeClr val="tx1"/>
                </a:solidFill>
              </a:rPr>
              <a:t>16) True </a:t>
            </a:r>
            <a:r>
              <a:rPr lang="en-CA" dirty="0">
                <a:solidFill>
                  <a:schemeClr val="tx1"/>
                </a:solidFill>
              </a:rPr>
              <a:t>or False?</a:t>
            </a:r>
          </a:p>
          <a:p>
            <a:pPr lvl="2" algn="l"/>
            <a:endParaRPr lang="en-CA" b="1" i="1" dirty="0" smtClean="0">
              <a:solidFill>
                <a:schemeClr val="tx1"/>
              </a:solidFill>
            </a:endParaRPr>
          </a:p>
          <a:p>
            <a:pPr lvl="2" algn="l"/>
            <a:r>
              <a:rPr lang="en-CA" dirty="0" smtClean="0">
                <a:solidFill>
                  <a:schemeClr val="tx1"/>
                </a:solidFill>
              </a:rPr>
              <a:t>Using </a:t>
            </a:r>
            <a:r>
              <a:rPr lang="en-CA" dirty="0">
                <a:solidFill>
                  <a:schemeClr val="tx1"/>
                </a:solidFill>
              </a:rPr>
              <a:t>the term </a:t>
            </a:r>
            <a:r>
              <a:rPr lang="en-CA" dirty="0" smtClean="0">
                <a:solidFill>
                  <a:schemeClr val="tx1"/>
                </a:solidFill>
              </a:rPr>
              <a:t>“partner”  to discuss your  significant other  if you are straight  can help LGBT people feel more included…?</a:t>
            </a:r>
          </a:p>
          <a:p>
            <a:pPr marL="1428750" lvl="2" indent="-514350" algn="l">
              <a:buFont typeface="Arial" pitchFamily="34" charset="0"/>
              <a:buChar char="•"/>
            </a:pPr>
            <a:endParaRPr lang="en-CA" dirty="0" smtClean="0">
              <a:solidFill>
                <a:schemeClr val="tx1"/>
              </a:solidFill>
            </a:endParaRPr>
          </a:p>
          <a:p>
            <a:pPr marL="1428750" lvl="2" indent="-514350" algn="l">
              <a:buFont typeface="Arial" pitchFamily="34" charset="0"/>
              <a:buChar char="•"/>
            </a:pPr>
            <a:endParaRPr lang="en-CA" dirty="0" smtClean="0">
              <a:solidFill>
                <a:schemeClr val="tx1"/>
              </a:solidFill>
            </a:endParaRPr>
          </a:p>
          <a:p>
            <a:pPr marL="1428750" lvl="2" indent="-514350" algn="l">
              <a:buFont typeface="Arial" pitchFamily="34" charset="0"/>
              <a:buChar char="•"/>
            </a:pP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spTree>
    <p:extLst>
      <p:ext uri="{BB962C8B-B14F-4D97-AF65-F5344CB8AC3E}">
        <p14:creationId xmlns:p14="http://schemas.microsoft.com/office/powerpoint/2010/main" val="155310791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5" y="2564904"/>
            <a:ext cx="8136903" cy="3888432"/>
          </a:xfrm>
        </p:spPr>
        <p:txBody>
          <a:bodyPr>
            <a:normAutofit/>
          </a:bodyPr>
          <a:lstStyle/>
          <a:p>
            <a:pPr algn="l"/>
            <a:r>
              <a:rPr lang="en-CA" dirty="0">
                <a:solidFill>
                  <a:schemeClr val="tx1"/>
                </a:solidFill>
              </a:rPr>
              <a:t> </a:t>
            </a:r>
            <a:endParaRPr lang="en-CA" dirty="0" smtClean="0">
              <a:solidFill>
                <a:schemeClr val="tx1"/>
              </a:solidFill>
            </a:endParaRPr>
          </a:p>
          <a:p>
            <a:pPr algn="l"/>
            <a:endParaRPr lang="en-CA" dirty="0" smtClean="0">
              <a:solidFill>
                <a:schemeClr val="tx1"/>
              </a:solidFill>
            </a:endParaRPr>
          </a:p>
          <a:p>
            <a:pPr lvl="2" algn="l"/>
            <a:r>
              <a:rPr lang="en-CA" dirty="0" smtClean="0">
                <a:solidFill>
                  <a:schemeClr val="tx1"/>
                </a:solidFill>
              </a:rPr>
              <a:t>16) </a:t>
            </a:r>
            <a:r>
              <a:rPr lang="en-CA" b="1" dirty="0" smtClean="0">
                <a:solidFill>
                  <a:schemeClr val="tx1"/>
                </a:solidFill>
              </a:rPr>
              <a:t>True </a:t>
            </a:r>
          </a:p>
          <a:p>
            <a:pPr lvl="2" algn="l"/>
            <a:endParaRPr lang="en-CA" dirty="0">
              <a:solidFill>
                <a:schemeClr val="tx1"/>
              </a:solidFill>
            </a:endParaRPr>
          </a:p>
          <a:p>
            <a:pPr lvl="2" algn="l"/>
            <a:r>
              <a:rPr lang="en-CA" dirty="0" smtClean="0">
                <a:solidFill>
                  <a:schemeClr val="tx1"/>
                </a:solidFill>
              </a:rPr>
              <a:t>Using </a:t>
            </a:r>
            <a:r>
              <a:rPr lang="en-CA" dirty="0">
                <a:solidFill>
                  <a:schemeClr val="tx1"/>
                </a:solidFill>
              </a:rPr>
              <a:t>the term </a:t>
            </a:r>
            <a:r>
              <a:rPr lang="en-CA" dirty="0" smtClean="0">
                <a:solidFill>
                  <a:schemeClr val="tx1"/>
                </a:solidFill>
              </a:rPr>
              <a:t>“partner”  to discuss your  significant other  if you are straight  can help LGBTF people feel more included</a:t>
            </a:r>
          </a:p>
          <a:p>
            <a:pPr marL="1428750" lvl="2" indent="-514350" algn="l">
              <a:buFont typeface="Arial" pitchFamily="34" charset="0"/>
              <a:buChar char="•"/>
            </a:pPr>
            <a:endParaRPr lang="en-CA" dirty="0" smtClean="0">
              <a:solidFill>
                <a:schemeClr val="tx1"/>
              </a:solidFill>
            </a:endParaRPr>
          </a:p>
          <a:p>
            <a:pPr marL="1428750" lvl="2" indent="-514350" algn="l">
              <a:buFont typeface="Arial" pitchFamily="34" charset="0"/>
              <a:buChar char="•"/>
            </a:pPr>
            <a:endParaRPr lang="en-CA" dirty="0" smtClean="0">
              <a:solidFill>
                <a:schemeClr val="tx1"/>
              </a:solidFill>
            </a:endParaRPr>
          </a:p>
          <a:p>
            <a:pPr marL="1428750" lvl="2" indent="-514350" algn="l">
              <a:buFont typeface="Arial" pitchFamily="34" charset="0"/>
              <a:buChar char="•"/>
            </a:pP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spTree>
    <p:extLst>
      <p:ext uri="{BB962C8B-B14F-4D97-AF65-F5344CB8AC3E}">
        <p14:creationId xmlns:p14="http://schemas.microsoft.com/office/powerpoint/2010/main" val="317430473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861048"/>
            <a:ext cx="8219256" cy="2448272"/>
          </a:xfrm>
        </p:spPr>
        <p:txBody>
          <a:bodyPr>
            <a:normAutofit/>
          </a:bodyPr>
          <a:lstStyle/>
          <a:p>
            <a:pPr marL="914400" lvl="2" indent="0" algn="ctr">
              <a:buNone/>
            </a:pPr>
            <a:r>
              <a:rPr lang="en-CA" dirty="0" smtClean="0"/>
              <a:t>17) </a:t>
            </a:r>
            <a:r>
              <a:rPr lang="en-CA" dirty="0"/>
              <a:t>True or False?</a:t>
            </a:r>
          </a:p>
          <a:p>
            <a:pPr marL="0" indent="0" algn="ctr">
              <a:buNone/>
            </a:pPr>
            <a:endParaRPr lang="en-CA" sz="2400" dirty="0" smtClean="0"/>
          </a:p>
          <a:p>
            <a:pPr marL="0" indent="0" algn="ctr">
              <a:buNone/>
            </a:pPr>
            <a:r>
              <a:rPr lang="en-CA" sz="2400" dirty="0" smtClean="0"/>
              <a:t>A gay, lesbian or bisexual person is usually attracted to  most straight people of the same sex…?</a:t>
            </a:r>
            <a:endParaRPr lang="en-CA" sz="2400" dirty="0"/>
          </a:p>
        </p:txBody>
      </p:sp>
    </p:spTree>
    <p:extLst>
      <p:ext uri="{BB962C8B-B14F-4D97-AF65-F5344CB8AC3E}">
        <p14:creationId xmlns:p14="http://schemas.microsoft.com/office/powerpoint/2010/main" val="260785941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861048"/>
            <a:ext cx="8219256" cy="2448272"/>
          </a:xfrm>
        </p:spPr>
        <p:txBody>
          <a:bodyPr>
            <a:normAutofit/>
          </a:bodyPr>
          <a:lstStyle/>
          <a:p>
            <a:pPr marL="914400" lvl="2" indent="0" algn="ctr">
              <a:buNone/>
            </a:pPr>
            <a:r>
              <a:rPr lang="en-CA" b="1" dirty="0" smtClean="0"/>
              <a:t>17) False</a:t>
            </a:r>
            <a:endParaRPr lang="en-CA" b="1" dirty="0"/>
          </a:p>
          <a:p>
            <a:pPr marL="0" indent="0" algn="ctr">
              <a:buNone/>
            </a:pPr>
            <a:endParaRPr lang="en-CA" sz="2400" dirty="0" smtClean="0"/>
          </a:p>
          <a:p>
            <a:pPr marL="0" indent="0" algn="ctr">
              <a:buNone/>
            </a:pPr>
            <a:r>
              <a:rPr lang="en-CA" sz="2400" dirty="0" smtClean="0"/>
              <a:t>Actually, a gay, lesbian or bisexual person is usually </a:t>
            </a:r>
            <a:r>
              <a:rPr lang="en-CA" sz="2400" b="1" dirty="0" smtClean="0"/>
              <a:t>not</a:t>
            </a:r>
            <a:r>
              <a:rPr lang="en-CA" sz="2400" dirty="0" smtClean="0"/>
              <a:t> attracted to  most straight people of the same sex.  Please relax, straight people!  </a:t>
            </a:r>
            <a:r>
              <a:rPr lang="en-CA" sz="2400" b="1" dirty="0" smtClean="0"/>
              <a:t>You’re not our type.</a:t>
            </a:r>
            <a:endParaRPr lang="en-CA" sz="2400" b="1" dirty="0"/>
          </a:p>
        </p:txBody>
      </p:sp>
    </p:spTree>
    <p:extLst>
      <p:ext uri="{BB962C8B-B14F-4D97-AF65-F5344CB8AC3E}">
        <p14:creationId xmlns:p14="http://schemas.microsoft.com/office/powerpoint/2010/main" val="252344450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3068960"/>
            <a:ext cx="7931224" cy="3456384"/>
          </a:xfrm>
        </p:spPr>
        <p:txBody>
          <a:bodyPr>
            <a:normAutofit/>
          </a:bodyPr>
          <a:lstStyle/>
          <a:p>
            <a:pPr marL="0" indent="0" algn="ctr">
              <a:buNone/>
            </a:pPr>
            <a:endParaRPr lang="en-CA" dirty="0"/>
          </a:p>
          <a:p>
            <a:pPr marL="0" indent="0">
              <a:buNone/>
            </a:pPr>
            <a:r>
              <a:rPr lang="en-CA" sz="2400" dirty="0" smtClean="0"/>
              <a:t>18) Children who see same-sex couples hold hands learn about… </a:t>
            </a:r>
          </a:p>
          <a:p>
            <a:pPr marL="514350" indent="-514350">
              <a:buAutoNum type="alphaLcParenR"/>
            </a:pPr>
            <a:r>
              <a:rPr lang="en-CA" sz="2400" dirty="0" smtClean="0"/>
              <a:t>Sex</a:t>
            </a:r>
          </a:p>
          <a:p>
            <a:pPr marL="514350" indent="-514350">
              <a:buAutoNum type="alphaLcParenR"/>
            </a:pPr>
            <a:r>
              <a:rPr lang="en-CA" sz="2400" dirty="0" smtClean="0"/>
              <a:t>Diversity</a:t>
            </a:r>
          </a:p>
          <a:p>
            <a:pPr marL="514350" indent="-514350">
              <a:buAutoNum type="alphaLcParenR"/>
            </a:pPr>
            <a:r>
              <a:rPr lang="en-CA" sz="2400" dirty="0" smtClean="0"/>
              <a:t>Love</a:t>
            </a:r>
          </a:p>
          <a:p>
            <a:pPr marL="514350" indent="-514350">
              <a:buAutoNum type="alphaLcParenR"/>
            </a:pPr>
            <a:r>
              <a:rPr lang="en-CA" sz="2400" dirty="0" smtClean="0"/>
              <a:t>b and c</a:t>
            </a:r>
            <a:endParaRPr lang="en-CA" sz="2400" dirty="0"/>
          </a:p>
        </p:txBody>
      </p:sp>
    </p:spTree>
    <p:extLst>
      <p:ext uri="{BB962C8B-B14F-4D97-AF65-F5344CB8AC3E}">
        <p14:creationId xmlns:p14="http://schemas.microsoft.com/office/powerpoint/2010/main" val="27893569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364371317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3573016"/>
            <a:ext cx="7787208" cy="2808312"/>
          </a:xfrm>
        </p:spPr>
        <p:txBody>
          <a:bodyPr>
            <a:normAutofit fontScale="92500" lnSpcReduction="20000"/>
          </a:bodyPr>
          <a:lstStyle/>
          <a:p>
            <a:pPr marL="0" indent="0" algn="ctr">
              <a:buNone/>
            </a:pPr>
            <a:endParaRPr lang="en-CA" dirty="0"/>
          </a:p>
          <a:p>
            <a:pPr marL="0" indent="0">
              <a:buNone/>
            </a:pPr>
            <a:r>
              <a:rPr lang="en-CA" sz="2800" dirty="0" smtClean="0"/>
              <a:t>18) Children who see same-sex couples hold hands learn about… </a:t>
            </a:r>
          </a:p>
          <a:p>
            <a:pPr marL="514350" indent="-514350">
              <a:buAutoNum type="alphaLcParenR"/>
            </a:pPr>
            <a:r>
              <a:rPr lang="en-CA" sz="2800" dirty="0" smtClean="0"/>
              <a:t>Sex</a:t>
            </a:r>
          </a:p>
          <a:p>
            <a:pPr marL="514350" indent="-514350">
              <a:buAutoNum type="alphaLcParenR"/>
            </a:pPr>
            <a:r>
              <a:rPr lang="en-CA" sz="2800" dirty="0" smtClean="0"/>
              <a:t>Diversity</a:t>
            </a:r>
          </a:p>
          <a:p>
            <a:pPr marL="514350" indent="-514350">
              <a:buAutoNum type="alphaLcParenR"/>
            </a:pPr>
            <a:r>
              <a:rPr lang="en-CA" sz="2800" dirty="0" smtClean="0"/>
              <a:t>Love</a:t>
            </a:r>
          </a:p>
          <a:p>
            <a:pPr marL="514350" indent="-514350">
              <a:buAutoNum type="alphaLcParenR"/>
            </a:pPr>
            <a:r>
              <a:rPr lang="en-CA" sz="2800" b="1" dirty="0" smtClean="0"/>
              <a:t>b and c</a:t>
            </a:r>
            <a:endParaRPr lang="en-CA" sz="2800" b="1" dirty="0"/>
          </a:p>
        </p:txBody>
      </p:sp>
    </p:spTree>
    <p:extLst>
      <p:ext uri="{BB962C8B-B14F-4D97-AF65-F5344CB8AC3E}">
        <p14:creationId xmlns:p14="http://schemas.microsoft.com/office/powerpoint/2010/main" val="386003354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71600" y="3501008"/>
            <a:ext cx="7715200" cy="2625155"/>
          </a:xfrm>
        </p:spPr>
        <p:txBody>
          <a:bodyPr>
            <a:normAutofit/>
          </a:bodyPr>
          <a:lstStyle/>
          <a:p>
            <a:pPr marL="0" indent="0" algn="ctr">
              <a:buNone/>
            </a:pPr>
            <a:endParaRPr lang="en-CA" dirty="0"/>
          </a:p>
          <a:p>
            <a:pPr marL="0" indent="0">
              <a:buNone/>
            </a:pPr>
            <a:r>
              <a:rPr lang="en-CA" sz="2400" dirty="0" smtClean="0"/>
              <a:t>18) Note: It’s healthy for children to see same-sex couples hold hands in public. It’s also healthy for children to see people of all cultures, colours, and religions , so they learn to respect diversity.</a:t>
            </a:r>
            <a:endParaRPr lang="en-CA" sz="2400" dirty="0"/>
          </a:p>
        </p:txBody>
      </p:sp>
    </p:spTree>
    <p:extLst>
      <p:ext uri="{BB962C8B-B14F-4D97-AF65-F5344CB8AC3E}">
        <p14:creationId xmlns:p14="http://schemas.microsoft.com/office/powerpoint/2010/main" val="230940997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3789040"/>
            <a:ext cx="8147248" cy="2592288"/>
          </a:xfrm>
        </p:spPr>
        <p:txBody>
          <a:bodyPr>
            <a:normAutofit/>
          </a:bodyPr>
          <a:lstStyle/>
          <a:p>
            <a:pPr marL="0" indent="0">
              <a:buNone/>
            </a:pPr>
            <a:r>
              <a:rPr lang="en-CA" sz="2400" dirty="0" smtClean="0"/>
              <a:t>19) What is the current  term that includes most people?</a:t>
            </a:r>
          </a:p>
          <a:p>
            <a:pPr marL="0" indent="0">
              <a:buNone/>
            </a:pPr>
            <a:r>
              <a:rPr lang="en-CA" sz="2400" dirty="0"/>
              <a:t> </a:t>
            </a:r>
            <a:r>
              <a:rPr lang="en-CA" sz="2400" dirty="0" smtClean="0"/>
              <a:t>A) LGBT lifestyle</a:t>
            </a:r>
          </a:p>
          <a:p>
            <a:pPr marL="0" indent="0">
              <a:buNone/>
            </a:pPr>
            <a:r>
              <a:rPr lang="en-CA" sz="2400" dirty="0" smtClean="0"/>
              <a:t> B) LGBT community</a:t>
            </a:r>
          </a:p>
          <a:p>
            <a:pPr marL="0" indent="0">
              <a:buNone/>
            </a:pPr>
            <a:r>
              <a:rPr lang="en-CA" sz="2400" dirty="0" smtClean="0"/>
              <a:t> C)  Gay lifestyle</a:t>
            </a:r>
          </a:p>
          <a:p>
            <a:pPr marL="0" indent="0">
              <a:buNone/>
            </a:pPr>
            <a:r>
              <a:rPr lang="en-CA" sz="2400" dirty="0"/>
              <a:t> D</a:t>
            </a:r>
            <a:r>
              <a:rPr lang="en-CA" sz="2400" dirty="0" smtClean="0"/>
              <a:t>)  Gay community</a:t>
            </a:r>
            <a:endParaRPr lang="en-CA" sz="2400" dirty="0"/>
          </a:p>
        </p:txBody>
      </p:sp>
    </p:spTree>
    <p:extLst>
      <p:ext uri="{BB962C8B-B14F-4D97-AF65-F5344CB8AC3E}">
        <p14:creationId xmlns:p14="http://schemas.microsoft.com/office/powerpoint/2010/main" val="55627025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3645024"/>
            <a:ext cx="7920880" cy="2520280"/>
          </a:xfrm>
        </p:spPr>
        <p:txBody>
          <a:bodyPr>
            <a:noAutofit/>
          </a:bodyPr>
          <a:lstStyle/>
          <a:p>
            <a:pPr marL="0" indent="0">
              <a:buNone/>
            </a:pPr>
            <a:r>
              <a:rPr lang="en-CA" sz="2400" dirty="0" smtClean="0"/>
              <a:t>19) What is the current  term that includes most people?</a:t>
            </a:r>
          </a:p>
          <a:p>
            <a:pPr marL="0" indent="0">
              <a:buNone/>
            </a:pPr>
            <a:r>
              <a:rPr lang="en-CA" sz="2400" dirty="0"/>
              <a:t> </a:t>
            </a:r>
            <a:r>
              <a:rPr lang="en-CA" sz="2400" dirty="0" smtClean="0"/>
              <a:t>A) LGBT lifestyle</a:t>
            </a:r>
          </a:p>
          <a:p>
            <a:pPr marL="0" indent="0">
              <a:buNone/>
            </a:pPr>
            <a:r>
              <a:rPr lang="en-CA" sz="2400" dirty="0" smtClean="0"/>
              <a:t> </a:t>
            </a:r>
            <a:r>
              <a:rPr lang="en-CA" sz="2400" b="1" dirty="0" smtClean="0"/>
              <a:t>B) LGBT community</a:t>
            </a:r>
          </a:p>
          <a:p>
            <a:pPr marL="0" indent="0">
              <a:buNone/>
            </a:pPr>
            <a:r>
              <a:rPr lang="en-CA" sz="2400" dirty="0" smtClean="0"/>
              <a:t> C)  Gay lifestyle</a:t>
            </a:r>
          </a:p>
          <a:p>
            <a:pPr marL="0" indent="0">
              <a:buNone/>
            </a:pPr>
            <a:r>
              <a:rPr lang="en-CA" sz="2400" dirty="0"/>
              <a:t> D</a:t>
            </a:r>
            <a:r>
              <a:rPr lang="en-CA" sz="2400" dirty="0" smtClean="0"/>
              <a:t>)  Gay community</a:t>
            </a:r>
            <a:endParaRPr lang="en-CA" sz="2400" dirty="0"/>
          </a:p>
        </p:txBody>
      </p:sp>
    </p:spTree>
    <p:extLst>
      <p:ext uri="{BB962C8B-B14F-4D97-AF65-F5344CB8AC3E}">
        <p14:creationId xmlns:p14="http://schemas.microsoft.com/office/powerpoint/2010/main" val="291312156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284984"/>
            <a:ext cx="8172400" cy="3024336"/>
          </a:xfrm>
        </p:spPr>
        <p:txBody>
          <a:bodyPr>
            <a:normAutofit fontScale="92500" lnSpcReduction="20000"/>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endParaRPr lang="en-CA" dirty="0" smtClean="0">
              <a:solidFill>
                <a:schemeClr val="tx1"/>
              </a:solidFill>
            </a:endParaRPr>
          </a:p>
          <a:p>
            <a:pPr lvl="2" algn="l"/>
            <a:r>
              <a:rPr lang="en-CA" sz="2800" dirty="0" smtClean="0">
                <a:solidFill>
                  <a:schemeClr val="tx1"/>
                </a:solidFill>
              </a:rPr>
              <a:t>19) Note: It’s not a “lifestyle”, it’s a community.  There’s no straight  “lifestyle”.  President Obama does not have the same  “lifestyle” as Pink. Likewise, there’s no single LGBT “lifestyle”. </a:t>
            </a:r>
            <a:r>
              <a:rPr lang="en-CA" sz="2800" dirty="0">
                <a:solidFill>
                  <a:schemeClr val="tx1"/>
                </a:solidFill>
              </a:rPr>
              <a:t>The term “LGBT” also includes more people  than the term “gay”.</a:t>
            </a:r>
          </a:p>
          <a:p>
            <a:pPr lvl="2" algn="l"/>
            <a:endParaRPr lang="en-CA" sz="2800" dirty="0">
              <a:solidFill>
                <a:schemeClr val="tx1"/>
              </a:solidFill>
            </a:endParaRPr>
          </a:p>
        </p:txBody>
      </p:sp>
    </p:spTree>
    <p:extLst>
      <p:ext uri="{BB962C8B-B14F-4D97-AF65-F5344CB8AC3E}">
        <p14:creationId xmlns:p14="http://schemas.microsoft.com/office/powerpoint/2010/main" val="183765835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789040"/>
            <a:ext cx="8291264" cy="2337123"/>
          </a:xfrm>
        </p:spPr>
        <p:txBody>
          <a:bodyPr>
            <a:normAutofit/>
          </a:bodyPr>
          <a:lstStyle/>
          <a:p>
            <a:pPr marL="914400" lvl="2" indent="0" algn="ctr">
              <a:buNone/>
            </a:pPr>
            <a:r>
              <a:rPr lang="en-CA" dirty="0" smtClean="0"/>
              <a:t>20) </a:t>
            </a:r>
            <a:r>
              <a:rPr lang="en-CA" dirty="0"/>
              <a:t>True or False?</a:t>
            </a:r>
          </a:p>
          <a:p>
            <a:pPr marL="0" indent="0" algn="ctr">
              <a:buNone/>
            </a:pPr>
            <a:endParaRPr lang="en-CA" sz="2400" b="1" i="1" dirty="0" smtClean="0"/>
          </a:p>
          <a:p>
            <a:pPr marL="0" indent="0" algn="ctr">
              <a:buNone/>
            </a:pPr>
            <a:r>
              <a:rPr lang="en-CA" sz="2400" dirty="0" smtClean="0"/>
              <a:t>If </a:t>
            </a:r>
            <a:r>
              <a:rPr lang="en-CA" sz="2400" dirty="0"/>
              <a:t>someone comes out to </a:t>
            </a:r>
            <a:r>
              <a:rPr lang="en-CA" sz="2400" dirty="0" smtClean="0"/>
              <a:t>you  (tells  you that they are LGBT),  it’s always okay to out them to other people (mention that they are LGBT)…?</a:t>
            </a:r>
            <a:endParaRPr lang="en-CA" sz="2400" dirty="0"/>
          </a:p>
        </p:txBody>
      </p:sp>
    </p:spTree>
    <p:extLst>
      <p:ext uri="{BB962C8B-B14F-4D97-AF65-F5344CB8AC3E}">
        <p14:creationId xmlns:p14="http://schemas.microsoft.com/office/powerpoint/2010/main" val="283138639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780928"/>
            <a:ext cx="8748464" cy="3960440"/>
          </a:xfrm>
        </p:spPr>
        <p:txBody>
          <a:bodyPr>
            <a:normAutofit fontScale="92500"/>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sz="2600" b="1" dirty="0" smtClean="0">
                <a:solidFill>
                  <a:schemeClr val="tx1"/>
                </a:solidFill>
              </a:rPr>
              <a:t>20) False</a:t>
            </a:r>
          </a:p>
          <a:p>
            <a:pPr lvl="2" algn="l"/>
            <a:endParaRPr lang="en-CA" sz="2600" dirty="0">
              <a:solidFill>
                <a:schemeClr val="tx1"/>
              </a:solidFill>
            </a:endParaRPr>
          </a:p>
          <a:p>
            <a:pPr lvl="2" algn="l"/>
            <a:r>
              <a:rPr lang="en-CA" sz="2600" dirty="0" smtClean="0">
                <a:solidFill>
                  <a:schemeClr val="tx1"/>
                </a:solidFill>
              </a:rPr>
              <a:t>Remember that outing someone can still  cost them friendships, family relationships, jobs,  homes or even their lives. </a:t>
            </a:r>
            <a:r>
              <a:rPr lang="en-CA" sz="2600" b="1" dirty="0" smtClean="0">
                <a:solidFill>
                  <a:schemeClr val="tx1"/>
                </a:solidFill>
              </a:rPr>
              <a:t>Please only out someone with their clear permission.</a:t>
            </a:r>
            <a:r>
              <a:rPr lang="en-CA" sz="2600" dirty="0" smtClean="0">
                <a:solidFill>
                  <a:schemeClr val="tx1"/>
                </a:solidFill>
              </a:rPr>
              <a:t> When in doubt, respect their  confidentiality, or ask them first.</a:t>
            </a:r>
          </a:p>
          <a:p>
            <a:pPr lvl="2" algn="l"/>
            <a:endParaRPr lang="en-CA" dirty="0" smtClean="0">
              <a:solidFill>
                <a:schemeClr val="tx1"/>
              </a:solidFill>
            </a:endParaRPr>
          </a:p>
          <a:p>
            <a:pPr marL="1428750" lvl="2" indent="-514350" algn="l">
              <a:buFont typeface="Arial" pitchFamily="34" charset="0"/>
              <a:buChar char="•"/>
            </a:pPr>
            <a:endParaRPr lang="en-CA" dirty="0" smtClean="0">
              <a:solidFill>
                <a:schemeClr val="tx1"/>
              </a:solidFill>
            </a:endParaRPr>
          </a:p>
          <a:p>
            <a:pPr marL="1428750" lvl="2" indent="-514350" algn="l">
              <a:buFont typeface="Arial" pitchFamily="34" charset="0"/>
              <a:buChar char="•"/>
            </a:pP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spTree>
    <p:extLst>
      <p:ext uri="{BB962C8B-B14F-4D97-AF65-F5344CB8AC3E}">
        <p14:creationId xmlns:p14="http://schemas.microsoft.com/office/powerpoint/2010/main" val="3324072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2564904"/>
            <a:ext cx="8424936" cy="4176464"/>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a:solidFill>
                  <a:schemeClr val="tx1"/>
                </a:solidFill>
              </a:rPr>
              <a:t>1) </a:t>
            </a:r>
            <a:r>
              <a:rPr lang="en-CA" dirty="0" smtClean="0">
                <a:solidFill>
                  <a:schemeClr val="tx1"/>
                </a:solidFill>
              </a:rPr>
              <a:t>Answer… Many </a:t>
            </a:r>
            <a:r>
              <a:rPr lang="en-CA" dirty="0">
                <a:solidFill>
                  <a:schemeClr val="tx1"/>
                </a:solidFill>
              </a:rPr>
              <a:t>people who  express anti-gay hate are closet cases, trying to hide their own same-sex attractions  and/or insecurities. Psychologists call this </a:t>
            </a:r>
          </a:p>
          <a:p>
            <a:pPr marL="1371600" lvl="2" indent="-457200" algn="l">
              <a:buAutoNum type="alphaLcParenR"/>
            </a:pPr>
            <a:r>
              <a:rPr lang="en-CA" b="1" dirty="0" smtClean="0">
                <a:solidFill>
                  <a:schemeClr val="tx1"/>
                </a:solidFill>
              </a:rPr>
              <a:t>Reaction Formation</a:t>
            </a:r>
          </a:p>
          <a:p>
            <a:pPr marL="1371600" lvl="2" indent="-457200" algn="l">
              <a:buAutoNum type="alphaLcParenR"/>
            </a:pPr>
            <a:r>
              <a:rPr lang="en-CA" dirty="0" smtClean="0">
                <a:solidFill>
                  <a:schemeClr val="tx1"/>
                </a:solidFill>
              </a:rPr>
              <a:t>Schizophrenia</a:t>
            </a:r>
          </a:p>
          <a:p>
            <a:pPr marL="1371600" lvl="2" indent="-457200" algn="l">
              <a:buAutoNum type="alphaLcParenR"/>
            </a:pPr>
            <a:r>
              <a:rPr lang="en-CA" dirty="0">
                <a:solidFill>
                  <a:schemeClr val="tx1"/>
                </a:solidFill>
              </a:rPr>
              <a:t>P</a:t>
            </a:r>
            <a:r>
              <a:rPr lang="en-CA" dirty="0" smtClean="0">
                <a:solidFill>
                  <a:schemeClr val="tx1"/>
                </a:solidFill>
              </a:rPr>
              <a:t>sychopathology</a:t>
            </a:r>
            <a:endParaRPr lang="en-CA" dirty="0">
              <a:solidFill>
                <a:schemeClr val="tx1"/>
              </a:solidFill>
            </a:endParaRPr>
          </a:p>
        </p:txBody>
      </p:sp>
    </p:spTree>
    <p:extLst>
      <p:ext uri="{BB962C8B-B14F-4D97-AF65-F5344CB8AC3E}">
        <p14:creationId xmlns:p14="http://schemas.microsoft.com/office/powerpoint/2010/main" val="391766163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789040"/>
            <a:ext cx="8219256" cy="2520280"/>
          </a:xfrm>
        </p:spPr>
        <p:txBody>
          <a:bodyPr>
            <a:normAutofit fontScale="85000" lnSpcReduction="10000"/>
          </a:bodyPr>
          <a:lstStyle/>
          <a:p>
            <a:pPr marL="914400" lvl="2" indent="0" algn="ctr">
              <a:buNone/>
            </a:pPr>
            <a:r>
              <a:rPr lang="en-CA" sz="3000" dirty="0" smtClean="0"/>
              <a:t>21) True </a:t>
            </a:r>
            <a:r>
              <a:rPr lang="en-CA" sz="3000" dirty="0"/>
              <a:t>or False?</a:t>
            </a:r>
          </a:p>
          <a:p>
            <a:pPr marL="0" indent="0" algn="ctr">
              <a:buNone/>
            </a:pPr>
            <a:endParaRPr lang="en-CA" sz="3000" b="1" i="1" dirty="0" smtClean="0"/>
          </a:p>
          <a:p>
            <a:pPr marL="0" indent="0" algn="ctr">
              <a:buNone/>
            </a:pPr>
            <a:r>
              <a:rPr lang="en-CA" sz="3000" dirty="0" smtClean="0"/>
              <a:t>The term “trans” is used to describe transsexual people (who dress as different gender) and transgender people (who identify and/or dress as a different gender</a:t>
            </a:r>
            <a:r>
              <a:rPr lang="en-CA" sz="3000" dirty="0"/>
              <a:t>) ….?</a:t>
            </a:r>
          </a:p>
          <a:p>
            <a:pPr marL="0" indent="0" algn="ctr">
              <a:buNone/>
            </a:pPr>
            <a:endParaRPr lang="en-CA" dirty="0"/>
          </a:p>
        </p:txBody>
      </p:sp>
    </p:spTree>
    <p:extLst>
      <p:ext uri="{BB962C8B-B14F-4D97-AF65-F5344CB8AC3E}">
        <p14:creationId xmlns:p14="http://schemas.microsoft.com/office/powerpoint/2010/main" val="34270520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789040"/>
            <a:ext cx="8147248" cy="2448272"/>
          </a:xfrm>
        </p:spPr>
        <p:txBody>
          <a:bodyPr>
            <a:normAutofit fontScale="77500" lnSpcReduction="20000"/>
          </a:bodyPr>
          <a:lstStyle/>
          <a:p>
            <a:pPr marL="0" indent="0" algn="ctr">
              <a:buNone/>
            </a:pPr>
            <a:r>
              <a:rPr lang="en-CA" b="1" dirty="0" smtClean="0"/>
              <a:t>21) True</a:t>
            </a:r>
          </a:p>
          <a:p>
            <a:pPr marL="0" indent="0" algn="ctr">
              <a:buNone/>
            </a:pPr>
            <a:endParaRPr lang="en-CA" b="1" i="1" dirty="0" smtClean="0">
              <a:latin typeface="Palatino Linotype" pitchFamily="18" charset="0"/>
            </a:endParaRPr>
          </a:p>
          <a:p>
            <a:pPr marL="0" indent="0" algn="ctr">
              <a:buNone/>
            </a:pPr>
            <a:r>
              <a:rPr lang="en-CA" dirty="0" smtClean="0"/>
              <a:t>The term “trans” is used to describe transsexual people (who dress as different gender) and transgender people (who identify and dress as a different gender), as well as people who identify with neither or both genders</a:t>
            </a:r>
            <a:endParaRPr lang="en-CA" dirty="0"/>
          </a:p>
        </p:txBody>
      </p:sp>
    </p:spTree>
    <p:extLst>
      <p:ext uri="{BB962C8B-B14F-4D97-AF65-F5344CB8AC3E}">
        <p14:creationId xmlns:p14="http://schemas.microsoft.com/office/powerpoint/2010/main" val="124109733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717032"/>
            <a:ext cx="8064896" cy="2409131"/>
          </a:xfrm>
        </p:spPr>
        <p:txBody>
          <a:bodyPr>
            <a:normAutofit fontScale="92500" lnSpcReduction="10000"/>
          </a:bodyPr>
          <a:lstStyle/>
          <a:p>
            <a:pPr marL="914400" lvl="2" indent="0" algn="ctr">
              <a:buNone/>
            </a:pPr>
            <a:r>
              <a:rPr lang="en-CA" sz="2800" dirty="0" smtClean="0"/>
              <a:t>22) </a:t>
            </a:r>
            <a:r>
              <a:rPr lang="en-CA" sz="2800" dirty="0"/>
              <a:t>True or False?</a:t>
            </a:r>
          </a:p>
          <a:p>
            <a:pPr marL="0" indent="0">
              <a:buNone/>
            </a:pPr>
            <a:endParaRPr lang="en-CA" sz="2800" dirty="0" smtClean="0"/>
          </a:p>
          <a:p>
            <a:pPr marL="0" indent="0">
              <a:buNone/>
            </a:pPr>
            <a:r>
              <a:rPr lang="en-CA" sz="2800" dirty="0" smtClean="0"/>
              <a:t>Many transgender people were born intersex, with reproductive organs from both genders. </a:t>
            </a:r>
            <a:r>
              <a:rPr lang="en-CA" sz="2800" dirty="0"/>
              <a:t>Others feel like they were born into the wrong </a:t>
            </a:r>
            <a:r>
              <a:rPr lang="en-CA" sz="2800" dirty="0" smtClean="0"/>
              <a:t>body….?</a:t>
            </a:r>
            <a:endParaRPr lang="en-CA" sz="2800" dirty="0"/>
          </a:p>
          <a:p>
            <a:pPr marL="0" indent="0">
              <a:buNone/>
            </a:pPr>
            <a:endParaRPr lang="en-CA" dirty="0"/>
          </a:p>
          <a:p>
            <a:pPr marL="0" indent="0">
              <a:buNone/>
            </a:pPr>
            <a:endParaRPr lang="en-CA" dirty="0"/>
          </a:p>
        </p:txBody>
      </p:sp>
    </p:spTree>
    <p:extLst>
      <p:ext uri="{BB962C8B-B14F-4D97-AF65-F5344CB8AC3E}">
        <p14:creationId xmlns:p14="http://schemas.microsoft.com/office/powerpoint/2010/main" val="131994467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3933056"/>
            <a:ext cx="8686800" cy="2193107"/>
          </a:xfrm>
        </p:spPr>
        <p:txBody>
          <a:bodyPr>
            <a:normAutofit fontScale="92500" lnSpcReduction="20000"/>
          </a:bodyPr>
          <a:lstStyle/>
          <a:p>
            <a:pPr marL="914400" lvl="2" indent="0">
              <a:buNone/>
            </a:pPr>
            <a:r>
              <a:rPr lang="en-CA" sz="2800" dirty="0" smtClean="0"/>
              <a:t>22)</a:t>
            </a:r>
            <a:r>
              <a:rPr lang="en-CA" sz="2800" b="1" dirty="0" smtClean="0"/>
              <a:t> True</a:t>
            </a:r>
            <a:endParaRPr lang="en-CA" sz="2800" b="1" dirty="0"/>
          </a:p>
          <a:p>
            <a:pPr marL="914400" lvl="2" indent="0">
              <a:buNone/>
            </a:pPr>
            <a:endParaRPr lang="en-CA" sz="2800" dirty="0" smtClean="0"/>
          </a:p>
          <a:p>
            <a:pPr marL="914400" lvl="2" indent="0">
              <a:buNone/>
            </a:pPr>
            <a:r>
              <a:rPr lang="en-CA" sz="2800" dirty="0" smtClean="0"/>
              <a:t>Many </a:t>
            </a:r>
            <a:r>
              <a:rPr lang="en-CA" sz="2800" dirty="0"/>
              <a:t>transgender </a:t>
            </a:r>
            <a:r>
              <a:rPr lang="en-CA" sz="2800" dirty="0" smtClean="0"/>
              <a:t>people were born intersex, with genitals and /or reproductive organs from both genders. Others feel like they were born into the wrong body.</a:t>
            </a:r>
            <a:endParaRPr lang="en-CA" sz="2800" dirty="0"/>
          </a:p>
        </p:txBody>
      </p:sp>
    </p:spTree>
    <p:extLst>
      <p:ext uri="{BB962C8B-B14F-4D97-AF65-F5344CB8AC3E}">
        <p14:creationId xmlns:p14="http://schemas.microsoft.com/office/powerpoint/2010/main" val="41386004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3717032"/>
            <a:ext cx="8136904" cy="2880320"/>
          </a:xfrm>
        </p:spPr>
        <p:txBody>
          <a:bodyPr>
            <a:normAutofit fontScale="77500" lnSpcReduction="20000"/>
          </a:bodyPr>
          <a:lstStyle/>
          <a:p>
            <a:pPr marL="0" indent="0">
              <a:buNone/>
            </a:pPr>
            <a:r>
              <a:rPr lang="en-CA" dirty="0" smtClean="0"/>
              <a:t>23) If we legalize same-sex marriage worldwide,</a:t>
            </a:r>
          </a:p>
          <a:p>
            <a:endParaRPr lang="en-CA" dirty="0" smtClean="0"/>
          </a:p>
          <a:p>
            <a:pPr marL="0" indent="0">
              <a:buNone/>
            </a:pPr>
            <a:r>
              <a:rPr lang="en-CA" dirty="0" smtClean="0"/>
              <a:t>A) lightening will strike</a:t>
            </a:r>
          </a:p>
          <a:p>
            <a:pPr marL="0" indent="0">
              <a:buNone/>
            </a:pPr>
            <a:r>
              <a:rPr lang="en-CA" dirty="0" smtClean="0"/>
              <a:t>B) toads will take over the earth and your bedroom</a:t>
            </a:r>
          </a:p>
          <a:p>
            <a:pPr marL="0" indent="0">
              <a:buNone/>
            </a:pPr>
            <a:r>
              <a:rPr lang="en-CA" dirty="0" smtClean="0"/>
              <a:t>C) all people will turn gay and the human race will become extinct</a:t>
            </a:r>
          </a:p>
          <a:p>
            <a:pPr marL="0" indent="0">
              <a:buNone/>
            </a:pPr>
            <a:r>
              <a:rPr lang="en-CA" dirty="0" smtClean="0"/>
              <a:t>D) same-sex couples will marry</a:t>
            </a:r>
            <a:endParaRPr lang="en-CA" dirty="0"/>
          </a:p>
        </p:txBody>
      </p:sp>
    </p:spTree>
    <p:extLst>
      <p:ext uri="{BB962C8B-B14F-4D97-AF65-F5344CB8AC3E}">
        <p14:creationId xmlns:p14="http://schemas.microsoft.com/office/powerpoint/2010/main" val="159110946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3645024"/>
            <a:ext cx="8136904" cy="3024336"/>
          </a:xfrm>
        </p:spPr>
        <p:txBody>
          <a:bodyPr>
            <a:normAutofit fontScale="77500" lnSpcReduction="20000"/>
          </a:bodyPr>
          <a:lstStyle/>
          <a:p>
            <a:pPr marL="0" indent="0">
              <a:buNone/>
            </a:pPr>
            <a:r>
              <a:rPr lang="en-CA" dirty="0" smtClean="0"/>
              <a:t>23) If we legalize same-sex marriage worldwide,</a:t>
            </a:r>
          </a:p>
          <a:p>
            <a:endParaRPr lang="en-CA" dirty="0" smtClean="0"/>
          </a:p>
          <a:p>
            <a:pPr marL="0" indent="0">
              <a:buNone/>
            </a:pPr>
            <a:r>
              <a:rPr lang="en-CA" dirty="0" smtClean="0"/>
              <a:t>A) lightening will strike</a:t>
            </a:r>
          </a:p>
          <a:p>
            <a:pPr marL="0" indent="0">
              <a:buNone/>
            </a:pPr>
            <a:r>
              <a:rPr lang="en-CA" dirty="0" smtClean="0"/>
              <a:t>B) toads will take over the earth and your bedroom</a:t>
            </a:r>
          </a:p>
          <a:p>
            <a:pPr marL="0" indent="0">
              <a:buNone/>
            </a:pPr>
            <a:r>
              <a:rPr lang="en-CA" dirty="0" smtClean="0"/>
              <a:t>C) all people will turn gay and the human race will become extinct</a:t>
            </a:r>
          </a:p>
          <a:p>
            <a:pPr marL="0" indent="0">
              <a:buNone/>
            </a:pPr>
            <a:r>
              <a:rPr lang="en-CA" b="1" dirty="0" smtClean="0"/>
              <a:t>D) same-sex couples will marry</a:t>
            </a:r>
            <a:endParaRPr lang="en-CA" b="1" dirty="0"/>
          </a:p>
        </p:txBody>
      </p:sp>
    </p:spTree>
    <p:extLst>
      <p:ext uri="{BB962C8B-B14F-4D97-AF65-F5344CB8AC3E}">
        <p14:creationId xmlns:p14="http://schemas.microsoft.com/office/powerpoint/2010/main" val="2777059674"/>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4005064"/>
            <a:ext cx="7416824" cy="2121099"/>
          </a:xfrm>
        </p:spPr>
        <p:txBody>
          <a:bodyPr>
            <a:normAutofit fontScale="92500" lnSpcReduction="20000"/>
          </a:bodyPr>
          <a:lstStyle/>
          <a:p>
            <a:pPr marL="0" indent="0">
              <a:buNone/>
            </a:pPr>
            <a:r>
              <a:rPr lang="en-CA" sz="2800" dirty="0" smtClean="0"/>
              <a:t>23) Many countries have legalized same-sex marriage, and no lighting bolts struck, no toads invaded, the population did not die out due to mass conversions to homosexuality. There were, however, many weddings</a:t>
            </a:r>
            <a:r>
              <a:rPr lang="en-CA" dirty="0" smtClean="0"/>
              <a:t>.</a:t>
            </a:r>
            <a:endParaRPr lang="en-CA" dirty="0"/>
          </a:p>
        </p:txBody>
      </p:sp>
    </p:spTree>
    <p:extLst>
      <p:ext uri="{BB962C8B-B14F-4D97-AF65-F5344CB8AC3E}">
        <p14:creationId xmlns:p14="http://schemas.microsoft.com/office/powerpoint/2010/main" val="4763602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4005064"/>
            <a:ext cx="7859216" cy="2121099"/>
          </a:xfrm>
        </p:spPr>
        <p:txBody>
          <a:bodyPr>
            <a:normAutofit/>
          </a:bodyPr>
          <a:lstStyle/>
          <a:p>
            <a:pPr marL="0" indent="0">
              <a:buNone/>
            </a:pPr>
            <a:r>
              <a:rPr lang="en-CA" sz="2400" dirty="0"/>
              <a:t>1</a:t>
            </a:r>
            <a:r>
              <a:rPr lang="en-CA" sz="2400" dirty="0" smtClean="0"/>
              <a:t>) From now on, </a:t>
            </a:r>
            <a:r>
              <a:rPr lang="en-CA" sz="2400" smtClean="0"/>
              <a:t>if you </a:t>
            </a:r>
            <a:r>
              <a:rPr lang="en-CA" sz="2400" dirty="0" smtClean="0"/>
              <a:t>notice anyone say  or do anything homophobic</a:t>
            </a:r>
            <a:r>
              <a:rPr lang="en-CA" sz="2400" smtClean="0"/>
              <a:t>, you can remember </a:t>
            </a:r>
            <a:r>
              <a:rPr lang="en-CA" sz="2400" dirty="0" smtClean="0"/>
              <a:t>that  they are probably just </a:t>
            </a:r>
            <a:r>
              <a:rPr lang="en-CA" sz="2400" smtClean="0"/>
              <a:t>trying desperately </a:t>
            </a:r>
            <a:r>
              <a:rPr lang="en-CA" sz="2400" dirty="0" smtClean="0"/>
              <a:t>to hide their own same-sex attractions.</a:t>
            </a:r>
            <a:endParaRPr lang="en-CA" sz="2400" dirty="0"/>
          </a:p>
        </p:txBody>
      </p:sp>
    </p:spTree>
    <p:extLst>
      <p:ext uri="{BB962C8B-B14F-4D97-AF65-F5344CB8AC3E}">
        <p14:creationId xmlns:p14="http://schemas.microsoft.com/office/powerpoint/2010/main" val="146553530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780928"/>
            <a:ext cx="8532440" cy="3960440"/>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smtClean="0">
                <a:solidFill>
                  <a:schemeClr val="tx1"/>
                </a:solidFill>
              </a:rPr>
              <a:t>24) If </a:t>
            </a:r>
            <a:r>
              <a:rPr lang="en-CA" dirty="0">
                <a:solidFill>
                  <a:schemeClr val="tx1"/>
                </a:solidFill>
              </a:rPr>
              <a:t>someone is </a:t>
            </a:r>
            <a:r>
              <a:rPr lang="en-CA" dirty="0" smtClean="0">
                <a:solidFill>
                  <a:schemeClr val="tx1"/>
                </a:solidFill>
              </a:rPr>
              <a:t>struggling  with  deciding about coming out,  it’s  usually most helpful to…</a:t>
            </a:r>
          </a:p>
          <a:p>
            <a:pPr lvl="2" algn="l"/>
            <a:r>
              <a:rPr lang="en-CA" dirty="0">
                <a:solidFill>
                  <a:schemeClr val="tx1"/>
                </a:solidFill>
              </a:rPr>
              <a:t> a) tell them </a:t>
            </a:r>
            <a:r>
              <a:rPr lang="en-CA" dirty="0" smtClean="0">
                <a:solidFill>
                  <a:schemeClr val="tx1"/>
                </a:solidFill>
              </a:rPr>
              <a:t>it’s nobody’s business if they are LGBT</a:t>
            </a:r>
          </a:p>
          <a:p>
            <a:pPr lvl="2" algn="l"/>
            <a:r>
              <a:rPr lang="en-CA" dirty="0">
                <a:solidFill>
                  <a:schemeClr val="tx1"/>
                </a:solidFill>
              </a:rPr>
              <a:t> b</a:t>
            </a:r>
            <a:r>
              <a:rPr lang="en-CA" dirty="0" smtClean="0">
                <a:solidFill>
                  <a:schemeClr val="tx1"/>
                </a:solidFill>
              </a:rPr>
              <a:t>) ask questions  to help them think through pros &amp; cons </a:t>
            </a:r>
          </a:p>
          <a:p>
            <a:pPr lvl="2" algn="l"/>
            <a:r>
              <a:rPr lang="en-CA" dirty="0">
                <a:solidFill>
                  <a:schemeClr val="tx1"/>
                </a:solidFill>
              </a:rPr>
              <a:t> </a:t>
            </a:r>
            <a:r>
              <a:rPr lang="en-CA" dirty="0" smtClean="0">
                <a:solidFill>
                  <a:schemeClr val="tx1"/>
                </a:solidFill>
              </a:rPr>
              <a:t>c)  tell them to come out</a:t>
            </a:r>
          </a:p>
          <a:p>
            <a:pPr marL="1428750" lvl="2" indent="-514350" algn="l">
              <a:buFont typeface="Arial" pitchFamily="34" charset="0"/>
              <a:buChar char="•"/>
            </a:pPr>
            <a:endParaRPr lang="en-CA" dirty="0" smtClean="0">
              <a:solidFill>
                <a:schemeClr val="tx1"/>
              </a:solidFill>
            </a:endParaRPr>
          </a:p>
          <a:p>
            <a:pPr marL="1428750" lvl="2" indent="-514350" algn="l">
              <a:buFont typeface="Arial" pitchFamily="34" charset="0"/>
              <a:buChar char="•"/>
            </a:pP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spTree>
    <p:extLst>
      <p:ext uri="{BB962C8B-B14F-4D97-AF65-F5344CB8AC3E}">
        <p14:creationId xmlns:p14="http://schemas.microsoft.com/office/powerpoint/2010/main" val="152595190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564904"/>
            <a:ext cx="8532440" cy="4176464"/>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smtClean="0">
                <a:solidFill>
                  <a:schemeClr val="tx1"/>
                </a:solidFill>
              </a:rPr>
              <a:t>24) If </a:t>
            </a:r>
            <a:r>
              <a:rPr lang="en-CA" dirty="0">
                <a:solidFill>
                  <a:schemeClr val="tx1"/>
                </a:solidFill>
              </a:rPr>
              <a:t>someone is </a:t>
            </a:r>
            <a:r>
              <a:rPr lang="en-CA" dirty="0" smtClean="0">
                <a:solidFill>
                  <a:schemeClr val="tx1"/>
                </a:solidFill>
              </a:rPr>
              <a:t>struggling with deciding about coming out,  it’s </a:t>
            </a:r>
            <a:r>
              <a:rPr lang="en-CA" dirty="0">
                <a:solidFill>
                  <a:schemeClr val="tx1"/>
                </a:solidFill>
              </a:rPr>
              <a:t>usually most helpful </a:t>
            </a:r>
            <a:r>
              <a:rPr lang="en-CA" dirty="0" smtClean="0">
                <a:solidFill>
                  <a:schemeClr val="tx1"/>
                </a:solidFill>
              </a:rPr>
              <a:t>to…</a:t>
            </a:r>
          </a:p>
          <a:p>
            <a:pPr lvl="2" algn="l"/>
            <a:r>
              <a:rPr lang="en-CA" dirty="0">
                <a:solidFill>
                  <a:schemeClr val="tx1"/>
                </a:solidFill>
              </a:rPr>
              <a:t> a) tell them </a:t>
            </a:r>
            <a:r>
              <a:rPr lang="en-CA" dirty="0" smtClean="0">
                <a:solidFill>
                  <a:schemeClr val="tx1"/>
                </a:solidFill>
              </a:rPr>
              <a:t>it’s nobody’s  business if they are LGBT</a:t>
            </a:r>
          </a:p>
          <a:p>
            <a:pPr lvl="2" algn="l"/>
            <a:r>
              <a:rPr lang="en-CA" dirty="0">
                <a:solidFill>
                  <a:schemeClr val="tx1"/>
                </a:solidFill>
              </a:rPr>
              <a:t> b</a:t>
            </a:r>
            <a:r>
              <a:rPr lang="en-CA" dirty="0" smtClean="0">
                <a:solidFill>
                  <a:schemeClr val="tx1"/>
                </a:solidFill>
              </a:rPr>
              <a:t>) </a:t>
            </a:r>
            <a:r>
              <a:rPr lang="en-CA" b="1" dirty="0" smtClean="0">
                <a:solidFill>
                  <a:schemeClr val="tx1"/>
                </a:solidFill>
              </a:rPr>
              <a:t>ask questions to help them think through pros &amp; cons </a:t>
            </a:r>
          </a:p>
          <a:p>
            <a:pPr lvl="2" algn="l"/>
            <a:r>
              <a:rPr lang="en-CA" dirty="0">
                <a:solidFill>
                  <a:schemeClr val="tx1"/>
                </a:solidFill>
              </a:rPr>
              <a:t> </a:t>
            </a:r>
            <a:r>
              <a:rPr lang="en-CA" dirty="0" smtClean="0">
                <a:solidFill>
                  <a:schemeClr val="tx1"/>
                </a:solidFill>
              </a:rPr>
              <a:t>c)  tell them to come out</a:t>
            </a:r>
          </a:p>
          <a:p>
            <a:pPr marL="1428750" lvl="2" indent="-514350" algn="l">
              <a:buFont typeface="Arial" pitchFamily="34" charset="0"/>
              <a:buChar char="•"/>
            </a:pPr>
            <a:endParaRPr lang="en-CA" dirty="0" smtClean="0">
              <a:solidFill>
                <a:schemeClr val="tx1"/>
              </a:solidFill>
            </a:endParaRPr>
          </a:p>
          <a:p>
            <a:pPr marL="1428750" lvl="2" indent="-514350" algn="l">
              <a:buFont typeface="Arial" pitchFamily="34" charset="0"/>
              <a:buChar char="•"/>
            </a:pP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spTree>
    <p:extLst>
      <p:ext uri="{BB962C8B-B14F-4D97-AF65-F5344CB8AC3E}">
        <p14:creationId xmlns:p14="http://schemas.microsoft.com/office/powerpoint/2010/main" val="2496945609"/>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15816" y="3429000"/>
            <a:ext cx="5832648" cy="3096344"/>
          </a:xfrm>
        </p:spPr>
        <p:txBody>
          <a:bodyPr>
            <a:normAutofit fontScale="92500" lnSpcReduction="20000"/>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r>
              <a:rPr lang="en-CA" sz="2800" dirty="0" smtClean="0">
                <a:solidFill>
                  <a:schemeClr val="tx1"/>
                </a:solidFill>
              </a:rPr>
              <a:t>24) There </a:t>
            </a:r>
            <a:r>
              <a:rPr lang="en-CA" sz="2800" dirty="0">
                <a:solidFill>
                  <a:schemeClr val="tx1"/>
                </a:solidFill>
              </a:rPr>
              <a:t>are pros &amp; cons to coming out. Each person &amp; situation is </a:t>
            </a:r>
            <a:r>
              <a:rPr lang="en-CA" sz="2800" dirty="0" smtClean="0">
                <a:solidFill>
                  <a:schemeClr val="tx1"/>
                </a:solidFill>
              </a:rPr>
              <a:t>unique. If </a:t>
            </a:r>
            <a:r>
              <a:rPr lang="en-CA" sz="2800" dirty="0">
                <a:solidFill>
                  <a:schemeClr val="tx1"/>
                </a:solidFill>
              </a:rPr>
              <a:t>someone is </a:t>
            </a:r>
            <a:r>
              <a:rPr lang="en-CA" sz="2800" dirty="0" smtClean="0">
                <a:solidFill>
                  <a:schemeClr val="tx1"/>
                </a:solidFill>
              </a:rPr>
              <a:t>struggling  with coming out,  you can ask questions  to help them think it  through instead of giving  advice that may or may not  work for them.  </a:t>
            </a: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943" y="3573016"/>
            <a:ext cx="1872208" cy="280831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035755259"/>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95936" y="3284984"/>
            <a:ext cx="4752528" cy="3096344"/>
          </a:xfrm>
        </p:spPr>
        <p:txBody>
          <a:bodyPr>
            <a:normAutofit fontScale="85000" lnSpcReduction="20000"/>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r>
              <a:rPr lang="en-CA" sz="2800" dirty="0" smtClean="0">
                <a:solidFill>
                  <a:schemeClr val="tx1"/>
                </a:solidFill>
              </a:rPr>
              <a:t>24) </a:t>
            </a:r>
            <a:r>
              <a:rPr lang="en-CA" sz="2800" dirty="0" err="1" smtClean="0">
                <a:solidFill>
                  <a:schemeClr val="tx1"/>
                </a:solidFill>
              </a:rPr>
              <a:t>i</a:t>
            </a:r>
            <a:r>
              <a:rPr lang="en-CA" sz="2800" dirty="0" smtClean="0">
                <a:solidFill>
                  <a:schemeClr val="tx1"/>
                </a:solidFill>
              </a:rPr>
              <a:t>) True or False?</a:t>
            </a:r>
          </a:p>
          <a:p>
            <a:pPr algn="l"/>
            <a:endParaRPr lang="en-CA" sz="2800" dirty="0">
              <a:solidFill>
                <a:schemeClr val="tx1"/>
              </a:solidFill>
            </a:endParaRPr>
          </a:p>
          <a:p>
            <a:pPr algn="l"/>
            <a:r>
              <a:rPr lang="en-CA" sz="2800" dirty="0" smtClean="0">
                <a:solidFill>
                  <a:schemeClr val="tx1"/>
                </a:solidFill>
              </a:rPr>
              <a:t>In some cases, coming out is  very unsafe.  Many people still  kick their LGBT kids out of their homes, fire their LGBT  employees, and/or physically assault  people out of bigotry. </a:t>
            </a: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3956631"/>
            <a:ext cx="3144912" cy="209491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185215887"/>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133660944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23928" y="3284984"/>
            <a:ext cx="4824536" cy="3096344"/>
          </a:xfrm>
        </p:spPr>
        <p:txBody>
          <a:bodyPr>
            <a:normAutofit fontScale="85000" lnSpcReduction="20000"/>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r>
              <a:rPr lang="en-CA" sz="2800" dirty="0" smtClean="0">
                <a:solidFill>
                  <a:schemeClr val="tx1"/>
                </a:solidFill>
              </a:rPr>
              <a:t>24) </a:t>
            </a:r>
            <a:r>
              <a:rPr lang="en-CA" sz="2800" dirty="0" err="1" smtClean="0">
                <a:solidFill>
                  <a:schemeClr val="tx1"/>
                </a:solidFill>
              </a:rPr>
              <a:t>i</a:t>
            </a:r>
            <a:r>
              <a:rPr lang="en-CA" sz="2800" dirty="0" smtClean="0">
                <a:solidFill>
                  <a:schemeClr val="tx1"/>
                </a:solidFill>
              </a:rPr>
              <a:t>) </a:t>
            </a:r>
            <a:r>
              <a:rPr lang="en-CA" sz="2800" b="1" dirty="0" smtClean="0">
                <a:solidFill>
                  <a:schemeClr val="tx1"/>
                </a:solidFill>
              </a:rPr>
              <a:t>Unfortunately, True</a:t>
            </a:r>
          </a:p>
          <a:p>
            <a:pPr algn="l"/>
            <a:endParaRPr lang="en-CA" sz="2800" b="1" dirty="0">
              <a:solidFill>
                <a:schemeClr val="tx1"/>
              </a:solidFill>
            </a:endParaRPr>
          </a:p>
          <a:p>
            <a:pPr algn="l"/>
            <a:r>
              <a:rPr lang="en-CA" sz="2800" dirty="0" smtClean="0">
                <a:solidFill>
                  <a:schemeClr val="tx1"/>
                </a:solidFill>
              </a:rPr>
              <a:t>In some cases, coming out is  very unsafe.  Many people still  kick their LGBT kids out of their homes, fire their LGBT  employees, and/or physically assault  people out of bigotry. </a:t>
            </a: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3956631"/>
            <a:ext cx="3144912" cy="209491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628614870"/>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43808" y="3284984"/>
            <a:ext cx="5904656" cy="3096344"/>
          </a:xfrm>
        </p:spPr>
        <p:txBody>
          <a:bodyPr>
            <a:normAutofit fontScale="92500" lnSpcReduction="20000"/>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r>
              <a:rPr lang="en-CA" sz="2800" dirty="0" smtClean="0">
                <a:solidFill>
                  <a:schemeClr val="tx1"/>
                </a:solidFill>
              </a:rPr>
              <a:t>24) ii) True or False?</a:t>
            </a:r>
          </a:p>
          <a:p>
            <a:pPr algn="l"/>
            <a:endParaRPr lang="en-CA" sz="2800" dirty="0">
              <a:solidFill>
                <a:schemeClr val="tx1"/>
              </a:solidFill>
            </a:endParaRPr>
          </a:p>
          <a:p>
            <a:pPr algn="l"/>
            <a:r>
              <a:rPr lang="en-CA" sz="2800" dirty="0" smtClean="0">
                <a:solidFill>
                  <a:schemeClr val="tx1"/>
                </a:solidFill>
              </a:rPr>
              <a:t>In some cases, coming out leads to  a sense of relief, greater freedom to be yourself, a sense of integrity, and/or better relationships.  It may also help a person to find support.</a:t>
            </a:r>
          </a:p>
          <a:p>
            <a:pPr marL="1428750" lvl="2" indent="-514350" algn="l">
              <a:buFont typeface="Arial" pitchFamily="34" charset="0"/>
              <a:buChar char="•"/>
            </a:pP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943" y="3573016"/>
            <a:ext cx="1872208" cy="280831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215814161"/>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43808" y="3284984"/>
            <a:ext cx="5904656" cy="3096344"/>
          </a:xfrm>
        </p:spPr>
        <p:txBody>
          <a:bodyPr>
            <a:normAutofit fontScale="92500" lnSpcReduction="20000"/>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r>
              <a:rPr lang="en-CA" sz="2800" dirty="0" smtClean="0">
                <a:solidFill>
                  <a:schemeClr val="tx1"/>
                </a:solidFill>
              </a:rPr>
              <a:t>24) ii) True or False?</a:t>
            </a:r>
          </a:p>
          <a:p>
            <a:pPr algn="l"/>
            <a:endParaRPr lang="en-CA" sz="2800" dirty="0">
              <a:solidFill>
                <a:schemeClr val="tx1"/>
              </a:solidFill>
            </a:endParaRPr>
          </a:p>
          <a:p>
            <a:pPr algn="l"/>
            <a:r>
              <a:rPr lang="en-CA" sz="2800" dirty="0" smtClean="0">
                <a:solidFill>
                  <a:schemeClr val="tx1"/>
                </a:solidFill>
              </a:rPr>
              <a:t>In some cases, coming out leads to  a sense of relief, greater freedom to be yourself, a sense of integrity, and/or better relationships.  It may help a person to  find support.</a:t>
            </a:r>
          </a:p>
          <a:p>
            <a:pPr marL="1428750" lvl="2" indent="-514350" algn="l">
              <a:buFont typeface="Arial" pitchFamily="34" charset="0"/>
              <a:buChar char="•"/>
            </a:pP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943" y="3573016"/>
            <a:ext cx="1872208" cy="280831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24905639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3573016"/>
            <a:ext cx="7920880" cy="2808312"/>
          </a:xfrm>
        </p:spPr>
        <p:txBody>
          <a:bodyPr>
            <a:noAutofit/>
          </a:bodyPr>
          <a:lstStyle/>
          <a:p>
            <a:pPr marL="0" indent="0">
              <a:buNone/>
            </a:pPr>
            <a:r>
              <a:rPr lang="en-CA" sz="2400" dirty="0" smtClean="0"/>
              <a:t>24 iii)  What can people check before coming out?</a:t>
            </a:r>
          </a:p>
          <a:p>
            <a:pPr marL="0" indent="0">
              <a:buNone/>
            </a:pPr>
            <a:r>
              <a:rPr lang="en-CA" sz="2400" dirty="0" smtClean="0"/>
              <a:t>a)  Safety  (physical, emotional,  financial, mental, and spiritual)</a:t>
            </a:r>
          </a:p>
          <a:p>
            <a:pPr marL="0" indent="0">
              <a:buNone/>
            </a:pPr>
            <a:r>
              <a:rPr lang="en-CA" sz="2400" dirty="0" smtClean="0"/>
              <a:t>b</a:t>
            </a:r>
            <a:r>
              <a:rPr lang="en-CA" sz="2400" dirty="0"/>
              <a:t>) S</a:t>
            </a:r>
            <a:r>
              <a:rPr lang="en-CA" sz="2400" dirty="0" smtClean="0"/>
              <a:t>upport  (see above)</a:t>
            </a:r>
          </a:p>
          <a:p>
            <a:pPr marL="0" indent="0">
              <a:buNone/>
            </a:pPr>
            <a:r>
              <a:rPr lang="en-CA" sz="2400" dirty="0" smtClean="0"/>
              <a:t>c)  Self-esteem (will they feel confident no matter how  the other party responds?)</a:t>
            </a:r>
          </a:p>
          <a:p>
            <a:pPr marL="0" indent="0">
              <a:buNone/>
            </a:pPr>
            <a:r>
              <a:rPr lang="en-CA" sz="2400" dirty="0" smtClean="0"/>
              <a:t>d</a:t>
            </a:r>
            <a:r>
              <a:rPr lang="en-CA" sz="2400" dirty="0"/>
              <a:t>) all of the above</a:t>
            </a:r>
          </a:p>
        </p:txBody>
      </p:sp>
    </p:spTree>
    <p:extLst>
      <p:ext uri="{BB962C8B-B14F-4D97-AF65-F5344CB8AC3E}">
        <p14:creationId xmlns:p14="http://schemas.microsoft.com/office/powerpoint/2010/main" val="11713639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6217</TotalTime>
  <Words>4721</Words>
  <Application>Microsoft Office PowerPoint</Application>
  <PresentationFormat>On-screen Show (4:3)</PresentationFormat>
  <Paragraphs>587</Paragraphs>
  <Slides>169</Slides>
  <Notes>0</Notes>
  <HiddenSlides>0</HiddenSlides>
  <MMClips>0</MMClips>
  <ScaleCrop>false</ScaleCrop>
  <HeadingPairs>
    <vt:vector size="4" baseType="variant">
      <vt:variant>
        <vt:lpstr>Theme</vt:lpstr>
      </vt:variant>
      <vt:variant>
        <vt:i4>1</vt:i4>
      </vt:variant>
      <vt:variant>
        <vt:lpstr>Slide Titles</vt:lpstr>
      </vt:variant>
      <vt:variant>
        <vt:i4>169</vt:i4>
      </vt:variant>
    </vt:vector>
  </HeadingPairs>
  <TitlesOfParts>
    <vt:vector size="170" baseType="lpstr">
      <vt:lpstr>Office Theme</vt:lpstr>
      <vt:lpstr>    Free Your Pride &amp; Prosperity   by Sharon Love, M.Ed. (Psychology)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 With OUTstanding Lives.org, what does LGBTF stand for (guess)?  A) Loveable, Great, Beautiful, Terrific &amp;Fabulous B) Lesbian, Gay, Bisexual, Trans people and Friends c) Lesbian, Gay, Bisexual, Trans people and Family</vt:lpstr>
      <vt:lpstr>PowerPoint Presentation</vt:lpstr>
      <vt:lpstr>2) Answer… With OUTstanding Lives.org, LGBTF stands for A) Loveable, Great, Beautiful, &amp; Fabulous B) Lesbian, Gay, Bisexual, Trans people and Friends c) Lesbian, Gay, Bisexual, Trans people and Family</vt:lpstr>
      <vt:lpstr>3) Which is NOT true?    The Ontario Human Rights code  promotes justice for people of all: a) races, cultures, colours, b) sexual orientations c) genders &amp; gender identities d) sizes</vt:lpstr>
      <vt:lpstr>PowerPoint Presentation</vt:lpstr>
      <vt:lpstr>3) Answer…Which is NOT true?    The code  promotes justice for people of all: a)  races, cultures, colours, b)  sexual orientations c)  genders &amp; gender identities d) sizes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7) How many LGBT people have you met?   A) none  B)  1-3  C) 3-10  D) 10-100  E) over 100</vt:lpstr>
      <vt:lpstr>PowerPoint Presentation</vt:lpstr>
      <vt:lpstr>7) Answer. . .How many LGBT people have you met?   A) none  B)  1-3  C) 3-10  D) 10-100  E) over 100</vt:lpstr>
      <vt:lpstr>8) How many people are LGBT?   A)  5%  B)  25%  C)  56%    </vt:lpstr>
      <vt:lpstr>PowerPoint Presentation</vt:lpstr>
      <vt:lpstr>8) How many people are LGBT?   A)  5%  B)  25%  C)  56%    </vt:lpstr>
      <vt:lpstr>According to Psychological research in the Kinsey Report, 56%  of people experience same-sex attractions at least some of the time, and 10 % experience  only same-sex attractions.   </vt:lpstr>
      <vt:lpstr>According to Kinsey, sexual attraction is a  fluid continuum and most people’s attractions vary. . .</vt:lpstr>
      <vt:lpstr>PowerPoint Presentation</vt:lpstr>
      <vt:lpstr>9) In 2011,  the Gallup organization reported that U.S. adults, on average, estimate that  a) 5% of Americans are gay or lesbian. b) 10% of Americans are gay or lesbian. c)25% of Americans are gay or lesbian.</vt:lpstr>
      <vt:lpstr>PowerPoint Presentation</vt:lpstr>
      <vt:lpstr>9) In 2011,  the Gallup organization reported that U.S. adults, on average, estimate that  a) 5% b) 10% c) 25% of Americans are gay or lesbian.  Note: Add bisexual and trans people, and the number of LGBT  people is much higher.</vt:lpstr>
      <vt:lpstr>9) What are the biggest  challenges to creating LGBT-friendly spaces?  A) fear based on unfamiliarity  B) stereotypes in the media   C) religious beliefs  D) all of the above</vt:lpstr>
      <vt:lpstr>PowerPoint Presentation</vt:lpstr>
      <vt:lpstr>9) What are the biggest  challenges to creating LGBT-friendly spaces?  A) fear based on unfamiliarity  B) stereotypes in the media   C) religious beliefs  D) all of the above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Four keys to Positive Spaces</dc:title>
  <dc:creator>Sharon</dc:creator>
  <cp:lastModifiedBy>Sharon</cp:lastModifiedBy>
  <cp:revision>312</cp:revision>
  <dcterms:created xsi:type="dcterms:W3CDTF">2013-05-09T17:54:57Z</dcterms:created>
  <dcterms:modified xsi:type="dcterms:W3CDTF">2013-09-18T22:36:23Z</dcterms:modified>
</cp:coreProperties>
</file>