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8" r:id="rId2"/>
    <p:sldId id="410" r:id="rId3"/>
    <p:sldId id="479" r:id="rId4"/>
    <p:sldId id="397" r:id="rId5"/>
    <p:sldId id="485" r:id="rId6"/>
    <p:sldId id="425" r:id="rId7"/>
    <p:sldId id="426" r:id="rId8"/>
    <p:sldId id="427" r:id="rId9"/>
    <p:sldId id="388" r:id="rId10"/>
    <p:sldId id="483" r:id="rId11"/>
    <p:sldId id="428" r:id="rId12"/>
    <p:sldId id="389" r:id="rId13"/>
    <p:sldId id="390" r:id="rId14"/>
    <p:sldId id="391" r:id="rId15"/>
    <p:sldId id="392" r:id="rId16"/>
    <p:sldId id="393" r:id="rId17"/>
    <p:sldId id="394" r:id="rId18"/>
    <p:sldId id="395" r:id="rId19"/>
    <p:sldId id="430" r:id="rId20"/>
    <p:sldId id="329" r:id="rId21"/>
    <p:sldId id="412" r:id="rId22"/>
    <p:sldId id="413" r:id="rId23"/>
    <p:sldId id="463" r:id="rId24"/>
    <p:sldId id="414" r:id="rId25"/>
    <p:sldId id="423" r:id="rId26"/>
    <p:sldId id="424" r:id="rId27"/>
    <p:sldId id="415" r:id="rId28"/>
    <p:sldId id="418" r:id="rId29"/>
    <p:sldId id="433" r:id="rId30"/>
    <p:sldId id="419" r:id="rId31"/>
    <p:sldId id="432" r:id="rId32"/>
    <p:sldId id="417" r:id="rId33"/>
    <p:sldId id="434" r:id="rId34"/>
    <p:sldId id="420" r:id="rId35"/>
    <p:sldId id="421" r:id="rId36"/>
    <p:sldId id="422" r:id="rId37"/>
    <p:sldId id="325" r:id="rId38"/>
    <p:sldId id="333" r:id="rId39"/>
    <p:sldId id="324" r:id="rId40"/>
    <p:sldId id="335" r:id="rId41"/>
    <p:sldId id="326" r:id="rId42"/>
    <p:sldId id="336" r:id="rId43"/>
    <p:sldId id="331" r:id="rId44"/>
    <p:sldId id="337" r:id="rId45"/>
    <p:sldId id="327" r:id="rId46"/>
    <p:sldId id="461" r:id="rId47"/>
    <p:sldId id="462" r:id="rId48"/>
    <p:sldId id="464" r:id="rId49"/>
    <p:sldId id="467" r:id="rId50"/>
    <p:sldId id="466" r:id="rId51"/>
    <p:sldId id="465" r:id="rId52"/>
    <p:sldId id="295" r:id="rId53"/>
    <p:sldId id="338" r:id="rId54"/>
    <p:sldId id="482" r:id="rId55"/>
    <p:sldId id="339" r:id="rId56"/>
    <p:sldId id="334" r:id="rId57"/>
    <p:sldId id="297" r:id="rId58"/>
    <p:sldId id="341" r:id="rId59"/>
    <p:sldId id="343" r:id="rId60"/>
    <p:sldId id="435" r:id="rId61"/>
    <p:sldId id="436" r:id="rId62"/>
    <p:sldId id="340" r:id="rId63"/>
    <p:sldId id="469" r:id="rId64"/>
    <p:sldId id="409" r:id="rId65"/>
    <p:sldId id="260" r:id="rId66"/>
    <p:sldId id="261" r:id="rId67"/>
    <p:sldId id="259" r:id="rId68"/>
    <p:sldId id="268" r:id="rId69"/>
    <p:sldId id="396" r:id="rId70"/>
    <p:sldId id="382" r:id="rId71"/>
    <p:sldId id="300" r:id="rId72"/>
    <p:sldId id="272" r:id="rId73"/>
    <p:sldId id="385" r:id="rId74"/>
    <p:sldId id="365" r:id="rId75"/>
    <p:sldId id="363" r:id="rId76"/>
    <p:sldId id="364" r:id="rId77"/>
    <p:sldId id="379" r:id="rId78"/>
    <p:sldId id="271" r:id="rId79"/>
    <p:sldId id="349" r:id="rId80"/>
    <p:sldId id="290" r:id="rId81"/>
    <p:sldId id="367" r:id="rId82"/>
    <p:sldId id="447" r:id="rId83"/>
    <p:sldId id="449" r:id="rId84"/>
    <p:sldId id="450" r:id="rId85"/>
    <p:sldId id="470" r:id="rId86"/>
    <p:sldId id="452" r:id="rId87"/>
    <p:sldId id="368" r:id="rId88"/>
    <p:sldId id="471" r:id="rId89"/>
    <p:sldId id="285" r:id="rId90"/>
    <p:sldId id="370" r:id="rId91"/>
    <p:sldId id="371" r:id="rId92"/>
    <p:sldId id="288" r:id="rId93"/>
    <p:sldId id="453" r:id="rId94"/>
    <p:sldId id="454" r:id="rId95"/>
    <p:sldId id="455" r:id="rId96"/>
    <p:sldId id="456" r:id="rId97"/>
    <p:sldId id="457" r:id="rId98"/>
    <p:sldId id="472" r:id="rId99"/>
    <p:sldId id="459" r:id="rId100"/>
    <p:sldId id="277" r:id="rId101"/>
    <p:sldId id="373" r:id="rId102"/>
    <p:sldId id="289" r:id="rId103"/>
    <p:sldId id="278" r:id="rId104"/>
    <p:sldId id="279" r:id="rId105"/>
    <p:sldId id="398" r:id="rId106"/>
    <p:sldId id="399" r:id="rId107"/>
    <p:sldId id="437" r:id="rId108"/>
    <p:sldId id="438" r:id="rId109"/>
    <p:sldId id="372" r:id="rId110"/>
    <p:sldId id="284" r:id="rId111"/>
    <p:sldId id="287" r:id="rId112"/>
    <p:sldId id="374" r:id="rId113"/>
    <p:sldId id="283" r:id="rId114"/>
    <p:sldId id="281" r:id="rId115"/>
    <p:sldId id="439" r:id="rId116"/>
    <p:sldId id="291" r:id="rId117"/>
    <p:sldId id="376" r:id="rId118"/>
    <p:sldId id="377" r:id="rId119"/>
    <p:sldId id="294" r:id="rId120"/>
    <p:sldId id="292" r:id="rId121"/>
    <p:sldId id="473" r:id="rId122"/>
    <p:sldId id="293" r:id="rId123"/>
    <p:sldId id="474" r:id="rId124"/>
    <p:sldId id="440" r:id="rId125"/>
    <p:sldId id="486" r:id="rId126"/>
    <p:sldId id="378" r:id="rId127"/>
    <p:sldId id="350" r:id="rId128"/>
    <p:sldId id="404" r:id="rId129"/>
    <p:sldId id="405" r:id="rId130"/>
    <p:sldId id="407" r:id="rId131"/>
    <p:sldId id="408" r:id="rId132"/>
    <p:sldId id="406" r:id="rId133"/>
    <p:sldId id="402" r:id="rId134"/>
    <p:sldId id="401" r:id="rId135"/>
    <p:sldId id="475" r:id="rId136"/>
    <p:sldId id="480" r:id="rId137"/>
    <p:sldId id="481" r:id="rId138"/>
    <p:sldId id="441" r:id="rId139"/>
    <p:sldId id="442" r:id="rId140"/>
    <p:sldId id="298" r:id="rId141"/>
    <p:sldId id="275" r:id="rId142"/>
    <p:sldId id="299" r:id="rId143"/>
    <p:sldId id="316" r:id="rId144"/>
    <p:sldId id="318" r:id="rId145"/>
    <p:sldId id="443" r:id="rId146"/>
    <p:sldId id="315" r:id="rId147"/>
    <p:sldId id="302" r:id="rId148"/>
    <p:sldId id="444" r:id="rId149"/>
    <p:sldId id="304" r:id="rId150"/>
    <p:sldId id="445" r:id="rId151"/>
    <p:sldId id="309" r:id="rId152"/>
    <p:sldId id="310" r:id="rId153"/>
    <p:sldId id="312" r:id="rId154"/>
    <p:sldId id="311" r:id="rId155"/>
    <p:sldId id="313" r:id="rId156"/>
    <p:sldId id="446" r:id="rId157"/>
    <p:sldId id="476" r:id="rId158"/>
    <p:sldId id="477" r:id="rId159"/>
    <p:sldId id="478" r:id="rId160"/>
    <p:sldId id="306" r:id="rId161"/>
    <p:sldId id="484" r:id="rId1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956" autoAdjust="0"/>
    <p:restoredTop sz="94660"/>
  </p:normalViewPr>
  <p:slideViewPr>
    <p:cSldViewPr>
      <p:cViewPr>
        <p:scale>
          <a:sx n="66" d="100"/>
          <a:sy n="66" d="100"/>
        </p:scale>
        <p:origin x="-1896" y="-162"/>
      </p:cViewPr>
      <p:guideLst>
        <p:guide orient="horz" pos="2160"/>
        <p:guide pos="2880"/>
      </p:guideLst>
    </p:cSldViewPr>
  </p:slideViewPr>
  <p:notesTextViewPr>
    <p:cViewPr>
      <p:scale>
        <a:sx n="1" d="1"/>
        <a:sy n="1" d="1"/>
      </p:scale>
      <p:origin x="0" y="0"/>
    </p:cViewPr>
  </p:notesTextViewPr>
  <p:sorterViewPr>
    <p:cViewPr>
      <p:scale>
        <a:sx n="100" d="100"/>
        <a:sy n="100" d="100"/>
      </p:scale>
      <p:origin x="0" y="1232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FAEFE6-6697-4F4D-9FB6-3F44D4013541}" type="doc">
      <dgm:prSet loTypeId="urn:microsoft.com/office/officeart/2005/8/layout/chevron2" loCatId="process" qsTypeId="urn:microsoft.com/office/officeart/2005/8/quickstyle/3d2" qsCatId="3D" csTypeId="urn:microsoft.com/office/officeart/2005/8/colors/accent1_2" csCatId="accent1" phldr="1"/>
      <dgm:spPr/>
      <dgm:t>
        <a:bodyPr/>
        <a:lstStyle/>
        <a:p>
          <a:endParaRPr lang="en-CA"/>
        </a:p>
      </dgm:t>
    </dgm:pt>
    <dgm:pt modelId="{F640342C-F69B-4765-8794-FC1B920E5804}">
      <dgm:prSet phldrT="[Text]"/>
      <dgm:spPr/>
      <dgm:t>
        <a:bodyPr/>
        <a:lstStyle/>
        <a:p>
          <a:r>
            <a:rPr lang="en-CA" dirty="0" smtClean="0"/>
            <a:t> </a:t>
          </a:r>
          <a:endParaRPr lang="en-CA" dirty="0"/>
        </a:p>
      </dgm:t>
    </dgm:pt>
    <dgm:pt modelId="{3B28EC45-1B94-4BD7-9208-62500F8AA101}" type="parTrans" cxnId="{31D6631B-1A5A-4794-8BFA-EDFE266638A4}">
      <dgm:prSet/>
      <dgm:spPr/>
      <dgm:t>
        <a:bodyPr/>
        <a:lstStyle/>
        <a:p>
          <a:endParaRPr lang="en-CA"/>
        </a:p>
      </dgm:t>
    </dgm:pt>
    <dgm:pt modelId="{15D6E71B-CE5E-4FF2-9DD8-B621348705AB}" type="sibTrans" cxnId="{31D6631B-1A5A-4794-8BFA-EDFE266638A4}">
      <dgm:prSet/>
      <dgm:spPr/>
      <dgm:t>
        <a:bodyPr/>
        <a:lstStyle/>
        <a:p>
          <a:endParaRPr lang="en-CA"/>
        </a:p>
      </dgm:t>
    </dgm:pt>
    <dgm:pt modelId="{4D473F4A-DF2D-4BB7-B07E-B8CE2AA9D391}">
      <dgm:prSet phldrT="[Text]"/>
      <dgm:spPr/>
      <dgm:t>
        <a:bodyPr/>
        <a:lstStyle/>
        <a:p>
          <a:r>
            <a:rPr lang="en-CA" dirty="0" smtClean="0">
              <a:latin typeface="Century Gothic" pitchFamily="34" charset="0"/>
            </a:rPr>
            <a:t>Shame about your true self (which is always broader than your narrow gender role)</a:t>
          </a:r>
          <a:endParaRPr lang="en-CA" dirty="0">
            <a:latin typeface="Century Gothic" pitchFamily="34" charset="0"/>
          </a:endParaRPr>
        </a:p>
      </dgm:t>
    </dgm:pt>
    <dgm:pt modelId="{D3B94E8F-BA97-4E07-A30E-CA91AE73BBC1}" type="parTrans" cxnId="{2E775832-0182-48C4-975F-0B64715F0999}">
      <dgm:prSet/>
      <dgm:spPr/>
      <dgm:t>
        <a:bodyPr/>
        <a:lstStyle/>
        <a:p>
          <a:endParaRPr lang="en-CA"/>
        </a:p>
      </dgm:t>
    </dgm:pt>
    <dgm:pt modelId="{4CC70145-E837-48C0-A41D-643D7845C4E2}" type="sibTrans" cxnId="{2E775832-0182-48C4-975F-0B64715F0999}">
      <dgm:prSet/>
      <dgm:spPr/>
      <dgm:t>
        <a:bodyPr/>
        <a:lstStyle/>
        <a:p>
          <a:endParaRPr lang="en-CA"/>
        </a:p>
      </dgm:t>
    </dgm:pt>
    <dgm:pt modelId="{26F3B106-6DCB-41CE-887A-D6125CFFBEE3}">
      <dgm:prSet phldrT="[Text]"/>
      <dgm:spPr/>
      <dgm:t>
        <a:bodyPr/>
        <a:lstStyle/>
        <a:p>
          <a:r>
            <a:rPr lang="en-CA" dirty="0" smtClean="0"/>
            <a:t> </a:t>
          </a:r>
          <a:endParaRPr lang="en-CA" dirty="0"/>
        </a:p>
      </dgm:t>
    </dgm:pt>
    <dgm:pt modelId="{93B707CB-92AF-4500-9B4B-A13868A6CE4E}" type="parTrans" cxnId="{A35E5ACB-903D-42FA-9AC3-2E4FA385DD37}">
      <dgm:prSet/>
      <dgm:spPr/>
      <dgm:t>
        <a:bodyPr/>
        <a:lstStyle/>
        <a:p>
          <a:endParaRPr lang="en-CA"/>
        </a:p>
      </dgm:t>
    </dgm:pt>
    <dgm:pt modelId="{FF738DBF-495B-415D-97D0-8FC463D72CCE}" type="sibTrans" cxnId="{A35E5ACB-903D-42FA-9AC3-2E4FA385DD37}">
      <dgm:prSet/>
      <dgm:spPr/>
      <dgm:t>
        <a:bodyPr/>
        <a:lstStyle/>
        <a:p>
          <a:endParaRPr lang="en-CA"/>
        </a:p>
      </dgm:t>
    </dgm:pt>
    <dgm:pt modelId="{E535E2B3-CFED-4BFE-B836-2ACB0F3C2D18}">
      <dgm:prSet phldrT="[Text]"/>
      <dgm:spPr/>
      <dgm:t>
        <a:bodyPr/>
        <a:lstStyle/>
        <a:p>
          <a:r>
            <a:rPr lang="en-CA" dirty="0" smtClean="0">
              <a:latin typeface="Century Gothic" pitchFamily="34" charset="0"/>
            </a:rPr>
            <a:t> shame about  your  true passion &amp; pleasure</a:t>
          </a:r>
          <a:endParaRPr lang="en-CA" dirty="0">
            <a:latin typeface="Century Gothic" pitchFamily="34" charset="0"/>
          </a:endParaRPr>
        </a:p>
      </dgm:t>
    </dgm:pt>
    <dgm:pt modelId="{E81DF972-1EAC-4BD4-9006-36D8025676F3}" type="parTrans" cxnId="{00BE4234-3601-4DA2-A16B-BCCED0635FE2}">
      <dgm:prSet/>
      <dgm:spPr/>
      <dgm:t>
        <a:bodyPr/>
        <a:lstStyle/>
        <a:p>
          <a:endParaRPr lang="en-CA"/>
        </a:p>
      </dgm:t>
    </dgm:pt>
    <dgm:pt modelId="{417251E3-4593-429C-A7AF-863C99246BF7}" type="sibTrans" cxnId="{00BE4234-3601-4DA2-A16B-BCCED0635FE2}">
      <dgm:prSet/>
      <dgm:spPr/>
      <dgm:t>
        <a:bodyPr/>
        <a:lstStyle/>
        <a:p>
          <a:endParaRPr lang="en-CA"/>
        </a:p>
      </dgm:t>
    </dgm:pt>
    <dgm:pt modelId="{FEA815BB-6F15-4E90-96A1-11C82E4A54D3}">
      <dgm:prSet phldrT="[Text]"/>
      <dgm:spPr/>
      <dgm:t>
        <a:bodyPr/>
        <a:lstStyle/>
        <a:p>
          <a:r>
            <a:rPr lang="en-CA" dirty="0" smtClean="0"/>
            <a:t> </a:t>
          </a:r>
          <a:endParaRPr lang="en-CA" dirty="0"/>
        </a:p>
      </dgm:t>
    </dgm:pt>
    <dgm:pt modelId="{B9E03D07-8AFA-4CDB-A0BB-62E4837FCB75}" type="parTrans" cxnId="{CDBDBE94-C5A3-4583-A9BD-17048458FF10}">
      <dgm:prSet/>
      <dgm:spPr/>
      <dgm:t>
        <a:bodyPr/>
        <a:lstStyle/>
        <a:p>
          <a:endParaRPr lang="en-CA"/>
        </a:p>
      </dgm:t>
    </dgm:pt>
    <dgm:pt modelId="{789F6324-D6B4-4B2B-810C-67AD240AB9A4}" type="sibTrans" cxnId="{CDBDBE94-C5A3-4583-A9BD-17048458FF10}">
      <dgm:prSet/>
      <dgm:spPr/>
      <dgm:t>
        <a:bodyPr/>
        <a:lstStyle/>
        <a:p>
          <a:endParaRPr lang="en-CA"/>
        </a:p>
      </dgm:t>
    </dgm:pt>
    <dgm:pt modelId="{CEBB1D7A-F804-490E-BD2B-D34941C18EBD}">
      <dgm:prSet phldrT="[Text]"/>
      <dgm:spPr/>
      <dgm:t>
        <a:bodyPr/>
        <a:lstStyle/>
        <a:p>
          <a:r>
            <a:rPr lang="en-CA" dirty="0" smtClean="0"/>
            <a:t> </a:t>
          </a:r>
          <a:r>
            <a:rPr lang="en-CA" dirty="0" smtClean="0">
              <a:latin typeface="Century Gothic" pitchFamily="34" charset="0"/>
            </a:rPr>
            <a:t>shame &amp; fear of following your  deepest dreams</a:t>
          </a:r>
          <a:endParaRPr lang="en-CA" dirty="0">
            <a:latin typeface="Century Gothic" pitchFamily="34" charset="0"/>
          </a:endParaRPr>
        </a:p>
      </dgm:t>
    </dgm:pt>
    <dgm:pt modelId="{234F91EB-0BCF-431E-8989-66CD31761D17}" type="parTrans" cxnId="{6CF73988-CFBC-4831-BF05-7B356112542D}">
      <dgm:prSet/>
      <dgm:spPr/>
      <dgm:t>
        <a:bodyPr/>
        <a:lstStyle/>
        <a:p>
          <a:endParaRPr lang="en-CA"/>
        </a:p>
      </dgm:t>
    </dgm:pt>
    <dgm:pt modelId="{6B7189F8-45D2-4651-A6FA-DF6D677EA431}" type="sibTrans" cxnId="{6CF73988-CFBC-4831-BF05-7B356112542D}">
      <dgm:prSet/>
      <dgm:spPr/>
      <dgm:t>
        <a:bodyPr/>
        <a:lstStyle/>
        <a:p>
          <a:endParaRPr lang="en-CA"/>
        </a:p>
      </dgm:t>
    </dgm:pt>
    <dgm:pt modelId="{798660AF-0514-4E99-8C44-D394088782BD}">
      <dgm:prSet/>
      <dgm:spPr/>
      <dgm:t>
        <a:bodyPr/>
        <a:lstStyle/>
        <a:p>
          <a:endParaRPr lang="en-CA"/>
        </a:p>
      </dgm:t>
    </dgm:pt>
    <dgm:pt modelId="{FE217BF3-0279-47AA-AD32-8804329570E9}" type="parTrans" cxnId="{3992C4AB-1E2E-4089-9250-99960F807605}">
      <dgm:prSet/>
      <dgm:spPr/>
      <dgm:t>
        <a:bodyPr/>
        <a:lstStyle/>
        <a:p>
          <a:endParaRPr lang="en-CA"/>
        </a:p>
      </dgm:t>
    </dgm:pt>
    <dgm:pt modelId="{B11E9D23-15DC-4696-8D63-993DF37FF96C}" type="sibTrans" cxnId="{3992C4AB-1E2E-4089-9250-99960F807605}">
      <dgm:prSet/>
      <dgm:spPr/>
      <dgm:t>
        <a:bodyPr/>
        <a:lstStyle/>
        <a:p>
          <a:endParaRPr lang="en-CA"/>
        </a:p>
      </dgm:t>
    </dgm:pt>
    <dgm:pt modelId="{0E3CFAB5-74A2-4057-8022-AC34894450C4}">
      <dgm:prSet/>
      <dgm:spPr/>
      <dgm:t>
        <a:bodyPr/>
        <a:lstStyle/>
        <a:p>
          <a:r>
            <a:rPr lang="en-CA" dirty="0" smtClean="0">
              <a:latin typeface="Century Gothic" pitchFamily="34" charset="0"/>
            </a:rPr>
            <a:t>Goals &amp; dreams trashed</a:t>
          </a:r>
          <a:endParaRPr lang="en-CA" dirty="0">
            <a:latin typeface="Century Gothic" pitchFamily="34" charset="0"/>
          </a:endParaRPr>
        </a:p>
      </dgm:t>
    </dgm:pt>
    <dgm:pt modelId="{3A32E46C-272D-4321-A888-06BF3B626F8E}" type="parTrans" cxnId="{85EA40E6-8EDD-47EB-87C5-C175AC4FF937}">
      <dgm:prSet/>
      <dgm:spPr/>
      <dgm:t>
        <a:bodyPr/>
        <a:lstStyle/>
        <a:p>
          <a:endParaRPr lang="en-CA"/>
        </a:p>
      </dgm:t>
    </dgm:pt>
    <dgm:pt modelId="{66AA2F7E-4A3B-4817-A03B-65A71B795B12}" type="sibTrans" cxnId="{85EA40E6-8EDD-47EB-87C5-C175AC4FF937}">
      <dgm:prSet/>
      <dgm:spPr/>
      <dgm:t>
        <a:bodyPr/>
        <a:lstStyle/>
        <a:p>
          <a:endParaRPr lang="en-CA"/>
        </a:p>
      </dgm:t>
    </dgm:pt>
    <dgm:pt modelId="{4DC10DC5-A8A8-4938-9CF0-657DA1C317EC}" type="pres">
      <dgm:prSet presAssocID="{12FAEFE6-6697-4F4D-9FB6-3F44D4013541}" presName="linearFlow" presStyleCnt="0">
        <dgm:presLayoutVars>
          <dgm:dir/>
          <dgm:animLvl val="lvl"/>
          <dgm:resizeHandles val="exact"/>
        </dgm:presLayoutVars>
      </dgm:prSet>
      <dgm:spPr/>
      <dgm:t>
        <a:bodyPr/>
        <a:lstStyle/>
        <a:p>
          <a:endParaRPr lang="en-CA"/>
        </a:p>
      </dgm:t>
    </dgm:pt>
    <dgm:pt modelId="{E7F75738-0DB0-4BC8-B7B0-D6C71930D55B}" type="pres">
      <dgm:prSet presAssocID="{F640342C-F69B-4765-8794-FC1B920E5804}" presName="composite" presStyleCnt="0"/>
      <dgm:spPr/>
      <dgm:t>
        <a:bodyPr/>
        <a:lstStyle/>
        <a:p>
          <a:endParaRPr lang="en-CA"/>
        </a:p>
      </dgm:t>
    </dgm:pt>
    <dgm:pt modelId="{60B42E45-384E-4728-BCD3-549E27BEA00E}" type="pres">
      <dgm:prSet presAssocID="{F640342C-F69B-4765-8794-FC1B920E5804}" presName="parentText" presStyleLbl="alignNode1" presStyleIdx="0" presStyleCnt="4">
        <dgm:presLayoutVars>
          <dgm:chMax val="1"/>
          <dgm:bulletEnabled val="1"/>
        </dgm:presLayoutVars>
      </dgm:prSet>
      <dgm:spPr/>
      <dgm:t>
        <a:bodyPr/>
        <a:lstStyle/>
        <a:p>
          <a:endParaRPr lang="en-CA"/>
        </a:p>
      </dgm:t>
    </dgm:pt>
    <dgm:pt modelId="{53BD9D95-7E8B-4215-ADE1-841FA4694664}" type="pres">
      <dgm:prSet presAssocID="{F640342C-F69B-4765-8794-FC1B920E5804}" presName="descendantText" presStyleLbl="alignAcc1" presStyleIdx="0" presStyleCnt="4" custLinFactNeighborX="1067" custLinFactNeighborY="9002">
        <dgm:presLayoutVars>
          <dgm:bulletEnabled val="1"/>
        </dgm:presLayoutVars>
      </dgm:prSet>
      <dgm:spPr/>
      <dgm:t>
        <a:bodyPr/>
        <a:lstStyle/>
        <a:p>
          <a:endParaRPr lang="en-CA"/>
        </a:p>
      </dgm:t>
    </dgm:pt>
    <dgm:pt modelId="{DE4422CE-0257-4609-870D-1124CAF18621}" type="pres">
      <dgm:prSet presAssocID="{15D6E71B-CE5E-4FF2-9DD8-B621348705AB}" presName="sp" presStyleCnt="0"/>
      <dgm:spPr/>
      <dgm:t>
        <a:bodyPr/>
        <a:lstStyle/>
        <a:p>
          <a:endParaRPr lang="en-CA"/>
        </a:p>
      </dgm:t>
    </dgm:pt>
    <dgm:pt modelId="{5653A94E-FE09-4F33-935B-24E1E58E450E}" type="pres">
      <dgm:prSet presAssocID="{26F3B106-6DCB-41CE-887A-D6125CFFBEE3}" presName="composite" presStyleCnt="0"/>
      <dgm:spPr/>
      <dgm:t>
        <a:bodyPr/>
        <a:lstStyle/>
        <a:p>
          <a:endParaRPr lang="en-CA"/>
        </a:p>
      </dgm:t>
    </dgm:pt>
    <dgm:pt modelId="{D59D5F22-52C6-4CFA-98FA-7F1CBB38A097}" type="pres">
      <dgm:prSet presAssocID="{26F3B106-6DCB-41CE-887A-D6125CFFBEE3}" presName="parentText" presStyleLbl="alignNode1" presStyleIdx="1" presStyleCnt="4">
        <dgm:presLayoutVars>
          <dgm:chMax val="1"/>
          <dgm:bulletEnabled val="1"/>
        </dgm:presLayoutVars>
      </dgm:prSet>
      <dgm:spPr/>
      <dgm:t>
        <a:bodyPr/>
        <a:lstStyle/>
        <a:p>
          <a:endParaRPr lang="en-CA"/>
        </a:p>
      </dgm:t>
    </dgm:pt>
    <dgm:pt modelId="{140D609B-6DE6-42AF-8625-DC26F25C8058}" type="pres">
      <dgm:prSet presAssocID="{26F3B106-6DCB-41CE-887A-D6125CFFBEE3}" presName="descendantText" presStyleLbl="alignAcc1" presStyleIdx="1" presStyleCnt="4">
        <dgm:presLayoutVars>
          <dgm:bulletEnabled val="1"/>
        </dgm:presLayoutVars>
      </dgm:prSet>
      <dgm:spPr/>
      <dgm:t>
        <a:bodyPr/>
        <a:lstStyle/>
        <a:p>
          <a:endParaRPr lang="en-CA"/>
        </a:p>
      </dgm:t>
    </dgm:pt>
    <dgm:pt modelId="{39D07539-7EF0-4AA5-BB5D-7BB08DE6C8C2}" type="pres">
      <dgm:prSet presAssocID="{FF738DBF-495B-415D-97D0-8FC463D72CCE}" presName="sp" presStyleCnt="0"/>
      <dgm:spPr/>
      <dgm:t>
        <a:bodyPr/>
        <a:lstStyle/>
        <a:p>
          <a:endParaRPr lang="en-CA"/>
        </a:p>
      </dgm:t>
    </dgm:pt>
    <dgm:pt modelId="{FE86F98D-A866-4CF3-88F7-3B5EBCA0C9B6}" type="pres">
      <dgm:prSet presAssocID="{FEA815BB-6F15-4E90-96A1-11C82E4A54D3}" presName="composite" presStyleCnt="0"/>
      <dgm:spPr/>
      <dgm:t>
        <a:bodyPr/>
        <a:lstStyle/>
        <a:p>
          <a:endParaRPr lang="en-CA"/>
        </a:p>
      </dgm:t>
    </dgm:pt>
    <dgm:pt modelId="{2E0AA772-60A5-4330-BA0A-EC992FC818B1}" type="pres">
      <dgm:prSet presAssocID="{FEA815BB-6F15-4E90-96A1-11C82E4A54D3}" presName="parentText" presStyleLbl="alignNode1" presStyleIdx="2" presStyleCnt="4">
        <dgm:presLayoutVars>
          <dgm:chMax val="1"/>
          <dgm:bulletEnabled val="1"/>
        </dgm:presLayoutVars>
      </dgm:prSet>
      <dgm:spPr/>
      <dgm:t>
        <a:bodyPr/>
        <a:lstStyle/>
        <a:p>
          <a:endParaRPr lang="en-CA"/>
        </a:p>
      </dgm:t>
    </dgm:pt>
    <dgm:pt modelId="{4A552D0E-D8A8-4AAD-9A4F-FF026B653845}" type="pres">
      <dgm:prSet presAssocID="{FEA815BB-6F15-4E90-96A1-11C82E4A54D3}" presName="descendantText" presStyleLbl="alignAcc1" presStyleIdx="2" presStyleCnt="4">
        <dgm:presLayoutVars>
          <dgm:bulletEnabled val="1"/>
        </dgm:presLayoutVars>
      </dgm:prSet>
      <dgm:spPr/>
      <dgm:t>
        <a:bodyPr/>
        <a:lstStyle/>
        <a:p>
          <a:endParaRPr lang="en-CA"/>
        </a:p>
      </dgm:t>
    </dgm:pt>
    <dgm:pt modelId="{8BF4E660-CAA3-4619-8FFC-0CF151493339}" type="pres">
      <dgm:prSet presAssocID="{789F6324-D6B4-4B2B-810C-67AD240AB9A4}" presName="sp" presStyleCnt="0"/>
      <dgm:spPr/>
    </dgm:pt>
    <dgm:pt modelId="{AF4ADD8D-271F-4C2F-99BF-6627A7D8ED48}" type="pres">
      <dgm:prSet presAssocID="{798660AF-0514-4E99-8C44-D394088782BD}" presName="composite" presStyleCnt="0"/>
      <dgm:spPr/>
    </dgm:pt>
    <dgm:pt modelId="{BA720B9B-9A0A-4BE0-9E7D-ABFBF4675FDC}" type="pres">
      <dgm:prSet presAssocID="{798660AF-0514-4E99-8C44-D394088782BD}" presName="parentText" presStyleLbl="alignNode1" presStyleIdx="3" presStyleCnt="4" custLinFactNeighborX="11310" custLinFactNeighborY="3379">
        <dgm:presLayoutVars>
          <dgm:chMax val="1"/>
          <dgm:bulletEnabled val="1"/>
        </dgm:presLayoutVars>
      </dgm:prSet>
      <dgm:spPr/>
      <dgm:t>
        <a:bodyPr/>
        <a:lstStyle/>
        <a:p>
          <a:endParaRPr lang="en-CA"/>
        </a:p>
      </dgm:t>
    </dgm:pt>
    <dgm:pt modelId="{3732B2EE-ADB3-496B-8BEB-DB5E4C07119A}" type="pres">
      <dgm:prSet presAssocID="{798660AF-0514-4E99-8C44-D394088782BD}" presName="descendantText" presStyleLbl="alignAcc1" presStyleIdx="3" presStyleCnt="4" custLinFactNeighborX="-81" custLinFactNeighborY="5199">
        <dgm:presLayoutVars>
          <dgm:bulletEnabled val="1"/>
        </dgm:presLayoutVars>
      </dgm:prSet>
      <dgm:spPr/>
      <dgm:t>
        <a:bodyPr/>
        <a:lstStyle/>
        <a:p>
          <a:endParaRPr lang="en-CA"/>
        </a:p>
      </dgm:t>
    </dgm:pt>
  </dgm:ptLst>
  <dgm:cxnLst>
    <dgm:cxn modelId="{CDBDBE94-C5A3-4583-A9BD-17048458FF10}" srcId="{12FAEFE6-6697-4F4D-9FB6-3F44D4013541}" destId="{FEA815BB-6F15-4E90-96A1-11C82E4A54D3}" srcOrd="2" destOrd="0" parTransId="{B9E03D07-8AFA-4CDB-A0BB-62E4837FCB75}" sibTransId="{789F6324-D6B4-4B2B-810C-67AD240AB9A4}"/>
    <dgm:cxn modelId="{ED57BBCD-6799-4F68-BAFE-9881A5429C1C}" type="presOf" srcId="{12FAEFE6-6697-4F4D-9FB6-3F44D4013541}" destId="{4DC10DC5-A8A8-4938-9CF0-657DA1C317EC}" srcOrd="0" destOrd="0" presId="urn:microsoft.com/office/officeart/2005/8/layout/chevron2"/>
    <dgm:cxn modelId="{292F8B7A-8DF5-4A6B-BB6B-EC09B67B5344}" type="presOf" srcId="{CEBB1D7A-F804-490E-BD2B-D34941C18EBD}" destId="{4A552D0E-D8A8-4AAD-9A4F-FF026B653845}" srcOrd="0" destOrd="0" presId="urn:microsoft.com/office/officeart/2005/8/layout/chevron2"/>
    <dgm:cxn modelId="{D6753BFA-3A2A-4C2A-9BA5-1F4B067ABCB7}" type="presOf" srcId="{F640342C-F69B-4765-8794-FC1B920E5804}" destId="{60B42E45-384E-4728-BCD3-549E27BEA00E}" srcOrd="0" destOrd="0" presId="urn:microsoft.com/office/officeart/2005/8/layout/chevron2"/>
    <dgm:cxn modelId="{FBFF8AC5-1E35-426E-B1FF-E735520204D6}" type="presOf" srcId="{FEA815BB-6F15-4E90-96A1-11C82E4A54D3}" destId="{2E0AA772-60A5-4330-BA0A-EC992FC818B1}" srcOrd="0" destOrd="0" presId="urn:microsoft.com/office/officeart/2005/8/layout/chevron2"/>
    <dgm:cxn modelId="{DBCE9C04-D6C3-4E4A-9740-EE9146F63DB7}" type="presOf" srcId="{0E3CFAB5-74A2-4057-8022-AC34894450C4}" destId="{3732B2EE-ADB3-496B-8BEB-DB5E4C07119A}" srcOrd="0" destOrd="0" presId="urn:microsoft.com/office/officeart/2005/8/layout/chevron2"/>
    <dgm:cxn modelId="{1A307A10-BA81-49B7-A79D-A6E9D19C94FA}" type="presOf" srcId="{E535E2B3-CFED-4BFE-B836-2ACB0F3C2D18}" destId="{140D609B-6DE6-42AF-8625-DC26F25C8058}" srcOrd="0" destOrd="0" presId="urn:microsoft.com/office/officeart/2005/8/layout/chevron2"/>
    <dgm:cxn modelId="{6CF73988-CFBC-4831-BF05-7B356112542D}" srcId="{FEA815BB-6F15-4E90-96A1-11C82E4A54D3}" destId="{CEBB1D7A-F804-490E-BD2B-D34941C18EBD}" srcOrd="0" destOrd="0" parTransId="{234F91EB-0BCF-431E-8989-66CD31761D17}" sibTransId="{6B7189F8-45D2-4651-A6FA-DF6D677EA431}"/>
    <dgm:cxn modelId="{85EA40E6-8EDD-47EB-87C5-C175AC4FF937}" srcId="{798660AF-0514-4E99-8C44-D394088782BD}" destId="{0E3CFAB5-74A2-4057-8022-AC34894450C4}" srcOrd="0" destOrd="0" parTransId="{3A32E46C-272D-4321-A888-06BF3B626F8E}" sibTransId="{66AA2F7E-4A3B-4817-A03B-65A71B795B12}"/>
    <dgm:cxn modelId="{C09283CC-2535-4D4D-BA7E-12BE4EAE28BF}" type="presOf" srcId="{4D473F4A-DF2D-4BB7-B07E-B8CE2AA9D391}" destId="{53BD9D95-7E8B-4215-ADE1-841FA4694664}" srcOrd="0" destOrd="0" presId="urn:microsoft.com/office/officeart/2005/8/layout/chevron2"/>
    <dgm:cxn modelId="{2E775832-0182-48C4-975F-0B64715F0999}" srcId="{F640342C-F69B-4765-8794-FC1B920E5804}" destId="{4D473F4A-DF2D-4BB7-B07E-B8CE2AA9D391}" srcOrd="0" destOrd="0" parTransId="{D3B94E8F-BA97-4E07-A30E-CA91AE73BBC1}" sibTransId="{4CC70145-E837-48C0-A41D-643D7845C4E2}"/>
    <dgm:cxn modelId="{18D0396C-0DD3-4E1F-BA18-9C1C4F573E7B}" type="presOf" srcId="{26F3B106-6DCB-41CE-887A-D6125CFFBEE3}" destId="{D59D5F22-52C6-4CFA-98FA-7F1CBB38A097}" srcOrd="0" destOrd="0" presId="urn:microsoft.com/office/officeart/2005/8/layout/chevron2"/>
    <dgm:cxn modelId="{50C108AF-C2BD-4242-B4AB-FC6A716478CA}" type="presOf" srcId="{798660AF-0514-4E99-8C44-D394088782BD}" destId="{BA720B9B-9A0A-4BE0-9E7D-ABFBF4675FDC}" srcOrd="0" destOrd="0" presId="urn:microsoft.com/office/officeart/2005/8/layout/chevron2"/>
    <dgm:cxn modelId="{31D6631B-1A5A-4794-8BFA-EDFE266638A4}" srcId="{12FAEFE6-6697-4F4D-9FB6-3F44D4013541}" destId="{F640342C-F69B-4765-8794-FC1B920E5804}" srcOrd="0" destOrd="0" parTransId="{3B28EC45-1B94-4BD7-9208-62500F8AA101}" sibTransId="{15D6E71B-CE5E-4FF2-9DD8-B621348705AB}"/>
    <dgm:cxn modelId="{00BE4234-3601-4DA2-A16B-BCCED0635FE2}" srcId="{26F3B106-6DCB-41CE-887A-D6125CFFBEE3}" destId="{E535E2B3-CFED-4BFE-B836-2ACB0F3C2D18}" srcOrd="0" destOrd="0" parTransId="{E81DF972-1EAC-4BD4-9006-36D8025676F3}" sibTransId="{417251E3-4593-429C-A7AF-863C99246BF7}"/>
    <dgm:cxn modelId="{3992C4AB-1E2E-4089-9250-99960F807605}" srcId="{12FAEFE6-6697-4F4D-9FB6-3F44D4013541}" destId="{798660AF-0514-4E99-8C44-D394088782BD}" srcOrd="3" destOrd="0" parTransId="{FE217BF3-0279-47AA-AD32-8804329570E9}" sibTransId="{B11E9D23-15DC-4696-8D63-993DF37FF96C}"/>
    <dgm:cxn modelId="{A35E5ACB-903D-42FA-9AC3-2E4FA385DD37}" srcId="{12FAEFE6-6697-4F4D-9FB6-3F44D4013541}" destId="{26F3B106-6DCB-41CE-887A-D6125CFFBEE3}" srcOrd="1" destOrd="0" parTransId="{93B707CB-92AF-4500-9B4B-A13868A6CE4E}" sibTransId="{FF738DBF-495B-415D-97D0-8FC463D72CCE}"/>
    <dgm:cxn modelId="{D92DD097-024D-42DE-9623-D6C87E7D2DEE}" type="presParOf" srcId="{4DC10DC5-A8A8-4938-9CF0-657DA1C317EC}" destId="{E7F75738-0DB0-4BC8-B7B0-D6C71930D55B}" srcOrd="0" destOrd="0" presId="urn:microsoft.com/office/officeart/2005/8/layout/chevron2"/>
    <dgm:cxn modelId="{2A270B2D-C7FD-4D8A-8B80-0CB7736BB915}" type="presParOf" srcId="{E7F75738-0DB0-4BC8-B7B0-D6C71930D55B}" destId="{60B42E45-384E-4728-BCD3-549E27BEA00E}" srcOrd="0" destOrd="0" presId="urn:microsoft.com/office/officeart/2005/8/layout/chevron2"/>
    <dgm:cxn modelId="{9057CB2C-F026-40C9-9D94-A2ED3D862050}" type="presParOf" srcId="{E7F75738-0DB0-4BC8-B7B0-D6C71930D55B}" destId="{53BD9D95-7E8B-4215-ADE1-841FA4694664}" srcOrd="1" destOrd="0" presId="urn:microsoft.com/office/officeart/2005/8/layout/chevron2"/>
    <dgm:cxn modelId="{43242B87-0D7A-4C6C-ACAA-E73D9A92A323}" type="presParOf" srcId="{4DC10DC5-A8A8-4938-9CF0-657DA1C317EC}" destId="{DE4422CE-0257-4609-870D-1124CAF18621}" srcOrd="1" destOrd="0" presId="urn:microsoft.com/office/officeart/2005/8/layout/chevron2"/>
    <dgm:cxn modelId="{F24C5E2D-4AB5-4DDB-BF0E-FDEA19749EB4}" type="presParOf" srcId="{4DC10DC5-A8A8-4938-9CF0-657DA1C317EC}" destId="{5653A94E-FE09-4F33-935B-24E1E58E450E}" srcOrd="2" destOrd="0" presId="urn:microsoft.com/office/officeart/2005/8/layout/chevron2"/>
    <dgm:cxn modelId="{F28BC537-6810-477E-BC75-2D9AECBC0268}" type="presParOf" srcId="{5653A94E-FE09-4F33-935B-24E1E58E450E}" destId="{D59D5F22-52C6-4CFA-98FA-7F1CBB38A097}" srcOrd="0" destOrd="0" presId="urn:microsoft.com/office/officeart/2005/8/layout/chevron2"/>
    <dgm:cxn modelId="{6C07596E-F0AE-409D-B45B-620A33F3D692}" type="presParOf" srcId="{5653A94E-FE09-4F33-935B-24E1E58E450E}" destId="{140D609B-6DE6-42AF-8625-DC26F25C8058}" srcOrd="1" destOrd="0" presId="urn:microsoft.com/office/officeart/2005/8/layout/chevron2"/>
    <dgm:cxn modelId="{BDF34C1F-CB3B-4F18-867C-06933751C334}" type="presParOf" srcId="{4DC10DC5-A8A8-4938-9CF0-657DA1C317EC}" destId="{39D07539-7EF0-4AA5-BB5D-7BB08DE6C8C2}" srcOrd="3" destOrd="0" presId="urn:microsoft.com/office/officeart/2005/8/layout/chevron2"/>
    <dgm:cxn modelId="{1A97CA04-EF16-463B-82AA-74F3693A05C8}" type="presParOf" srcId="{4DC10DC5-A8A8-4938-9CF0-657DA1C317EC}" destId="{FE86F98D-A866-4CF3-88F7-3B5EBCA0C9B6}" srcOrd="4" destOrd="0" presId="urn:microsoft.com/office/officeart/2005/8/layout/chevron2"/>
    <dgm:cxn modelId="{C44169CA-346F-48D9-9B4D-A4B45A1CBAF4}" type="presParOf" srcId="{FE86F98D-A866-4CF3-88F7-3B5EBCA0C9B6}" destId="{2E0AA772-60A5-4330-BA0A-EC992FC818B1}" srcOrd="0" destOrd="0" presId="urn:microsoft.com/office/officeart/2005/8/layout/chevron2"/>
    <dgm:cxn modelId="{D27C73C4-E888-41C3-B22A-6E3B72D828D7}" type="presParOf" srcId="{FE86F98D-A866-4CF3-88F7-3B5EBCA0C9B6}" destId="{4A552D0E-D8A8-4AAD-9A4F-FF026B653845}" srcOrd="1" destOrd="0" presId="urn:microsoft.com/office/officeart/2005/8/layout/chevron2"/>
    <dgm:cxn modelId="{96C9A944-5CC3-4B92-91F9-D6E95FB72F90}" type="presParOf" srcId="{4DC10DC5-A8A8-4938-9CF0-657DA1C317EC}" destId="{8BF4E660-CAA3-4619-8FFC-0CF151493339}" srcOrd="5" destOrd="0" presId="urn:microsoft.com/office/officeart/2005/8/layout/chevron2"/>
    <dgm:cxn modelId="{AB407059-4AC0-4ECA-AAB9-D79C67CA1676}" type="presParOf" srcId="{4DC10DC5-A8A8-4938-9CF0-657DA1C317EC}" destId="{AF4ADD8D-271F-4C2F-99BF-6627A7D8ED48}" srcOrd="6" destOrd="0" presId="urn:microsoft.com/office/officeart/2005/8/layout/chevron2"/>
    <dgm:cxn modelId="{B71B4D90-A767-4B91-8700-2B091C8A79FD}" type="presParOf" srcId="{AF4ADD8D-271F-4C2F-99BF-6627A7D8ED48}" destId="{BA720B9B-9A0A-4BE0-9E7D-ABFBF4675FDC}" srcOrd="0" destOrd="0" presId="urn:microsoft.com/office/officeart/2005/8/layout/chevron2"/>
    <dgm:cxn modelId="{EE0D64FC-5580-47D6-BC3E-F7CAA4359BF6}" type="presParOf" srcId="{AF4ADD8D-271F-4C2F-99BF-6627A7D8ED48}" destId="{3732B2EE-ADB3-496B-8BEB-DB5E4C07119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FAEFE6-6697-4F4D-9FB6-3F44D4013541}" type="doc">
      <dgm:prSet loTypeId="urn:microsoft.com/office/officeart/2005/8/layout/chevron2" loCatId="process" qsTypeId="urn:microsoft.com/office/officeart/2005/8/quickstyle/3d2" qsCatId="3D" csTypeId="urn:microsoft.com/office/officeart/2005/8/colors/accent1_2" csCatId="accent1" phldr="1"/>
      <dgm:spPr/>
      <dgm:t>
        <a:bodyPr/>
        <a:lstStyle/>
        <a:p>
          <a:endParaRPr lang="en-CA"/>
        </a:p>
      </dgm:t>
    </dgm:pt>
    <dgm:pt modelId="{F640342C-F69B-4765-8794-FC1B920E5804}">
      <dgm:prSet phldrT="[Text]"/>
      <dgm:spPr/>
      <dgm:t>
        <a:bodyPr/>
        <a:lstStyle/>
        <a:p>
          <a:r>
            <a:rPr lang="en-CA" dirty="0" smtClean="0"/>
            <a:t> </a:t>
          </a:r>
          <a:endParaRPr lang="en-CA" dirty="0"/>
        </a:p>
      </dgm:t>
    </dgm:pt>
    <dgm:pt modelId="{3B28EC45-1B94-4BD7-9208-62500F8AA101}" type="parTrans" cxnId="{31D6631B-1A5A-4794-8BFA-EDFE266638A4}">
      <dgm:prSet/>
      <dgm:spPr/>
      <dgm:t>
        <a:bodyPr/>
        <a:lstStyle/>
        <a:p>
          <a:endParaRPr lang="en-CA"/>
        </a:p>
      </dgm:t>
    </dgm:pt>
    <dgm:pt modelId="{15D6E71B-CE5E-4FF2-9DD8-B621348705AB}" type="sibTrans" cxnId="{31D6631B-1A5A-4794-8BFA-EDFE266638A4}">
      <dgm:prSet/>
      <dgm:spPr/>
      <dgm:t>
        <a:bodyPr/>
        <a:lstStyle/>
        <a:p>
          <a:endParaRPr lang="en-CA"/>
        </a:p>
      </dgm:t>
    </dgm:pt>
    <dgm:pt modelId="{4D473F4A-DF2D-4BB7-B07E-B8CE2AA9D391}">
      <dgm:prSet phldrT="[Text]" custT="1"/>
      <dgm:spPr/>
      <dgm:t>
        <a:bodyPr/>
        <a:lstStyle/>
        <a:p>
          <a:r>
            <a:rPr lang="en-CA" sz="2000" dirty="0" smtClean="0">
              <a:latin typeface="Century Gothic" pitchFamily="34" charset="0"/>
            </a:rPr>
            <a:t>Sexual shame</a:t>
          </a:r>
          <a:endParaRPr lang="en-CA" sz="2000" dirty="0">
            <a:latin typeface="Century Gothic" pitchFamily="34" charset="0"/>
          </a:endParaRPr>
        </a:p>
      </dgm:t>
    </dgm:pt>
    <dgm:pt modelId="{D3B94E8F-BA97-4E07-A30E-CA91AE73BBC1}" type="parTrans" cxnId="{2E775832-0182-48C4-975F-0B64715F0999}">
      <dgm:prSet/>
      <dgm:spPr/>
      <dgm:t>
        <a:bodyPr/>
        <a:lstStyle/>
        <a:p>
          <a:endParaRPr lang="en-CA"/>
        </a:p>
      </dgm:t>
    </dgm:pt>
    <dgm:pt modelId="{4CC70145-E837-48C0-A41D-643D7845C4E2}" type="sibTrans" cxnId="{2E775832-0182-48C4-975F-0B64715F0999}">
      <dgm:prSet/>
      <dgm:spPr/>
      <dgm:t>
        <a:bodyPr/>
        <a:lstStyle/>
        <a:p>
          <a:endParaRPr lang="en-CA"/>
        </a:p>
      </dgm:t>
    </dgm:pt>
    <dgm:pt modelId="{26F3B106-6DCB-41CE-887A-D6125CFFBEE3}">
      <dgm:prSet phldrT="[Text]"/>
      <dgm:spPr/>
      <dgm:t>
        <a:bodyPr/>
        <a:lstStyle/>
        <a:p>
          <a:r>
            <a:rPr lang="en-CA" dirty="0" smtClean="0"/>
            <a:t> </a:t>
          </a:r>
          <a:endParaRPr lang="en-CA" dirty="0"/>
        </a:p>
      </dgm:t>
    </dgm:pt>
    <dgm:pt modelId="{93B707CB-92AF-4500-9B4B-A13868A6CE4E}" type="parTrans" cxnId="{A35E5ACB-903D-42FA-9AC3-2E4FA385DD37}">
      <dgm:prSet/>
      <dgm:spPr/>
      <dgm:t>
        <a:bodyPr/>
        <a:lstStyle/>
        <a:p>
          <a:endParaRPr lang="en-CA"/>
        </a:p>
      </dgm:t>
    </dgm:pt>
    <dgm:pt modelId="{FF738DBF-495B-415D-97D0-8FC463D72CCE}" type="sibTrans" cxnId="{A35E5ACB-903D-42FA-9AC3-2E4FA385DD37}">
      <dgm:prSet/>
      <dgm:spPr/>
      <dgm:t>
        <a:bodyPr/>
        <a:lstStyle/>
        <a:p>
          <a:endParaRPr lang="en-CA"/>
        </a:p>
      </dgm:t>
    </dgm:pt>
    <dgm:pt modelId="{E535E2B3-CFED-4BFE-B836-2ACB0F3C2D18}">
      <dgm:prSet phldrT="[Text]" custT="1"/>
      <dgm:spPr/>
      <dgm:t>
        <a:bodyPr/>
        <a:lstStyle/>
        <a:p>
          <a:r>
            <a:rPr lang="en-CA" sz="2000" dirty="0" smtClean="0">
              <a:latin typeface="Century Gothic" pitchFamily="34" charset="0"/>
            </a:rPr>
            <a:t>Shame about your healthy passion &amp; pleasure</a:t>
          </a:r>
          <a:endParaRPr lang="en-CA" sz="2000" dirty="0">
            <a:latin typeface="Century Gothic" pitchFamily="34" charset="0"/>
          </a:endParaRPr>
        </a:p>
      </dgm:t>
    </dgm:pt>
    <dgm:pt modelId="{E81DF972-1EAC-4BD4-9006-36D8025676F3}" type="parTrans" cxnId="{00BE4234-3601-4DA2-A16B-BCCED0635FE2}">
      <dgm:prSet/>
      <dgm:spPr/>
      <dgm:t>
        <a:bodyPr/>
        <a:lstStyle/>
        <a:p>
          <a:endParaRPr lang="en-CA"/>
        </a:p>
      </dgm:t>
    </dgm:pt>
    <dgm:pt modelId="{417251E3-4593-429C-A7AF-863C99246BF7}" type="sibTrans" cxnId="{00BE4234-3601-4DA2-A16B-BCCED0635FE2}">
      <dgm:prSet/>
      <dgm:spPr/>
      <dgm:t>
        <a:bodyPr/>
        <a:lstStyle/>
        <a:p>
          <a:endParaRPr lang="en-CA"/>
        </a:p>
      </dgm:t>
    </dgm:pt>
    <dgm:pt modelId="{FEA815BB-6F15-4E90-96A1-11C82E4A54D3}">
      <dgm:prSet phldrT="[Text]"/>
      <dgm:spPr/>
      <dgm:t>
        <a:bodyPr/>
        <a:lstStyle/>
        <a:p>
          <a:r>
            <a:rPr lang="en-CA" dirty="0" smtClean="0"/>
            <a:t> </a:t>
          </a:r>
          <a:endParaRPr lang="en-CA" dirty="0"/>
        </a:p>
      </dgm:t>
    </dgm:pt>
    <dgm:pt modelId="{B9E03D07-8AFA-4CDB-A0BB-62E4837FCB75}" type="parTrans" cxnId="{CDBDBE94-C5A3-4583-A9BD-17048458FF10}">
      <dgm:prSet/>
      <dgm:spPr/>
      <dgm:t>
        <a:bodyPr/>
        <a:lstStyle/>
        <a:p>
          <a:endParaRPr lang="en-CA"/>
        </a:p>
      </dgm:t>
    </dgm:pt>
    <dgm:pt modelId="{789F6324-D6B4-4B2B-810C-67AD240AB9A4}" type="sibTrans" cxnId="{CDBDBE94-C5A3-4583-A9BD-17048458FF10}">
      <dgm:prSet/>
      <dgm:spPr/>
      <dgm:t>
        <a:bodyPr/>
        <a:lstStyle/>
        <a:p>
          <a:endParaRPr lang="en-CA"/>
        </a:p>
      </dgm:t>
    </dgm:pt>
    <dgm:pt modelId="{CEBB1D7A-F804-490E-BD2B-D34941C18EBD}">
      <dgm:prSet phldrT="[Text]" custT="1"/>
      <dgm:spPr/>
      <dgm:t>
        <a:bodyPr/>
        <a:lstStyle/>
        <a:p>
          <a:r>
            <a:rPr lang="en-CA" sz="2000" dirty="0" smtClean="0">
              <a:latin typeface="Century Gothic" pitchFamily="34" charset="0"/>
            </a:rPr>
            <a:t>Shame &amp; fear of following your dreams</a:t>
          </a:r>
          <a:endParaRPr lang="en-CA" sz="2000" dirty="0">
            <a:latin typeface="Century Gothic" pitchFamily="34" charset="0"/>
          </a:endParaRPr>
        </a:p>
      </dgm:t>
    </dgm:pt>
    <dgm:pt modelId="{234F91EB-0BCF-431E-8989-66CD31761D17}" type="parTrans" cxnId="{6CF73988-CFBC-4831-BF05-7B356112542D}">
      <dgm:prSet/>
      <dgm:spPr/>
      <dgm:t>
        <a:bodyPr/>
        <a:lstStyle/>
        <a:p>
          <a:endParaRPr lang="en-CA"/>
        </a:p>
      </dgm:t>
    </dgm:pt>
    <dgm:pt modelId="{6B7189F8-45D2-4651-A6FA-DF6D677EA431}" type="sibTrans" cxnId="{6CF73988-CFBC-4831-BF05-7B356112542D}">
      <dgm:prSet/>
      <dgm:spPr/>
      <dgm:t>
        <a:bodyPr/>
        <a:lstStyle/>
        <a:p>
          <a:endParaRPr lang="en-CA"/>
        </a:p>
      </dgm:t>
    </dgm:pt>
    <dgm:pt modelId="{43795269-5274-47FF-9DDC-0F068A1F5BA7}">
      <dgm:prSet/>
      <dgm:spPr/>
      <dgm:t>
        <a:bodyPr/>
        <a:lstStyle/>
        <a:p>
          <a:endParaRPr lang="en-CA"/>
        </a:p>
      </dgm:t>
    </dgm:pt>
    <dgm:pt modelId="{22017759-8E4B-402D-A9E1-7CD86E386748}" type="parTrans" cxnId="{694E1101-165A-47DF-A805-132CCDACDA72}">
      <dgm:prSet/>
      <dgm:spPr/>
      <dgm:t>
        <a:bodyPr/>
        <a:lstStyle/>
        <a:p>
          <a:endParaRPr lang="en-CA"/>
        </a:p>
      </dgm:t>
    </dgm:pt>
    <dgm:pt modelId="{347B604E-3BAF-4F7A-8281-747DD0FF1024}" type="sibTrans" cxnId="{694E1101-165A-47DF-A805-132CCDACDA72}">
      <dgm:prSet/>
      <dgm:spPr/>
      <dgm:t>
        <a:bodyPr/>
        <a:lstStyle/>
        <a:p>
          <a:endParaRPr lang="en-CA"/>
        </a:p>
      </dgm:t>
    </dgm:pt>
    <dgm:pt modelId="{745D89CB-90B0-40D2-BBF8-754A05560A25}">
      <dgm:prSet custT="1"/>
      <dgm:spPr/>
      <dgm:t>
        <a:bodyPr/>
        <a:lstStyle/>
        <a:p>
          <a:r>
            <a:rPr lang="en-CA" sz="2000" dirty="0" smtClean="0">
              <a:latin typeface="Century Gothic" pitchFamily="34" charset="0"/>
            </a:rPr>
            <a:t>Goals &amp; dreams trashed</a:t>
          </a:r>
          <a:endParaRPr lang="en-CA" sz="2000" dirty="0">
            <a:latin typeface="Century Gothic" pitchFamily="34" charset="0"/>
          </a:endParaRPr>
        </a:p>
      </dgm:t>
    </dgm:pt>
    <dgm:pt modelId="{46634B78-20F2-407A-9AD7-D014B545A8EB}" type="parTrans" cxnId="{BF1E413B-7076-4C77-921E-6DEAF4F583C6}">
      <dgm:prSet/>
      <dgm:spPr/>
      <dgm:t>
        <a:bodyPr/>
        <a:lstStyle/>
        <a:p>
          <a:endParaRPr lang="en-CA"/>
        </a:p>
      </dgm:t>
    </dgm:pt>
    <dgm:pt modelId="{2C4A7AF6-E7CA-4954-9CAE-F24C389D043D}" type="sibTrans" cxnId="{BF1E413B-7076-4C77-921E-6DEAF4F583C6}">
      <dgm:prSet/>
      <dgm:spPr/>
      <dgm:t>
        <a:bodyPr/>
        <a:lstStyle/>
        <a:p>
          <a:endParaRPr lang="en-CA"/>
        </a:p>
      </dgm:t>
    </dgm:pt>
    <dgm:pt modelId="{4DC10DC5-A8A8-4938-9CF0-657DA1C317EC}" type="pres">
      <dgm:prSet presAssocID="{12FAEFE6-6697-4F4D-9FB6-3F44D4013541}" presName="linearFlow" presStyleCnt="0">
        <dgm:presLayoutVars>
          <dgm:dir/>
          <dgm:animLvl val="lvl"/>
          <dgm:resizeHandles val="exact"/>
        </dgm:presLayoutVars>
      </dgm:prSet>
      <dgm:spPr/>
      <dgm:t>
        <a:bodyPr/>
        <a:lstStyle/>
        <a:p>
          <a:endParaRPr lang="en-CA"/>
        </a:p>
      </dgm:t>
    </dgm:pt>
    <dgm:pt modelId="{E7F75738-0DB0-4BC8-B7B0-D6C71930D55B}" type="pres">
      <dgm:prSet presAssocID="{F640342C-F69B-4765-8794-FC1B920E5804}" presName="composite" presStyleCnt="0"/>
      <dgm:spPr/>
      <dgm:t>
        <a:bodyPr/>
        <a:lstStyle/>
        <a:p>
          <a:endParaRPr lang="en-CA"/>
        </a:p>
      </dgm:t>
    </dgm:pt>
    <dgm:pt modelId="{60B42E45-384E-4728-BCD3-549E27BEA00E}" type="pres">
      <dgm:prSet presAssocID="{F640342C-F69B-4765-8794-FC1B920E5804}" presName="parentText" presStyleLbl="alignNode1" presStyleIdx="0" presStyleCnt="4">
        <dgm:presLayoutVars>
          <dgm:chMax val="1"/>
          <dgm:bulletEnabled val="1"/>
        </dgm:presLayoutVars>
      </dgm:prSet>
      <dgm:spPr/>
      <dgm:t>
        <a:bodyPr/>
        <a:lstStyle/>
        <a:p>
          <a:endParaRPr lang="en-CA"/>
        </a:p>
      </dgm:t>
    </dgm:pt>
    <dgm:pt modelId="{53BD9D95-7E8B-4215-ADE1-841FA4694664}" type="pres">
      <dgm:prSet presAssocID="{F640342C-F69B-4765-8794-FC1B920E5804}" presName="descendantText" presStyleLbl="alignAcc1" presStyleIdx="0" presStyleCnt="4" custLinFactNeighborX="1067" custLinFactNeighborY="9002">
        <dgm:presLayoutVars>
          <dgm:bulletEnabled val="1"/>
        </dgm:presLayoutVars>
      </dgm:prSet>
      <dgm:spPr/>
      <dgm:t>
        <a:bodyPr/>
        <a:lstStyle/>
        <a:p>
          <a:endParaRPr lang="en-CA"/>
        </a:p>
      </dgm:t>
    </dgm:pt>
    <dgm:pt modelId="{DE4422CE-0257-4609-870D-1124CAF18621}" type="pres">
      <dgm:prSet presAssocID="{15D6E71B-CE5E-4FF2-9DD8-B621348705AB}" presName="sp" presStyleCnt="0"/>
      <dgm:spPr/>
      <dgm:t>
        <a:bodyPr/>
        <a:lstStyle/>
        <a:p>
          <a:endParaRPr lang="en-CA"/>
        </a:p>
      </dgm:t>
    </dgm:pt>
    <dgm:pt modelId="{5653A94E-FE09-4F33-935B-24E1E58E450E}" type="pres">
      <dgm:prSet presAssocID="{26F3B106-6DCB-41CE-887A-D6125CFFBEE3}" presName="composite" presStyleCnt="0"/>
      <dgm:spPr/>
      <dgm:t>
        <a:bodyPr/>
        <a:lstStyle/>
        <a:p>
          <a:endParaRPr lang="en-CA"/>
        </a:p>
      </dgm:t>
    </dgm:pt>
    <dgm:pt modelId="{D59D5F22-52C6-4CFA-98FA-7F1CBB38A097}" type="pres">
      <dgm:prSet presAssocID="{26F3B106-6DCB-41CE-887A-D6125CFFBEE3}" presName="parentText" presStyleLbl="alignNode1" presStyleIdx="1" presStyleCnt="4">
        <dgm:presLayoutVars>
          <dgm:chMax val="1"/>
          <dgm:bulletEnabled val="1"/>
        </dgm:presLayoutVars>
      </dgm:prSet>
      <dgm:spPr/>
      <dgm:t>
        <a:bodyPr/>
        <a:lstStyle/>
        <a:p>
          <a:endParaRPr lang="en-CA"/>
        </a:p>
      </dgm:t>
    </dgm:pt>
    <dgm:pt modelId="{140D609B-6DE6-42AF-8625-DC26F25C8058}" type="pres">
      <dgm:prSet presAssocID="{26F3B106-6DCB-41CE-887A-D6125CFFBEE3}" presName="descendantText" presStyleLbl="alignAcc1" presStyleIdx="1" presStyleCnt="4">
        <dgm:presLayoutVars>
          <dgm:bulletEnabled val="1"/>
        </dgm:presLayoutVars>
      </dgm:prSet>
      <dgm:spPr/>
      <dgm:t>
        <a:bodyPr/>
        <a:lstStyle/>
        <a:p>
          <a:endParaRPr lang="en-CA"/>
        </a:p>
      </dgm:t>
    </dgm:pt>
    <dgm:pt modelId="{39D07539-7EF0-4AA5-BB5D-7BB08DE6C8C2}" type="pres">
      <dgm:prSet presAssocID="{FF738DBF-495B-415D-97D0-8FC463D72CCE}" presName="sp" presStyleCnt="0"/>
      <dgm:spPr/>
      <dgm:t>
        <a:bodyPr/>
        <a:lstStyle/>
        <a:p>
          <a:endParaRPr lang="en-CA"/>
        </a:p>
      </dgm:t>
    </dgm:pt>
    <dgm:pt modelId="{FE86F98D-A866-4CF3-88F7-3B5EBCA0C9B6}" type="pres">
      <dgm:prSet presAssocID="{FEA815BB-6F15-4E90-96A1-11C82E4A54D3}" presName="composite" presStyleCnt="0"/>
      <dgm:spPr/>
      <dgm:t>
        <a:bodyPr/>
        <a:lstStyle/>
        <a:p>
          <a:endParaRPr lang="en-CA"/>
        </a:p>
      </dgm:t>
    </dgm:pt>
    <dgm:pt modelId="{2E0AA772-60A5-4330-BA0A-EC992FC818B1}" type="pres">
      <dgm:prSet presAssocID="{FEA815BB-6F15-4E90-96A1-11C82E4A54D3}" presName="parentText" presStyleLbl="alignNode1" presStyleIdx="2" presStyleCnt="4">
        <dgm:presLayoutVars>
          <dgm:chMax val="1"/>
          <dgm:bulletEnabled val="1"/>
        </dgm:presLayoutVars>
      </dgm:prSet>
      <dgm:spPr/>
      <dgm:t>
        <a:bodyPr/>
        <a:lstStyle/>
        <a:p>
          <a:endParaRPr lang="en-CA"/>
        </a:p>
      </dgm:t>
    </dgm:pt>
    <dgm:pt modelId="{4A552D0E-D8A8-4AAD-9A4F-FF026B653845}" type="pres">
      <dgm:prSet presAssocID="{FEA815BB-6F15-4E90-96A1-11C82E4A54D3}" presName="descendantText" presStyleLbl="alignAcc1" presStyleIdx="2" presStyleCnt="4">
        <dgm:presLayoutVars>
          <dgm:bulletEnabled val="1"/>
        </dgm:presLayoutVars>
      </dgm:prSet>
      <dgm:spPr/>
      <dgm:t>
        <a:bodyPr/>
        <a:lstStyle/>
        <a:p>
          <a:endParaRPr lang="en-CA"/>
        </a:p>
      </dgm:t>
    </dgm:pt>
    <dgm:pt modelId="{25127E81-DC04-49C1-B6A0-AE6516538D34}" type="pres">
      <dgm:prSet presAssocID="{789F6324-D6B4-4B2B-810C-67AD240AB9A4}" presName="sp" presStyleCnt="0"/>
      <dgm:spPr/>
    </dgm:pt>
    <dgm:pt modelId="{ACEA1826-D9D9-44F1-BBFA-DB328902C2B7}" type="pres">
      <dgm:prSet presAssocID="{43795269-5274-47FF-9DDC-0F068A1F5BA7}" presName="composite" presStyleCnt="0"/>
      <dgm:spPr/>
    </dgm:pt>
    <dgm:pt modelId="{2A346FED-5A71-437A-AE22-52F1FCD82956}" type="pres">
      <dgm:prSet presAssocID="{43795269-5274-47FF-9DDC-0F068A1F5BA7}" presName="parentText" presStyleLbl="alignNode1" presStyleIdx="3" presStyleCnt="4">
        <dgm:presLayoutVars>
          <dgm:chMax val="1"/>
          <dgm:bulletEnabled val="1"/>
        </dgm:presLayoutVars>
      </dgm:prSet>
      <dgm:spPr/>
      <dgm:t>
        <a:bodyPr/>
        <a:lstStyle/>
        <a:p>
          <a:endParaRPr lang="en-CA"/>
        </a:p>
      </dgm:t>
    </dgm:pt>
    <dgm:pt modelId="{48EC227A-B114-4361-A514-48F6613F881B}" type="pres">
      <dgm:prSet presAssocID="{43795269-5274-47FF-9DDC-0F068A1F5BA7}" presName="descendantText" presStyleLbl="alignAcc1" presStyleIdx="3" presStyleCnt="4">
        <dgm:presLayoutVars>
          <dgm:bulletEnabled val="1"/>
        </dgm:presLayoutVars>
      </dgm:prSet>
      <dgm:spPr/>
      <dgm:t>
        <a:bodyPr/>
        <a:lstStyle/>
        <a:p>
          <a:endParaRPr lang="en-CA"/>
        </a:p>
      </dgm:t>
    </dgm:pt>
  </dgm:ptLst>
  <dgm:cxnLst>
    <dgm:cxn modelId="{2313B053-B7BB-4D3E-8386-38624FA5DC43}" type="presOf" srcId="{43795269-5274-47FF-9DDC-0F068A1F5BA7}" destId="{2A346FED-5A71-437A-AE22-52F1FCD82956}" srcOrd="0" destOrd="0" presId="urn:microsoft.com/office/officeart/2005/8/layout/chevron2"/>
    <dgm:cxn modelId="{AD7159A5-A62C-4986-B9D2-F62CBED57C95}" type="presOf" srcId="{26F3B106-6DCB-41CE-887A-D6125CFFBEE3}" destId="{D59D5F22-52C6-4CFA-98FA-7F1CBB38A097}" srcOrd="0" destOrd="0" presId="urn:microsoft.com/office/officeart/2005/8/layout/chevron2"/>
    <dgm:cxn modelId="{206DA190-DEB2-46DD-8229-EF2E06FD3B32}" type="presOf" srcId="{CEBB1D7A-F804-490E-BD2B-D34941C18EBD}" destId="{4A552D0E-D8A8-4AAD-9A4F-FF026B653845}" srcOrd="0" destOrd="0" presId="urn:microsoft.com/office/officeart/2005/8/layout/chevron2"/>
    <dgm:cxn modelId="{CDBDBE94-C5A3-4583-A9BD-17048458FF10}" srcId="{12FAEFE6-6697-4F4D-9FB6-3F44D4013541}" destId="{FEA815BB-6F15-4E90-96A1-11C82E4A54D3}" srcOrd="2" destOrd="0" parTransId="{B9E03D07-8AFA-4CDB-A0BB-62E4837FCB75}" sibTransId="{789F6324-D6B4-4B2B-810C-67AD240AB9A4}"/>
    <dgm:cxn modelId="{CE4E71EA-C5E9-4950-AE9E-4B6D611409B4}" type="presOf" srcId="{E535E2B3-CFED-4BFE-B836-2ACB0F3C2D18}" destId="{140D609B-6DE6-42AF-8625-DC26F25C8058}" srcOrd="0" destOrd="0" presId="urn:microsoft.com/office/officeart/2005/8/layout/chevron2"/>
    <dgm:cxn modelId="{6CF73988-CFBC-4831-BF05-7B356112542D}" srcId="{FEA815BB-6F15-4E90-96A1-11C82E4A54D3}" destId="{CEBB1D7A-F804-490E-BD2B-D34941C18EBD}" srcOrd="0" destOrd="0" parTransId="{234F91EB-0BCF-431E-8989-66CD31761D17}" sibTransId="{6B7189F8-45D2-4651-A6FA-DF6D677EA431}"/>
    <dgm:cxn modelId="{82D3FE50-B604-423D-AAD3-A5CA18C4A36A}" type="presOf" srcId="{745D89CB-90B0-40D2-BBF8-754A05560A25}" destId="{48EC227A-B114-4361-A514-48F6613F881B}" srcOrd="0" destOrd="0" presId="urn:microsoft.com/office/officeart/2005/8/layout/chevron2"/>
    <dgm:cxn modelId="{FBB3C170-7C7E-4948-B597-550BBE43990E}" type="presOf" srcId="{F640342C-F69B-4765-8794-FC1B920E5804}" destId="{60B42E45-384E-4728-BCD3-549E27BEA00E}" srcOrd="0" destOrd="0" presId="urn:microsoft.com/office/officeart/2005/8/layout/chevron2"/>
    <dgm:cxn modelId="{2E775832-0182-48C4-975F-0B64715F0999}" srcId="{F640342C-F69B-4765-8794-FC1B920E5804}" destId="{4D473F4A-DF2D-4BB7-B07E-B8CE2AA9D391}" srcOrd="0" destOrd="0" parTransId="{D3B94E8F-BA97-4E07-A30E-CA91AE73BBC1}" sibTransId="{4CC70145-E837-48C0-A41D-643D7845C4E2}"/>
    <dgm:cxn modelId="{BF1E413B-7076-4C77-921E-6DEAF4F583C6}" srcId="{43795269-5274-47FF-9DDC-0F068A1F5BA7}" destId="{745D89CB-90B0-40D2-BBF8-754A05560A25}" srcOrd="0" destOrd="0" parTransId="{46634B78-20F2-407A-9AD7-D014B545A8EB}" sibTransId="{2C4A7AF6-E7CA-4954-9CAE-F24C389D043D}"/>
    <dgm:cxn modelId="{31D6631B-1A5A-4794-8BFA-EDFE266638A4}" srcId="{12FAEFE6-6697-4F4D-9FB6-3F44D4013541}" destId="{F640342C-F69B-4765-8794-FC1B920E5804}" srcOrd="0" destOrd="0" parTransId="{3B28EC45-1B94-4BD7-9208-62500F8AA101}" sibTransId="{15D6E71B-CE5E-4FF2-9DD8-B621348705AB}"/>
    <dgm:cxn modelId="{00BE4234-3601-4DA2-A16B-BCCED0635FE2}" srcId="{26F3B106-6DCB-41CE-887A-D6125CFFBEE3}" destId="{E535E2B3-CFED-4BFE-B836-2ACB0F3C2D18}" srcOrd="0" destOrd="0" parTransId="{E81DF972-1EAC-4BD4-9006-36D8025676F3}" sibTransId="{417251E3-4593-429C-A7AF-863C99246BF7}"/>
    <dgm:cxn modelId="{694E1101-165A-47DF-A805-132CCDACDA72}" srcId="{12FAEFE6-6697-4F4D-9FB6-3F44D4013541}" destId="{43795269-5274-47FF-9DDC-0F068A1F5BA7}" srcOrd="3" destOrd="0" parTransId="{22017759-8E4B-402D-A9E1-7CD86E386748}" sibTransId="{347B604E-3BAF-4F7A-8281-747DD0FF1024}"/>
    <dgm:cxn modelId="{A35E5ACB-903D-42FA-9AC3-2E4FA385DD37}" srcId="{12FAEFE6-6697-4F4D-9FB6-3F44D4013541}" destId="{26F3B106-6DCB-41CE-887A-D6125CFFBEE3}" srcOrd="1" destOrd="0" parTransId="{93B707CB-92AF-4500-9B4B-A13868A6CE4E}" sibTransId="{FF738DBF-495B-415D-97D0-8FC463D72CCE}"/>
    <dgm:cxn modelId="{D41D46AB-5654-427B-ACF5-AADD357597A7}" type="presOf" srcId="{4D473F4A-DF2D-4BB7-B07E-B8CE2AA9D391}" destId="{53BD9D95-7E8B-4215-ADE1-841FA4694664}" srcOrd="0" destOrd="0" presId="urn:microsoft.com/office/officeart/2005/8/layout/chevron2"/>
    <dgm:cxn modelId="{45253C5D-3CC3-45E7-9CA5-3DB3354E1EDA}" type="presOf" srcId="{12FAEFE6-6697-4F4D-9FB6-3F44D4013541}" destId="{4DC10DC5-A8A8-4938-9CF0-657DA1C317EC}" srcOrd="0" destOrd="0" presId="urn:microsoft.com/office/officeart/2005/8/layout/chevron2"/>
    <dgm:cxn modelId="{B708BC82-322F-4C4B-AFF0-BEC5D91C4E43}" type="presOf" srcId="{FEA815BB-6F15-4E90-96A1-11C82E4A54D3}" destId="{2E0AA772-60A5-4330-BA0A-EC992FC818B1}" srcOrd="0" destOrd="0" presId="urn:microsoft.com/office/officeart/2005/8/layout/chevron2"/>
    <dgm:cxn modelId="{BC5282D2-57AE-4876-A5ED-BDA11577BBA9}" type="presParOf" srcId="{4DC10DC5-A8A8-4938-9CF0-657DA1C317EC}" destId="{E7F75738-0DB0-4BC8-B7B0-D6C71930D55B}" srcOrd="0" destOrd="0" presId="urn:microsoft.com/office/officeart/2005/8/layout/chevron2"/>
    <dgm:cxn modelId="{5A493960-8C3C-4B4F-AD58-7D4A240C1110}" type="presParOf" srcId="{E7F75738-0DB0-4BC8-B7B0-D6C71930D55B}" destId="{60B42E45-384E-4728-BCD3-549E27BEA00E}" srcOrd="0" destOrd="0" presId="urn:microsoft.com/office/officeart/2005/8/layout/chevron2"/>
    <dgm:cxn modelId="{5910D11E-3947-428A-A2E1-A2113335C201}" type="presParOf" srcId="{E7F75738-0DB0-4BC8-B7B0-D6C71930D55B}" destId="{53BD9D95-7E8B-4215-ADE1-841FA4694664}" srcOrd="1" destOrd="0" presId="urn:microsoft.com/office/officeart/2005/8/layout/chevron2"/>
    <dgm:cxn modelId="{9C36AFBB-67D0-42AD-92F0-B3C3D93F0368}" type="presParOf" srcId="{4DC10DC5-A8A8-4938-9CF0-657DA1C317EC}" destId="{DE4422CE-0257-4609-870D-1124CAF18621}" srcOrd="1" destOrd="0" presId="urn:microsoft.com/office/officeart/2005/8/layout/chevron2"/>
    <dgm:cxn modelId="{04D74449-4570-4F3B-9F5A-5FFB0B322350}" type="presParOf" srcId="{4DC10DC5-A8A8-4938-9CF0-657DA1C317EC}" destId="{5653A94E-FE09-4F33-935B-24E1E58E450E}" srcOrd="2" destOrd="0" presId="urn:microsoft.com/office/officeart/2005/8/layout/chevron2"/>
    <dgm:cxn modelId="{53BE4948-B5D2-4772-9C05-A3DAA5B192BD}" type="presParOf" srcId="{5653A94E-FE09-4F33-935B-24E1E58E450E}" destId="{D59D5F22-52C6-4CFA-98FA-7F1CBB38A097}" srcOrd="0" destOrd="0" presId="urn:microsoft.com/office/officeart/2005/8/layout/chevron2"/>
    <dgm:cxn modelId="{B52776C1-7064-43DF-82B7-47576E11A411}" type="presParOf" srcId="{5653A94E-FE09-4F33-935B-24E1E58E450E}" destId="{140D609B-6DE6-42AF-8625-DC26F25C8058}" srcOrd="1" destOrd="0" presId="urn:microsoft.com/office/officeart/2005/8/layout/chevron2"/>
    <dgm:cxn modelId="{17373C84-B9EA-48B5-84DA-ACF4D83DF441}" type="presParOf" srcId="{4DC10DC5-A8A8-4938-9CF0-657DA1C317EC}" destId="{39D07539-7EF0-4AA5-BB5D-7BB08DE6C8C2}" srcOrd="3" destOrd="0" presId="urn:microsoft.com/office/officeart/2005/8/layout/chevron2"/>
    <dgm:cxn modelId="{49563D95-B647-4BCD-BBEB-EC88665C3349}" type="presParOf" srcId="{4DC10DC5-A8A8-4938-9CF0-657DA1C317EC}" destId="{FE86F98D-A866-4CF3-88F7-3B5EBCA0C9B6}" srcOrd="4" destOrd="0" presId="urn:microsoft.com/office/officeart/2005/8/layout/chevron2"/>
    <dgm:cxn modelId="{3B3FB8C2-F4A0-4C02-8C9C-A245DDB8C5B9}" type="presParOf" srcId="{FE86F98D-A866-4CF3-88F7-3B5EBCA0C9B6}" destId="{2E0AA772-60A5-4330-BA0A-EC992FC818B1}" srcOrd="0" destOrd="0" presId="urn:microsoft.com/office/officeart/2005/8/layout/chevron2"/>
    <dgm:cxn modelId="{48DB1188-404C-49BC-8D1F-3907FC4CC6AB}" type="presParOf" srcId="{FE86F98D-A866-4CF3-88F7-3B5EBCA0C9B6}" destId="{4A552D0E-D8A8-4AAD-9A4F-FF026B653845}" srcOrd="1" destOrd="0" presId="urn:microsoft.com/office/officeart/2005/8/layout/chevron2"/>
    <dgm:cxn modelId="{1E7D0AC0-77DD-4FB6-87BE-735E2B56A953}" type="presParOf" srcId="{4DC10DC5-A8A8-4938-9CF0-657DA1C317EC}" destId="{25127E81-DC04-49C1-B6A0-AE6516538D34}" srcOrd="5" destOrd="0" presId="urn:microsoft.com/office/officeart/2005/8/layout/chevron2"/>
    <dgm:cxn modelId="{28D60627-7E44-4569-8E88-1F48969BA12D}" type="presParOf" srcId="{4DC10DC5-A8A8-4938-9CF0-657DA1C317EC}" destId="{ACEA1826-D9D9-44F1-BBFA-DB328902C2B7}" srcOrd="6" destOrd="0" presId="urn:microsoft.com/office/officeart/2005/8/layout/chevron2"/>
    <dgm:cxn modelId="{711B41CA-6B65-4DC9-B585-372ABBAEAE8E}" type="presParOf" srcId="{ACEA1826-D9D9-44F1-BBFA-DB328902C2B7}" destId="{2A346FED-5A71-437A-AE22-52F1FCD82956}" srcOrd="0" destOrd="0" presId="urn:microsoft.com/office/officeart/2005/8/layout/chevron2"/>
    <dgm:cxn modelId="{1E87A016-023C-4404-ACC1-330847C11BB6}" type="presParOf" srcId="{ACEA1826-D9D9-44F1-BBFA-DB328902C2B7}" destId="{48EC227A-B114-4361-A514-48F6613F881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9F4FB7-3354-48A3-BD09-EA517C711D68}" type="doc">
      <dgm:prSet loTypeId="urn:microsoft.com/office/officeart/2005/8/layout/venn2" loCatId="relationship" qsTypeId="urn:microsoft.com/office/officeart/2005/8/quickstyle/3d1" qsCatId="3D" csTypeId="urn:microsoft.com/office/officeart/2005/8/colors/accent1_2" csCatId="accent1" phldr="1"/>
      <dgm:spPr/>
      <dgm:t>
        <a:bodyPr/>
        <a:lstStyle/>
        <a:p>
          <a:endParaRPr lang="en-CA"/>
        </a:p>
      </dgm:t>
    </dgm:pt>
    <dgm:pt modelId="{696FB0CF-9687-444C-A7FD-B84843F3B395}" type="pres">
      <dgm:prSet presAssocID="{E99F4FB7-3354-48A3-BD09-EA517C711D68}" presName="Name0" presStyleCnt="0">
        <dgm:presLayoutVars>
          <dgm:chMax val="7"/>
          <dgm:resizeHandles val="exact"/>
        </dgm:presLayoutVars>
      </dgm:prSet>
      <dgm:spPr/>
      <dgm:t>
        <a:bodyPr/>
        <a:lstStyle/>
        <a:p>
          <a:endParaRPr lang="en-CA"/>
        </a:p>
      </dgm:t>
    </dgm:pt>
  </dgm:ptLst>
  <dgm:cxnLst>
    <dgm:cxn modelId="{C50AC0A2-2F7A-4397-8625-C158436100EF}" type="presOf" srcId="{E99F4FB7-3354-48A3-BD09-EA517C711D68}" destId="{696FB0CF-9687-444C-A7FD-B84843F3B395}" srcOrd="0"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017EB8-EF1B-44B6-9455-CC2BB54799E4}" type="doc">
      <dgm:prSet loTypeId="urn:microsoft.com/office/officeart/2005/8/layout/arrow2" loCatId="process" qsTypeId="urn:microsoft.com/office/officeart/2005/8/quickstyle/3d1" qsCatId="3D" csTypeId="urn:microsoft.com/office/officeart/2005/8/colors/accent1_2" csCatId="accent1" phldr="1"/>
      <dgm:spPr/>
    </dgm:pt>
    <dgm:pt modelId="{61A319F4-2ECF-4989-8C82-1DEEC48DA083}">
      <dgm:prSet phldrT="[Text]"/>
      <dgm:spPr/>
      <dgm:t>
        <a:bodyPr/>
        <a:lstStyle/>
        <a:p>
          <a:r>
            <a:rPr lang="en-CA" dirty="0" smtClean="0">
              <a:latin typeface="Century Gothic" pitchFamily="34" charset="0"/>
            </a:rPr>
            <a:t>Your Pride</a:t>
          </a:r>
          <a:endParaRPr lang="en-CA" dirty="0">
            <a:latin typeface="Century Gothic" pitchFamily="34" charset="0"/>
          </a:endParaRPr>
        </a:p>
      </dgm:t>
    </dgm:pt>
    <dgm:pt modelId="{873832B5-CA72-4092-A44E-03DE2D84A9FF}" type="parTrans" cxnId="{929F41AF-FA10-4B8E-B217-C963B097EEEB}">
      <dgm:prSet/>
      <dgm:spPr/>
      <dgm:t>
        <a:bodyPr/>
        <a:lstStyle/>
        <a:p>
          <a:endParaRPr lang="en-CA"/>
        </a:p>
      </dgm:t>
    </dgm:pt>
    <dgm:pt modelId="{B8ACE02F-99D0-4EE7-8039-EB16CCDAD821}" type="sibTrans" cxnId="{929F41AF-FA10-4B8E-B217-C963B097EEEB}">
      <dgm:prSet/>
      <dgm:spPr/>
      <dgm:t>
        <a:bodyPr/>
        <a:lstStyle/>
        <a:p>
          <a:endParaRPr lang="en-CA"/>
        </a:p>
      </dgm:t>
    </dgm:pt>
    <dgm:pt modelId="{7E12ABAE-1571-4AA9-A78C-A1BD8F012AC7}">
      <dgm:prSet phldrT="[Text]"/>
      <dgm:spPr/>
      <dgm:t>
        <a:bodyPr/>
        <a:lstStyle/>
        <a:p>
          <a:r>
            <a:rPr lang="en-CA" dirty="0" smtClean="0">
              <a:latin typeface="Century Gothic" pitchFamily="34" charset="0"/>
            </a:rPr>
            <a:t>Your Passion</a:t>
          </a:r>
          <a:endParaRPr lang="en-CA" dirty="0">
            <a:latin typeface="Century Gothic" pitchFamily="34" charset="0"/>
          </a:endParaRPr>
        </a:p>
      </dgm:t>
    </dgm:pt>
    <dgm:pt modelId="{4BB5821C-61D2-427B-83FA-84A5A4539795}" type="parTrans" cxnId="{28F53A10-D85A-4A0B-97CC-A29FDD73A532}">
      <dgm:prSet/>
      <dgm:spPr/>
      <dgm:t>
        <a:bodyPr/>
        <a:lstStyle/>
        <a:p>
          <a:endParaRPr lang="en-CA"/>
        </a:p>
      </dgm:t>
    </dgm:pt>
    <dgm:pt modelId="{3FE611B6-EF45-4C37-BACE-22358EC07E8A}" type="sibTrans" cxnId="{28F53A10-D85A-4A0B-97CC-A29FDD73A532}">
      <dgm:prSet/>
      <dgm:spPr/>
      <dgm:t>
        <a:bodyPr/>
        <a:lstStyle/>
        <a:p>
          <a:endParaRPr lang="en-CA"/>
        </a:p>
      </dgm:t>
    </dgm:pt>
    <dgm:pt modelId="{012A760A-BDEA-4F8A-9CF5-24DE1D2F14AA}">
      <dgm:prSet phldrT="[Text]"/>
      <dgm:spPr/>
      <dgm:t>
        <a:bodyPr/>
        <a:lstStyle/>
        <a:p>
          <a:r>
            <a:rPr lang="en-CA" dirty="0" smtClean="0">
              <a:latin typeface="Century Gothic" pitchFamily="34" charset="0"/>
            </a:rPr>
            <a:t>Your Dreams &amp; Goals</a:t>
          </a:r>
          <a:endParaRPr lang="en-CA" dirty="0">
            <a:latin typeface="Century Gothic" pitchFamily="34" charset="0"/>
          </a:endParaRPr>
        </a:p>
      </dgm:t>
    </dgm:pt>
    <dgm:pt modelId="{A877541C-24E4-4B9D-B883-8FB12EA821B1}" type="parTrans" cxnId="{77BD70D4-4660-4CD4-80D7-3EE200E2AA9E}">
      <dgm:prSet/>
      <dgm:spPr/>
      <dgm:t>
        <a:bodyPr/>
        <a:lstStyle/>
        <a:p>
          <a:endParaRPr lang="en-CA"/>
        </a:p>
      </dgm:t>
    </dgm:pt>
    <dgm:pt modelId="{3F9D869E-96B1-4C36-A912-B86D37C4BE4A}" type="sibTrans" cxnId="{77BD70D4-4660-4CD4-80D7-3EE200E2AA9E}">
      <dgm:prSet/>
      <dgm:spPr/>
      <dgm:t>
        <a:bodyPr/>
        <a:lstStyle/>
        <a:p>
          <a:endParaRPr lang="en-CA"/>
        </a:p>
      </dgm:t>
    </dgm:pt>
    <dgm:pt modelId="{C8C593A5-5F68-4E45-A5DA-31EFF302EA35}" type="pres">
      <dgm:prSet presAssocID="{F8017EB8-EF1B-44B6-9455-CC2BB54799E4}" presName="arrowDiagram" presStyleCnt="0">
        <dgm:presLayoutVars>
          <dgm:chMax val="5"/>
          <dgm:dir/>
          <dgm:resizeHandles val="exact"/>
        </dgm:presLayoutVars>
      </dgm:prSet>
      <dgm:spPr/>
    </dgm:pt>
    <dgm:pt modelId="{972CEA74-BB3E-4B22-9BC2-4BC6CF9EE1D8}" type="pres">
      <dgm:prSet presAssocID="{F8017EB8-EF1B-44B6-9455-CC2BB54799E4}" presName="arrow" presStyleLbl="bgShp" presStyleIdx="0" presStyleCnt="1"/>
      <dgm:spPr/>
    </dgm:pt>
    <dgm:pt modelId="{B865E5F6-53AC-4C6D-83FD-7B1530B4B550}" type="pres">
      <dgm:prSet presAssocID="{F8017EB8-EF1B-44B6-9455-CC2BB54799E4}" presName="arrowDiagram3" presStyleCnt="0"/>
      <dgm:spPr/>
    </dgm:pt>
    <dgm:pt modelId="{54DFA850-5DDE-449C-9B07-B7E7C7788D5C}" type="pres">
      <dgm:prSet presAssocID="{61A319F4-2ECF-4989-8C82-1DEEC48DA083}" presName="bullet3a" presStyleLbl="node1" presStyleIdx="0" presStyleCnt="3"/>
      <dgm:spPr/>
    </dgm:pt>
    <dgm:pt modelId="{7506EC34-94C4-4E4A-AFA2-8354558B30EB}" type="pres">
      <dgm:prSet presAssocID="{61A319F4-2ECF-4989-8C82-1DEEC48DA083}" presName="textBox3a" presStyleLbl="revTx" presStyleIdx="0" presStyleCnt="3" custScaleX="371242">
        <dgm:presLayoutVars>
          <dgm:bulletEnabled val="1"/>
        </dgm:presLayoutVars>
      </dgm:prSet>
      <dgm:spPr/>
      <dgm:t>
        <a:bodyPr/>
        <a:lstStyle/>
        <a:p>
          <a:endParaRPr lang="en-CA"/>
        </a:p>
      </dgm:t>
    </dgm:pt>
    <dgm:pt modelId="{D6E0EB8B-5FF9-4DBB-AE61-633D208161F4}" type="pres">
      <dgm:prSet presAssocID="{7E12ABAE-1571-4AA9-A78C-A1BD8F012AC7}" presName="bullet3b" presStyleLbl="node1" presStyleIdx="1" presStyleCnt="3"/>
      <dgm:spPr/>
    </dgm:pt>
    <dgm:pt modelId="{CF3FB8C8-2FAC-4FA0-AE24-3EA4EFE219FF}" type="pres">
      <dgm:prSet presAssocID="{7E12ABAE-1571-4AA9-A78C-A1BD8F012AC7}" presName="textBox3b" presStyleLbl="revTx" presStyleIdx="1" presStyleCnt="3" custScaleX="290882">
        <dgm:presLayoutVars>
          <dgm:bulletEnabled val="1"/>
        </dgm:presLayoutVars>
      </dgm:prSet>
      <dgm:spPr/>
      <dgm:t>
        <a:bodyPr/>
        <a:lstStyle/>
        <a:p>
          <a:endParaRPr lang="en-CA"/>
        </a:p>
      </dgm:t>
    </dgm:pt>
    <dgm:pt modelId="{1FB96BBE-E79A-4218-8701-B715522FAD89}" type="pres">
      <dgm:prSet presAssocID="{012A760A-BDEA-4F8A-9CF5-24DE1D2F14AA}" presName="bullet3c" presStyleLbl="node1" presStyleIdx="2" presStyleCnt="3"/>
      <dgm:spPr/>
    </dgm:pt>
    <dgm:pt modelId="{D2A88308-25CC-44BC-9E20-E30CB73056B3}" type="pres">
      <dgm:prSet presAssocID="{012A760A-BDEA-4F8A-9CF5-24DE1D2F14AA}" presName="textBox3c" presStyleLbl="revTx" presStyleIdx="2" presStyleCnt="3" custFlipVert="0" custScaleX="119052" custScaleY="28213">
        <dgm:presLayoutVars>
          <dgm:bulletEnabled val="1"/>
        </dgm:presLayoutVars>
      </dgm:prSet>
      <dgm:spPr/>
      <dgm:t>
        <a:bodyPr/>
        <a:lstStyle/>
        <a:p>
          <a:endParaRPr lang="en-CA"/>
        </a:p>
      </dgm:t>
    </dgm:pt>
  </dgm:ptLst>
  <dgm:cxnLst>
    <dgm:cxn modelId="{77BD70D4-4660-4CD4-80D7-3EE200E2AA9E}" srcId="{F8017EB8-EF1B-44B6-9455-CC2BB54799E4}" destId="{012A760A-BDEA-4F8A-9CF5-24DE1D2F14AA}" srcOrd="2" destOrd="0" parTransId="{A877541C-24E4-4B9D-B883-8FB12EA821B1}" sibTransId="{3F9D869E-96B1-4C36-A912-B86D37C4BE4A}"/>
    <dgm:cxn modelId="{EB2570BB-43E5-4004-A6B0-DA40AA802CF5}" type="presOf" srcId="{7E12ABAE-1571-4AA9-A78C-A1BD8F012AC7}" destId="{CF3FB8C8-2FAC-4FA0-AE24-3EA4EFE219FF}" srcOrd="0" destOrd="0" presId="urn:microsoft.com/office/officeart/2005/8/layout/arrow2"/>
    <dgm:cxn modelId="{0C907847-89BF-4042-A224-F4D183A8A72E}" type="presOf" srcId="{61A319F4-2ECF-4989-8C82-1DEEC48DA083}" destId="{7506EC34-94C4-4E4A-AFA2-8354558B30EB}" srcOrd="0" destOrd="0" presId="urn:microsoft.com/office/officeart/2005/8/layout/arrow2"/>
    <dgm:cxn modelId="{28F53A10-D85A-4A0B-97CC-A29FDD73A532}" srcId="{F8017EB8-EF1B-44B6-9455-CC2BB54799E4}" destId="{7E12ABAE-1571-4AA9-A78C-A1BD8F012AC7}" srcOrd="1" destOrd="0" parTransId="{4BB5821C-61D2-427B-83FA-84A5A4539795}" sibTransId="{3FE611B6-EF45-4C37-BACE-22358EC07E8A}"/>
    <dgm:cxn modelId="{01D5E135-CD5D-4013-92C9-CC2CEC7164F5}" type="presOf" srcId="{F8017EB8-EF1B-44B6-9455-CC2BB54799E4}" destId="{C8C593A5-5F68-4E45-A5DA-31EFF302EA35}" srcOrd="0" destOrd="0" presId="urn:microsoft.com/office/officeart/2005/8/layout/arrow2"/>
    <dgm:cxn modelId="{929F41AF-FA10-4B8E-B217-C963B097EEEB}" srcId="{F8017EB8-EF1B-44B6-9455-CC2BB54799E4}" destId="{61A319F4-2ECF-4989-8C82-1DEEC48DA083}" srcOrd="0" destOrd="0" parTransId="{873832B5-CA72-4092-A44E-03DE2D84A9FF}" sibTransId="{B8ACE02F-99D0-4EE7-8039-EB16CCDAD821}"/>
    <dgm:cxn modelId="{3EBDFEFE-D4AD-4D50-84F6-96EC60D7182C}" type="presOf" srcId="{012A760A-BDEA-4F8A-9CF5-24DE1D2F14AA}" destId="{D2A88308-25CC-44BC-9E20-E30CB73056B3}" srcOrd="0" destOrd="0" presId="urn:microsoft.com/office/officeart/2005/8/layout/arrow2"/>
    <dgm:cxn modelId="{9E0F9E08-B7A4-4FA4-BD0F-A55B64EB8B26}" type="presParOf" srcId="{C8C593A5-5F68-4E45-A5DA-31EFF302EA35}" destId="{972CEA74-BB3E-4B22-9BC2-4BC6CF9EE1D8}" srcOrd="0" destOrd="0" presId="urn:microsoft.com/office/officeart/2005/8/layout/arrow2"/>
    <dgm:cxn modelId="{E02BDAA0-6AE0-4167-B740-E22921F7B01E}" type="presParOf" srcId="{C8C593A5-5F68-4E45-A5DA-31EFF302EA35}" destId="{B865E5F6-53AC-4C6D-83FD-7B1530B4B550}" srcOrd="1" destOrd="0" presId="urn:microsoft.com/office/officeart/2005/8/layout/arrow2"/>
    <dgm:cxn modelId="{E214EBE9-F34F-4453-A034-63211C3DA7C3}" type="presParOf" srcId="{B865E5F6-53AC-4C6D-83FD-7B1530B4B550}" destId="{54DFA850-5DDE-449C-9B07-B7E7C7788D5C}" srcOrd="0" destOrd="0" presId="urn:microsoft.com/office/officeart/2005/8/layout/arrow2"/>
    <dgm:cxn modelId="{2D1F165C-4D2A-40B7-BE41-29E40FDCBF51}" type="presParOf" srcId="{B865E5F6-53AC-4C6D-83FD-7B1530B4B550}" destId="{7506EC34-94C4-4E4A-AFA2-8354558B30EB}" srcOrd="1" destOrd="0" presId="urn:microsoft.com/office/officeart/2005/8/layout/arrow2"/>
    <dgm:cxn modelId="{201ADE7B-CAC8-4BD6-B5DE-C24DAC0453B9}" type="presParOf" srcId="{B865E5F6-53AC-4C6D-83FD-7B1530B4B550}" destId="{D6E0EB8B-5FF9-4DBB-AE61-633D208161F4}" srcOrd="2" destOrd="0" presId="urn:microsoft.com/office/officeart/2005/8/layout/arrow2"/>
    <dgm:cxn modelId="{A71E0E96-DCF8-41BA-AB28-450BD15332E6}" type="presParOf" srcId="{B865E5F6-53AC-4C6D-83FD-7B1530B4B550}" destId="{CF3FB8C8-2FAC-4FA0-AE24-3EA4EFE219FF}" srcOrd="3" destOrd="0" presId="urn:microsoft.com/office/officeart/2005/8/layout/arrow2"/>
    <dgm:cxn modelId="{64406B97-4E80-416B-87CB-2FB9B495A860}" type="presParOf" srcId="{B865E5F6-53AC-4C6D-83FD-7B1530B4B550}" destId="{1FB96BBE-E79A-4218-8701-B715522FAD89}" srcOrd="4" destOrd="0" presId="urn:microsoft.com/office/officeart/2005/8/layout/arrow2"/>
    <dgm:cxn modelId="{3AF1BE7D-BA28-464E-A85F-D86B6FBA48AD}" type="presParOf" srcId="{B865E5F6-53AC-4C6D-83FD-7B1530B4B550}" destId="{D2A88308-25CC-44BC-9E20-E30CB73056B3}" srcOrd="5"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B79350-1CC0-4CC3-B8A9-B00BFBA7383F}" type="doc">
      <dgm:prSet loTypeId="urn:microsoft.com/office/officeart/2005/8/layout/hChevron3" loCatId="process" qsTypeId="urn:microsoft.com/office/officeart/2005/8/quickstyle/3d1" qsCatId="3D" csTypeId="urn:microsoft.com/office/officeart/2005/8/colors/accent1_2" csCatId="accent1" phldr="1"/>
      <dgm:spPr/>
    </dgm:pt>
    <dgm:pt modelId="{EC92E0C4-35A0-431F-ABC1-18D4784C5F38}">
      <dgm:prSet phldrT="[Text]"/>
      <dgm:spPr/>
      <dgm:t>
        <a:bodyPr/>
        <a:lstStyle/>
        <a:p>
          <a:r>
            <a:rPr lang="en-CA" dirty="0" smtClean="0">
              <a:latin typeface="Century Gothic" pitchFamily="34" charset="0"/>
            </a:rPr>
            <a:t>heterosexual</a:t>
          </a:r>
          <a:endParaRPr lang="en-CA" dirty="0">
            <a:latin typeface="Century Gothic" pitchFamily="34" charset="0"/>
          </a:endParaRPr>
        </a:p>
      </dgm:t>
    </dgm:pt>
    <dgm:pt modelId="{47CD8C3C-6B1C-4B2B-87C7-538AD3300CA5}" type="parTrans" cxnId="{A8ACD526-AD68-4B64-9438-CE28E9C51F15}">
      <dgm:prSet/>
      <dgm:spPr/>
      <dgm:t>
        <a:bodyPr/>
        <a:lstStyle/>
        <a:p>
          <a:endParaRPr lang="en-CA"/>
        </a:p>
      </dgm:t>
    </dgm:pt>
    <dgm:pt modelId="{38E730B4-19DD-4258-9649-02559D67F6A7}" type="sibTrans" cxnId="{A8ACD526-AD68-4B64-9438-CE28E9C51F15}">
      <dgm:prSet/>
      <dgm:spPr/>
      <dgm:t>
        <a:bodyPr/>
        <a:lstStyle/>
        <a:p>
          <a:endParaRPr lang="en-CA"/>
        </a:p>
      </dgm:t>
    </dgm:pt>
    <dgm:pt modelId="{71E33441-57C1-45A0-A947-4C8DF1F42332}">
      <dgm:prSet phldrT="[Text]"/>
      <dgm:spPr/>
      <dgm:t>
        <a:bodyPr/>
        <a:lstStyle/>
        <a:p>
          <a:r>
            <a:rPr lang="en-CA" dirty="0" smtClean="0">
              <a:latin typeface="Century Gothic" pitchFamily="34" charset="0"/>
            </a:rPr>
            <a:t> bisexual</a:t>
          </a:r>
          <a:endParaRPr lang="en-CA" dirty="0">
            <a:latin typeface="Century Gothic" pitchFamily="34" charset="0"/>
          </a:endParaRPr>
        </a:p>
      </dgm:t>
    </dgm:pt>
    <dgm:pt modelId="{441373EA-9FA3-4CA0-8FF1-5C17EF49FB17}" type="parTrans" cxnId="{F699D14F-002D-4C8E-B6F1-EC3E2B424162}">
      <dgm:prSet/>
      <dgm:spPr/>
      <dgm:t>
        <a:bodyPr/>
        <a:lstStyle/>
        <a:p>
          <a:endParaRPr lang="en-CA"/>
        </a:p>
      </dgm:t>
    </dgm:pt>
    <dgm:pt modelId="{282CB9A4-53F3-42DD-B739-E793E6ACC518}" type="sibTrans" cxnId="{F699D14F-002D-4C8E-B6F1-EC3E2B424162}">
      <dgm:prSet/>
      <dgm:spPr/>
      <dgm:t>
        <a:bodyPr/>
        <a:lstStyle/>
        <a:p>
          <a:endParaRPr lang="en-CA"/>
        </a:p>
      </dgm:t>
    </dgm:pt>
    <dgm:pt modelId="{63A662CD-2C42-43CD-8C4C-E07CD00C96D9}">
      <dgm:prSet phldrT="[Text]"/>
      <dgm:spPr/>
      <dgm:t>
        <a:bodyPr/>
        <a:lstStyle/>
        <a:p>
          <a:r>
            <a:rPr lang="en-CA" dirty="0" smtClean="0">
              <a:latin typeface="Century Gothic" pitchFamily="34" charset="0"/>
            </a:rPr>
            <a:t>homosexual</a:t>
          </a:r>
          <a:endParaRPr lang="en-CA" dirty="0">
            <a:latin typeface="Century Gothic" pitchFamily="34" charset="0"/>
          </a:endParaRPr>
        </a:p>
      </dgm:t>
    </dgm:pt>
    <dgm:pt modelId="{19B5450B-AF65-4E65-A354-58414451A844}" type="parTrans" cxnId="{19DED6D6-F8D3-4CF5-8648-E34600CD4552}">
      <dgm:prSet/>
      <dgm:spPr/>
      <dgm:t>
        <a:bodyPr/>
        <a:lstStyle/>
        <a:p>
          <a:endParaRPr lang="en-CA"/>
        </a:p>
      </dgm:t>
    </dgm:pt>
    <dgm:pt modelId="{9223E95A-1EA5-4EF2-97AC-FAC422D19587}" type="sibTrans" cxnId="{19DED6D6-F8D3-4CF5-8648-E34600CD4552}">
      <dgm:prSet/>
      <dgm:spPr/>
      <dgm:t>
        <a:bodyPr/>
        <a:lstStyle/>
        <a:p>
          <a:endParaRPr lang="en-CA"/>
        </a:p>
      </dgm:t>
    </dgm:pt>
    <dgm:pt modelId="{B7C85455-6D50-4EA4-BFF8-F545B920C0D5}" type="pres">
      <dgm:prSet presAssocID="{BEB79350-1CC0-4CC3-B8A9-B00BFBA7383F}" presName="Name0" presStyleCnt="0">
        <dgm:presLayoutVars>
          <dgm:dir/>
          <dgm:resizeHandles val="exact"/>
        </dgm:presLayoutVars>
      </dgm:prSet>
      <dgm:spPr/>
    </dgm:pt>
    <dgm:pt modelId="{C1B97A96-5CEE-4068-81B9-62A59020EAC0}" type="pres">
      <dgm:prSet presAssocID="{EC92E0C4-35A0-431F-ABC1-18D4784C5F38}" presName="parTxOnly" presStyleLbl="node1" presStyleIdx="0" presStyleCnt="3">
        <dgm:presLayoutVars>
          <dgm:bulletEnabled val="1"/>
        </dgm:presLayoutVars>
      </dgm:prSet>
      <dgm:spPr/>
      <dgm:t>
        <a:bodyPr/>
        <a:lstStyle/>
        <a:p>
          <a:endParaRPr lang="en-CA"/>
        </a:p>
      </dgm:t>
    </dgm:pt>
    <dgm:pt modelId="{9B3E1729-D87E-409F-A6D8-25ED0ECEDDD8}" type="pres">
      <dgm:prSet presAssocID="{38E730B4-19DD-4258-9649-02559D67F6A7}" presName="parSpace" presStyleCnt="0"/>
      <dgm:spPr/>
    </dgm:pt>
    <dgm:pt modelId="{09BFF823-27E8-420B-8DF5-012C69660B8F}" type="pres">
      <dgm:prSet presAssocID="{71E33441-57C1-45A0-A947-4C8DF1F42332}" presName="parTxOnly" presStyleLbl="node1" presStyleIdx="1" presStyleCnt="3">
        <dgm:presLayoutVars>
          <dgm:bulletEnabled val="1"/>
        </dgm:presLayoutVars>
      </dgm:prSet>
      <dgm:spPr/>
      <dgm:t>
        <a:bodyPr/>
        <a:lstStyle/>
        <a:p>
          <a:endParaRPr lang="en-CA"/>
        </a:p>
      </dgm:t>
    </dgm:pt>
    <dgm:pt modelId="{9E21CAE7-70A7-430E-BF30-27D37EC98049}" type="pres">
      <dgm:prSet presAssocID="{282CB9A4-53F3-42DD-B739-E793E6ACC518}" presName="parSpace" presStyleCnt="0"/>
      <dgm:spPr/>
    </dgm:pt>
    <dgm:pt modelId="{B09B5A93-65A9-4D43-A3BF-572AC01BCBD8}" type="pres">
      <dgm:prSet presAssocID="{63A662CD-2C42-43CD-8C4C-E07CD00C96D9}" presName="parTxOnly" presStyleLbl="node1" presStyleIdx="2" presStyleCnt="3">
        <dgm:presLayoutVars>
          <dgm:bulletEnabled val="1"/>
        </dgm:presLayoutVars>
      </dgm:prSet>
      <dgm:spPr/>
      <dgm:t>
        <a:bodyPr/>
        <a:lstStyle/>
        <a:p>
          <a:endParaRPr lang="en-CA"/>
        </a:p>
      </dgm:t>
    </dgm:pt>
  </dgm:ptLst>
  <dgm:cxnLst>
    <dgm:cxn modelId="{2458D006-2BEB-4FDA-825A-3B8CA15DB8DF}" type="presOf" srcId="{EC92E0C4-35A0-431F-ABC1-18D4784C5F38}" destId="{C1B97A96-5CEE-4068-81B9-62A59020EAC0}" srcOrd="0" destOrd="0" presId="urn:microsoft.com/office/officeart/2005/8/layout/hChevron3"/>
    <dgm:cxn modelId="{A8ACD526-AD68-4B64-9438-CE28E9C51F15}" srcId="{BEB79350-1CC0-4CC3-B8A9-B00BFBA7383F}" destId="{EC92E0C4-35A0-431F-ABC1-18D4784C5F38}" srcOrd="0" destOrd="0" parTransId="{47CD8C3C-6B1C-4B2B-87C7-538AD3300CA5}" sibTransId="{38E730B4-19DD-4258-9649-02559D67F6A7}"/>
    <dgm:cxn modelId="{8A8047AC-8FF9-489A-A475-C80239A99E8C}" type="presOf" srcId="{71E33441-57C1-45A0-A947-4C8DF1F42332}" destId="{09BFF823-27E8-420B-8DF5-012C69660B8F}" srcOrd="0" destOrd="0" presId="urn:microsoft.com/office/officeart/2005/8/layout/hChevron3"/>
    <dgm:cxn modelId="{F699D14F-002D-4C8E-B6F1-EC3E2B424162}" srcId="{BEB79350-1CC0-4CC3-B8A9-B00BFBA7383F}" destId="{71E33441-57C1-45A0-A947-4C8DF1F42332}" srcOrd="1" destOrd="0" parTransId="{441373EA-9FA3-4CA0-8FF1-5C17EF49FB17}" sibTransId="{282CB9A4-53F3-42DD-B739-E793E6ACC518}"/>
    <dgm:cxn modelId="{E3091249-EC08-41D8-B63F-9EBC653BF648}" type="presOf" srcId="{BEB79350-1CC0-4CC3-B8A9-B00BFBA7383F}" destId="{B7C85455-6D50-4EA4-BFF8-F545B920C0D5}" srcOrd="0" destOrd="0" presId="urn:microsoft.com/office/officeart/2005/8/layout/hChevron3"/>
    <dgm:cxn modelId="{D2C501DF-5313-4174-8BC0-2F2E20CCDECB}" type="presOf" srcId="{63A662CD-2C42-43CD-8C4C-E07CD00C96D9}" destId="{B09B5A93-65A9-4D43-A3BF-572AC01BCBD8}" srcOrd="0" destOrd="0" presId="urn:microsoft.com/office/officeart/2005/8/layout/hChevron3"/>
    <dgm:cxn modelId="{19DED6D6-F8D3-4CF5-8648-E34600CD4552}" srcId="{BEB79350-1CC0-4CC3-B8A9-B00BFBA7383F}" destId="{63A662CD-2C42-43CD-8C4C-E07CD00C96D9}" srcOrd="2" destOrd="0" parTransId="{19B5450B-AF65-4E65-A354-58414451A844}" sibTransId="{9223E95A-1EA5-4EF2-97AC-FAC422D19587}"/>
    <dgm:cxn modelId="{702E5DFD-0C11-4A17-BB93-BE341EF3AE96}" type="presParOf" srcId="{B7C85455-6D50-4EA4-BFF8-F545B920C0D5}" destId="{C1B97A96-5CEE-4068-81B9-62A59020EAC0}" srcOrd="0" destOrd="0" presId="urn:microsoft.com/office/officeart/2005/8/layout/hChevron3"/>
    <dgm:cxn modelId="{692B30E3-7C71-4B15-AE03-DCBA6290BDCE}" type="presParOf" srcId="{B7C85455-6D50-4EA4-BFF8-F545B920C0D5}" destId="{9B3E1729-D87E-409F-A6D8-25ED0ECEDDD8}" srcOrd="1" destOrd="0" presId="urn:microsoft.com/office/officeart/2005/8/layout/hChevron3"/>
    <dgm:cxn modelId="{BA1BF5F1-DF0C-4543-889A-7278CB73F417}" type="presParOf" srcId="{B7C85455-6D50-4EA4-BFF8-F545B920C0D5}" destId="{09BFF823-27E8-420B-8DF5-012C69660B8F}" srcOrd="2" destOrd="0" presId="urn:microsoft.com/office/officeart/2005/8/layout/hChevron3"/>
    <dgm:cxn modelId="{01FB49A6-E2B7-4ACC-8EE6-08818964751D}" type="presParOf" srcId="{B7C85455-6D50-4EA4-BFF8-F545B920C0D5}" destId="{9E21CAE7-70A7-430E-BF30-27D37EC98049}" srcOrd="3" destOrd="0" presId="urn:microsoft.com/office/officeart/2005/8/layout/hChevron3"/>
    <dgm:cxn modelId="{04F7E6BC-A931-4697-8D59-91CB12C489BC}" type="presParOf" srcId="{B7C85455-6D50-4EA4-BFF8-F545B920C0D5}" destId="{B09B5A93-65A9-4D43-A3BF-572AC01BCBD8}"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0C1F18-1710-4309-965C-8EDBA165568F}"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CA"/>
        </a:p>
      </dgm:t>
    </dgm:pt>
    <dgm:pt modelId="{B994DCFD-B048-4C55-9708-808D6213FEDB}">
      <dgm:prSet phldrT="[Text]"/>
      <dgm:spPr/>
      <dgm:t>
        <a:bodyPr/>
        <a:lstStyle/>
        <a:p>
          <a:r>
            <a:rPr lang="en-CA" dirty="0" smtClean="0">
              <a:latin typeface="Century Gothic" pitchFamily="34" charset="0"/>
            </a:rPr>
            <a:t>Homophobic Organizations</a:t>
          </a:r>
          <a:endParaRPr lang="en-CA" dirty="0">
            <a:latin typeface="Century Gothic" pitchFamily="34" charset="0"/>
          </a:endParaRPr>
        </a:p>
      </dgm:t>
    </dgm:pt>
    <dgm:pt modelId="{FCC74705-D835-41B7-AB58-DAD3CF5C9BEC}" type="parTrans" cxnId="{18A6EBD9-1B08-4244-BC24-63BA1DDCE1FB}">
      <dgm:prSet/>
      <dgm:spPr/>
      <dgm:t>
        <a:bodyPr/>
        <a:lstStyle/>
        <a:p>
          <a:endParaRPr lang="en-CA"/>
        </a:p>
      </dgm:t>
    </dgm:pt>
    <dgm:pt modelId="{DB7F9590-F687-47FB-A93E-85CB66BB619A}" type="sibTrans" cxnId="{18A6EBD9-1B08-4244-BC24-63BA1DDCE1FB}">
      <dgm:prSet/>
      <dgm:spPr/>
      <dgm:t>
        <a:bodyPr/>
        <a:lstStyle/>
        <a:p>
          <a:endParaRPr lang="en-CA"/>
        </a:p>
      </dgm:t>
    </dgm:pt>
    <dgm:pt modelId="{14142A3E-4F85-4340-92DF-843DE2BE4B7E}">
      <dgm:prSet phldrT="[Text]"/>
      <dgm:spPr/>
      <dgm:t>
        <a:bodyPr/>
        <a:lstStyle/>
        <a:p>
          <a:r>
            <a:rPr lang="en-CA" dirty="0" smtClean="0"/>
            <a:t> </a:t>
          </a:r>
          <a:endParaRPr lang="en-CA" dirty="0"/>
        </a:p>
      </dgm:t>
    </dgm:pt>
    <dgm:pt modelId="{64A05D14-0FCF-4B29-9C16-9F6BC8B869CC}" type="parTrans" cxnId="{8A55141F-FD9E-4034-8E0E-0CDD0824E6B9}">
      <dgm:prSet/>
      <dgm:spPr/>
      <dgm:t>
        <a:bodyPr/>
        <a:lstStyle/>
        <a:p>
          <a:endParaRPr lang="en-CA"/>
        </a:p>
      </dgm:t>
    </dgm:pt>
    <dgm:pt modelId="{156102EC-E07C-4293-8AC7-DAF72D9BA5F4}" type="sibTrans" cxnId="{8A55141F-FD9E-4034-8E0E-0CDD0824E6B9}">
      <dgm:prSet/>
      <dgm:spPr/>
      <dgm:t>
        <a:bodyPr/>
        <a:lstStyle/>
        <a:p>
          <a:endParaRPr lang="en-CA"/>
        </a:p>
      </dgm:t>
    </dgm:pt>
    <dgm:pt modelId="{929DFACC-CF97-457C-9699-FABE083268B0}">
      <dgm:prSet phldrT="[Text]"/>
      <dgm:spPr/>
      <dgm:t>
        <a:bodyPr/>
        <a:lstStyle/>
        <a:p>
          <a:r>
            <a:rPr lang="en-CA" dirty="0" smtClean="0"/>
            <a:t> </a:t>
          </a:r>
          <a:endParaRPr lang="en-CA" dirty="0"/>
        </a:p>
      </dgm:t>
    </dgm:pt>
    <dgm:pt modelId="{30912D05-59FB-46B1-A6C0-33D1E608144C}" type="parTrans" cxnId="{587875B7-7B44-42A7-9D84-807E5C36D788}">
      <dgm:prSet/>
      <dgm:spPr/>
      <dgm:t>
        <a:bodyPr/>
        <a:lstStyle/>
        <a:p>
          <a:endParaRPr lang="en-CA"/>
        </a:p>
      </dgm:t>
    </dgm:pt>
    <dgm:pt modelId="{7B8234D8-A7A4-4B05-8A2C-71113B105729}" type="sibTrans" cxnId="{587875B7-7B44-42A7-9D84-807E5C36D788}">
      <dgm:prSet/>
      <dgm:spPr/>
      <dgm:t>
        <a:bodyPr/>
        <a:lstStyle/>
        <a:p>
          <a:endParaRPr lang="en-CA"/>
        </a:p>
      </dgm:t>
    </dgm:pt>
    <dgm:pt modelId="{C8EA3B76-79B5-4857-9D57-81AC008FB39F}">
      <dgm:prSet phldrT="[Text]"/>
      <dgm:spPr/>
      <dgm:t>
        <a:bodyPr/>
        <a:lstStyle/>
        <a:p>
          <a:r>
            <a:rPr lang="en-CA" dirty="0" smtClean="0"/>
            <a:t> </a:t>
          </a:r>
          <a:r>
            <a:rPr lang="en-CA" dirty="0" smtClean="0">
              <a:latin typeface="Century Gothic" pitchFamily="34" charset="0"/>
            </a:rPr>
            <a:t>LGBT- Friendly Organizations</a:t>
          </a:r>
          <a:endParaRPr lang="en-CA" dirty="0">
            <a:latin typeface="Century Gothic" pitchFamily="34" charset="0"/>
          </a:endParaRPr>
        </a:p>
      </dgm:t>
    </dgm:pt>
    <dgm:pt modelId="{3B3CAABD-0436-48A9-A26B-CCE32B051FF7}" type="parTrans" cxnId="{65D82846-1871-443D-ACDB-77DB43D387D1}">
      <dgm:prSet/>
      <dgm:spPr/>
      <dgm:t>
        <a:bodyPr/>
        <a:lstStyle/>
        <a:p>
          <a:endParaRPr lang="en-CA"/>
        </a:p>
      </dgm:t>
    </dgm:pt>
    <dgm:pt modelId="{77AE1783-B398-46C1-B6DC-E47B87CEB464}" type="sibTrans" cxnId="{65D82846-1871-443D-ACDB-77DB43D387D1}">
      <dgm:prSet/>
      <dgm:spPr/>
      <dgm:t>
        <a:bodyPr/>
        <a:lstStyle/>
        <a:p>
          <a:endParaRPr lang="en-CA"/>
        </a:p>
      </dgm:t>
    </dgm:pt>
    <dgm:pt modelId="{53FC592A-2586-499D-AD84-A99F5A20C0E8}">
      <dgm:prSet phldrT="[Text]"/>
      <dgm:spPr/>
      <dgm:t>
        <a:bodyPr/>
        <a:lstStyle/>
        <a:p>
          <a:r>
            <a:rPr lang="en-CA" dirty="0" smtClean="0"/>
            <a:t> </a:t>
          </a:r>
          <a:endParaRPr lang="en-CA" dirty="0"/>
        </a:p>
      </dgm:t>
    </dgm:pt>
    <dgm:pt modelId="{817E63F2-DF1C-4EAB-BB93-25DC77034CB7}" type="parTrans" cxnId="{B859DFE8-6AA4-4E71-A30F-83E043CFD544}">
      <dgm:prSet/>
      <dgm:spPr/>
      <dgm:t>
        <a:bodyPr/>
        <a:lstStyle/>
        <a:p>
          <a:endParaRPr lang="en-CA"/>
        </a:p>
      </dgm:t>
    </dgm:pt>
    <dgm:pt modelId="{3074C434-F91E-46E9-A41B-86AD6AFF85AD}" type="sibTrans" cxnId="{B859DFE8-6AA4-4E71-A30F-83E043CFD544}">
      <dgm:prSet/>
      <dgm:spPr/>
      <dgm:t>
        <a:bodyPr/>
        <a:lstStyle/>
        <a:p>
          <a:endParaRPr lang="en-CA"/>
        </a:p>
      </dgm:t>
    </dgm:pt>
    <dgm:pt modelId="{9E985D3C-CEEA-475E-AE61-6D0DA8A84B50}">
      <dgm:prSet phldrT="[Text]"/>
      <dgm:spPr/>
      <dgm:t>
        <a:bodyPr/>
        <a:lstStyle/>
        <a:p>
          <a:r>
            <a:rPr lang="en-CA" dirty="0" smtClean="0"/>
            <a:t> </a:t>
          </a:r>
          <a:endParaRPr lang="en-CA" dirty="0"/>
        </a:p>
      </dgm:t>
    </dgm:pt>
    <dgm:pt modelId="{4458B120-4C59-48FA-98BE-D2F26C02362C}" type="parTrans" cxnId="{7E85DDBB-43A0-420B-9E9F-CF1AF38D0F5B}">
      <dgm:prSet/>
      <dgm:spPr/>
      <dgm:t>
        <a:bodyPr/>
        <a:lstStyle/>
        <a:p>
          <a:endParaRPr lang="en-CA"/>
        </a:p>
      </dgm:t>
    </dgm:pt>
    <dgm:pt modelId="{44D3D207-1290-4244-B84F-6B37E344E864}" type="sibTrans" cxnId="{7E85DDBB-43A0-420B-9E9F-CF1AF38D0F5B}">
      <dgm:prSet/>
      <dgm:spPr/>
      <dgm:t>
        <a:bodyPr/>
        <a:lstStyle/>
        <a:p>
          <a:endParaRPr lang="en-CA"/>
        </a:p>
      </dgm:t>
    </dgm:pt>
    <dgm:pt modelId="{0799E0BD-5030-47A7-A5BF-4B9C8CE02A17}">
      <dgm:prSet phldrT="[Text]"/>
      <dgm:spPr/>
      <dgm:t>
        <a:bodyPr/>
        <a:lstStyle/>
        <a:p>
          <a:endParaRPr lang="en-CA" dirty="0"/>
        </a:p>
      </dgm:t>
    </dgm:pt>
    <dgm:pt modelId="{8760F416-34C1-4E4F-B479-7E647B806CA4}" type="parTrans" cxnId="{371D60EF-1C0D-44DB-A1DF-BF4863BA2486}">
      <dgm:prSet/>
      <dgm:spPr/>
      <dgm:t>
        <a:bodyPr/>
        <a:lstStyle/>
        <a:p>
          <a:endParaRPr lang="en-CA"/>
        </a:p>
      </dgm:t>
    </dgm:pt>
    <dgm:pt modelId="{38D92BB2-70E8-4877-A739-21F605DC2319}" type="sibTrans" cxnId="{371D60EF-1C0D-44DB-A1DF-BF4863BA2486}">
      <dgm:prSet/>
      <dgm:spPr/>
      <dgm:t>
        <a:bodyPr/>
        <a:lstStyle/>
        <a:p>
          <a:endParaRPr lang="en-CA"/>
        </a:p>
      </dgm:t>
    </dgm:pt>
    <dgm:pt modelId="{574CBB4B-26B9-4A82-B344-0843042AF491}" type="pres">
      <dgm:prSet presAssocID="{920C1F18-1710-4309-965C-8EDBA165568F}" presName="Name0" presStyleCnt="0">
        <dgm:presLayoutVars>
          <dgm:dir/>
          <dgm:animLvl val="lvl"/>
          <dgm:resizeHandles val="exact"/>
        </dgm:presLayoutVars>
      </dgm:prSet>
      <dgm:spPr/>
      <dgm:t>
        <a:bodyPr/>
        <a:lstStyle/>
        <a:p>
          <a:endParaRPr lang="en-CA"/>
        </a:p>
      </dgm:t>
    </dgm:pt>
    <dgm:pt modelId="{CCAE20DF-E9C5-4898-B024-3546B5849CD0}" type="pres">
      <dgm:prSet presAssocID="{B994DCFD-B048-4C55-9708-808D6213FEDB}" presName="composite" presStyleCnt="0"/>
      <dgm:spPr/>
      <dgm:t>
        <a:bodyPr/>
        <a:lstStyle/>
        <a:p>
          <a:endParaRPr lang="en-CA"/>
        </a:p>
      </dgm:t>
    </dgm:pt>
    <dgm:pt modelId="{E2FA6D71-7110-41CC-96B9-606A9B0F4E13}" type="pres">
      <dgm:prSet presAssocID="{B994DCFD-B048-4C55-9708-808D6213FEDB}" presName="parTx" presStyleLbl="alignNode1" presStyleIdx="0" presStyleCnt="2" custLinFactNeighborX="577" custLinFactNeighborY="-6939">
        <dgm:presLayoutVars>
          <dgm:chMax val="0"/>
          <dgm:chPref val="0"/>
          <dgm:bulletEnabled val="1"/>
        </dgm:presLayoutVars>
      </dgm:prSet>
      <dgm:spPr/>
      <dgm:t>
        <a:bodyPr/>
        <a:lstStyle/>
        <a:p>
          <a:endParaRPr lang="en-CA"/>
        </a:p>
      </dgm:t>
    </dgm:pt>
    <dgm:pt modelId="{36D47B78-2A01-4EBD-BB5D-A3CC84262F16}" type="pres">
      <dgm:prSet presAssocID="{B994DCFD-B048-4C55-9708-808D6213FEDB}" presName="desTx" presStyleLbl="alignAccFollowNode1" presStyleIdx="0" presStyleCnt="2">
        <dgm:presLayoutVars>
          <dgm:bulletEnabled val="1"/>
        </dgm:presLayoutVars>
      </dgm:prSet>
      <dgm:spPr/>
      <dgm:t>
        <a:bodyPr/>
        <a:lstStyle/>
        <a:p>
          <a:endParaRPr lang="en-CA"/>
        </a:p>
      </dgm:t>
    </dgm:pt>
    <dgm:pt modelId="{99EAFF77-820D-4B22-9B17-7F17C5991B16}" type="pres">
      <dgm:prSet presAssocID="{DB7F9590-F687-47FB-A93E-85CB66BB619A}" presName="space" presStyleCnt="0"/>
      <dgm:spPr/>
      <dgm:t>
        <a:bodyPr/>
        <a:lstStyle/>
        <a:p>
          <a:endParaRPr lang="en-CA"/>
        </a:p>
      </dgm:t>
    </dgm:pt>
    <dgm:pt modelId="{2D124A49-A513-482F-A606-CB749532670C}" type="pres">
      <dgm:prSet presAssocID="{C8EA3B76-79B5-4857-9D57-81AC008FB39F}" presName="composite" presStyleCnt="0"/>
      <dgm:spPr/>
      <dgm:t>
        <a:bodyPr/>
        <a:lstStyle/>
        <a:p>
          <a:endParaRPr lang="en-CA"/>
        </a:p>
      </dgm:t>
    </dgm:pt>
    <dgm:pt modelId="{7419F0F8-DF01-4B6A-A0E3-25F6773BA11B}" type="pres">
      <dgm:prSet presAssocID="{C8EA3B76-79B5-4857-9D57-81AC008FB39F}" presName="parTx" presStyleLbl="alignNode1" presStyleIdx="1" presStyleCnt="2">
        <dgm:presLayoutVars>
          <dgm:chMax val="0"/>
          <dgm:chPref val="0"/>
          <dgm:bulletEnabled val="1"/>
        </dgm:presLayoutVars>
      </dgm:prSet>
      <dgm:spPr/>
      <dgm:t>
        <a:bodyPr/>
        <a:lstStyle/>
        <a:p>
          <a:endParaRPr lang="en-CA"/>
        </a:p>
      </dgm:t>
    </dgm:pt>
    <dgm:pt modelId="{CA0487BB-F68B-4067-A5B8-0998220923F1}" type="pres">
      <dgm:prSet presAssocID="{C8EA3B76-79B5-4857-9D57-81AC008FB39F}" presName="desTx" presStyleLbl="alignAccFollowNode1" presStyleIdx="1" presStyleCnt="2">
        <dgm:presLayoutVars>
          <dgm:bulletEnabled val="1"/>
        </dgm:presLayoutVars>
      </dgm:prSet>
      <dgm:spPr/>
      <dgm:t>
        <a:bodyPr/>
        <a:lstStyle/>
        <a:p>
          <a:endParaRPr lang="en-CA"/>
        </a:p>
      </dgm:t>
    </dgm:pt>
  </dgm:ptLst>
  <dgm:cxnLst>
    <dgm:cxn modelId="{7E85DDBB-43A0-420B-9E9F-CF1AF38D0F5B}" srcId="{C8EA3B76-79B5-4857-9D57-81AC008FB39F}" destId="{9E985D3C-CEEA-475E-AE61-6D0DA8A84B50}" srcOrd="1" destOrd="0" parTransId="{4458B120-4C59-48FA-98BE-D2F26C02362C}" sibTransId="{44D3D207-1290-4244-B84F-6B37E344E864}"/>
    <dgm:cxn modelId="{8A55141F-FD9E-4034-8E0E-0CDD0824E6B9}" srcId="{B994DCFD-B048-4C55-9708-808D6213FEDB}" destId="{14142A3E-4F85-4340-92DF-843DE2BE4B7E}" srcOrd="0" destOrd="0" parTransId="{64A05D14-0FCF-4B29-9C16-9F6BC8B869CC}" sibTransId="{156102EC-E07C-4293-8AC7-DAF72D9BA5F4}"/>
    <dgm:cxn modelId="{B859DFE8-6AA4-4E71-A30F-83E043CFD544}" srcId="{C8EA3B76-79B5-4857-9D57-81AC008FB39F}" destId="{53FC592A-2586-499D-AD84-A99F5A20C0E8}" srcOrd="0" destOrd="0" parTransId="{817E63F2-DF1C-4EAB-BB93-25DC77034CB7}" sibTransId="{3074C434-F91E-46E9-A41B-86AD6AFF85AD}"/>
    <dgm:cxn modelId="{65D82846-1871-443D-ACDB-77DB43D387D1}" srcId="{920C1F18-1710-4309-965C-8EDBA165568F}" destId="{C8EA3B76-79B5-4857-9D57-81AC008FB39F}" srcOrd="1" destOrd="0" parTransId="{3B3CAABD-0436-48A9-A26B-CCE32B051FF7}" sibTransId="{77AE1783-B398-46C1-B6DC-E47B87CEB464}"/>
    <dgm:cxn modelId="{18A6EBD9-1B08-4244-BC24-63BA1DDCE1FB}" srcId="{920C1F18-1710-4309-965C-8EDBA165568F}" destId="{B994DCFD-B048-4C55-9708-808D6213FEDB}" srcOrd="0" destOrd="0" parTransId="{FCC74705-D835-41B7-AB58-DAD3CF5C9BEC}" sibTransId="{DB7F9590-F687-47FB-A93E-85CB66BB619A}"/>
    <dgm:cxn modelId="{022F6B0A-62E6-4D5C-9F75-8B8ED4E47694}" type="presOf" srcId="{B994DCFD-B048-4C55-9708-808D6213FEDB}" destId="{E2FA6D71-7110-41CC-96B9-606A9B0F4E13}" srcOrd="0" destOrd="0" presId="urn:microsoft.com/office/officeart/2005/8/layout/hList1"/>
    <dgm:cxn modelId="{0CB023D3-0F1E-40D1-9A79-E02F6F285B42}" type="presOf" srcId="{53FC592A-2586-499D-AD84-A99F5A20C0E8}" destId="{CA0487BB-F68B-4067-A5B8-0998220923F1}" srcOrd="0" destOrd="0" presId="urn:microsoft.com/office/officeart/2005/8/layout/hList1"/>
    <dgm:cxn modelId="{EFD252B9-574C-4F65-A0C0-B92B66A38520}" type="presOf" srcId="{14142A3E-4F85-4340-92DF-843DE2BE4B7E}" destId="{36D47B78-2A01-4EBD-BB5D-A3CC84262F16}" srcOrd="0" destOrd="0" presId="urn:microsoft.com/office/officeart/2005/8/layout/hList1"/>
    <dgm:cxn modelId="{373CDC94-C195-48D9-B672-223BDEDC5664}" type="presOf" srcId="{920C1F18-1710-4309-965C-8EDBA165568F}" destId="{574CBB4B-26B9-4A82-B344-0843042AF491}" srcOrd="0" destOrd="0" presId="urn:microsoft.com/office/officeart/2005/8/layout/hList1"/>
    <dgm:cxn modelId="{371D60EF-1C0D-44DB-A1DF-BF4863BA2486}" srcId="{B994DCFD-B048-4C55-9708-808D6213FEDB}" destId="{0799E0BD-5030-47A7-A5BF-4B9C8CE02A17}" srcOrd="2" destOrd="0" parTransId="{8760F416-34C1-4E4F-B479-7E647B806CA4}" sibTransId="{38D92BB2-70E8-4877-A739-21F605DC2319}"/>
    <dgm:cxn modelId="{26325600-BA98-46AC-877E-8756BE67BFA9}" type="presOf" srcId="{9E985D3C-CEEA-475E-AE61-6D0DA8A84B50}" destId="{CA0487BB-F68B-4067-A5B8-0998220923F1}" srcOrd="0" destOrd="1" presId="urn:microsoft.com/office/officeart/2005/8/layout/hList1"/>
    <dgm:cxn modelId="{587875B7-7B44-42A7-9D84-807E5C36D788}" srcId="{B994DCFD-B048-4C55-9708-808D6213FEDB}" destId="{929DFACC-CF97-457C-9699-FABE083268B0}" srcOrd="1" destOrd="0" parTransId="{30912D05-59FB-46B1-A6C0-33D1E608144C}" sibTransId="{7B8234D8-A7A4-4B05-8A2C-71113B105729}"/>
    <dgm:cxn modelId="{9E20BC4D-C99B-4D01-BA1B-945568F6AF2E}" type="presOf" srcId="{929DFACC-CF97-457C-9699-FABE083268B0}" destId="{36D47B78-2A01-4EBD-BB5D-A3CC84262F16}" srcOrd="0" destOrd="1" presId="urn:microsoft.com/office/officeart/2005/8/layout/hList1"/>
    <dgm:cxn modelId="{06FCAD95-AAE1-4FF6-B3D0-6C32F8269968}" type="presOf" srcId="{C8EA3B76-79B5-4857-9D57-81AC008FB39F}" destId="{7419F0F8-DF01-4B6A-A0E3-25F6773BA11B}" srcOrd="0" destOrd="0" presId="urn:microsoft.com/office/officeart/2005/8/layout/hList1"/>
    <dgm:cxn modelId="{D76779AB-FF9B-44C0-AEDA-E6B18C989EEE}" type="presOf" srcId="{0799E0BD-5030-47A7-A5BF-4B9C8CE02A17}" destId="{36D47B78-2A01-4EBD-BB5D-A3CC84262F16}" srcOrd="0" destOrd="2" presId="urn:microsoft.com/office/officeart/2005/8/layout/hList1"/>
    <dgm:cxn modelId="{27C98EB5-949B-4C44-BAE9-E33C30888C00}" type="presParOf" srcId="{574CBB4B-26B9-4A82-B344-0843042AF491}" destId="{CCAE20DF-E9C5-4898-B024-3546B5849CD0}" srcOrd="0" destOrd="0" presId="urn:microsoft.com/office/officeart/2005/8/layout/hList1"/>
    <dgm:cxn modelId="{5E4D7226-7368-4F16-B135-570CD6C4CCDB}" type="presParOf" srcId="{CCAE20DF-E9C5-4898-B024-3546B5849CD0}" destId="{E2FA6D71-7110-41CC-96B9-606A9B0F4E13}" srcOrd="0" destOrd="0" presId="urn:microsoft.com/office/officeart/2005/8/layout/hList1"/>
    <dgm:cxn modelId="{F667D42A-2F50-4A8C-BB3C-D35A75736054}" type="presParOf" srcId="{CCAE20DF-E9C5-4898-B024-3546B5849CD0}" destId="{36D47B78-2A01-4EBD-BB5D-A3CC84262F16}" srcOrd="1" destOrd="0" presId="urn:microsoft.com/office/officeart/2005/8/layout/hList1"/>
    <dgm:cxn modelId="{3CEBE6CA-A82E-4D66-9A4B-A87CACE5D7A5}" type="presParOf" srcId="{574CBB4B-26B9-4A82-B344-0843042AF491}" destId="{99EAFF77-820D-4B22-9B17-7F17C5991B16}" srcOrd="1" destOrd="0" presId="urn:microsoft.com/office/officeart/2005/8/layout/hList1"/>
    <dgm:cxn modelId="{C5223D50-5ED0-4305-A277-D7A83E0A481F}" type="presParOf" srcId="{574CBB4B-26B9-4A82-B344-0843042AF491}" destId="{2D124A49-A513-482F-A606-CB749532670C}" srcOrd="2" destOrd="0" presId="urn:microsoft.com/office/officeart/2005/8/layout/hList1"/>
    <dgm:cxn modelId="{7069312D-5884-49FF-8F09-8F856FF39E9B}" type="presParOf" srcId="{2D124A49-A513-482F-A606-CB749532670C}" destId="{7419F0F8-DF01-4B6A-A0E3-25F6773BA11B}" srcOrd="0" destOrd="0" presId="urn:microsoft.com/office/officeart/2005/8/layout/hList1"/>
    <dgm:cxn modelId="{DB359C25-8031-4133-B280-28327DE8BB40}" type="presParOf" srcId="{2D124A49-A513-482F-A606-CB749532670C}" destId="{CA0487BB-F68B-4067-A5B8-0998220923F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0C1F18-1710-4309-965C-8EDBA165568F}"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CA"/>
        </a:p>
      </dgm:t>
    </dgm:pt>
    <dgm:pt modelId="{B994DCFD-B048-4C55-9708-808D6213FEDB}">
      <dgm:prSet phldrT="[Text]"/>
      <dgm:spPr/>
      <dgm:t>
        <a:bodyPr/>
        <a:lstStyle/>
        <a:p>
          <a:r>
            <a:rPr lang="en-CA" dirty="0" smtClean="0">
              <a:latin typeface="Century Gothic" pitchFamily="34" charset="0"/>
            </a:rPr>
            <a:t>Homophobic Organizations</a:t>
          </a:r>
          <a:endParaRPr lang="en-CA" dirty="0">
            <a:latin typeface="Century Gothic" pitchFamily="34" charset="0"/>
          </a:endParaRPr>
        </a:p>
      </dgm:t>
    </dgm:pt>
    <dgm:pt modelId="{FCC74705-D835-41B7-AB58-DAD3CF5C9BEC}" type="parTrans" cxnId="{18A6EBD9-1B08-4244-BC24-63BA1DDCE1FB}">
      <dgm:prSet/>
      <dgm:spPr/>
      <dgm:t>
        <a:bodyPr/>
        <a:lstStyle/>
        <a:p>
          <a:endParaRPr lang="en-CA"/>
        </a:p>
      </dgm:t>
    </dgm:pt>
    <dgm:pt modelId="{DB7F9590-F687-47FB-A93E-85CB66BB619A}" type="sibTrans" cxnId="{18A6EBD9-1B08-4244-BC24-63BA1DDCE1FB}">
      <dgm:prSet/>
      <dgm:spPr/>
      <dgm:t>
        <a:bodyPr/>
        <a:lstStyle/>
        <a:p>
          <a:endParaRPr lang="en-CA"/>
        </a:p>
      </dgm:t>
    </dgm:pt>
    <dgm:pt modelId="{14142A3E-4F85-4340-92DF-843DE2BE4B7E}">
      <dgm:prSet phldrT="[Text]"/>
      <dgm:spPr/>
      <dgm:t>
        <a:bodyPr/>
        <a:lstStyle/>
        <a:p>
          <a:r>
            <a:rPr lang="en-CA" dirty="0" smtClean="0"/>
            <a:t> </a:t>
          </a:r>
          <a:endParaRPr lang="en-CA" dirty="0"/>
        </a:p>
      </dgm:t>
    </dgm:pt>
    <dgm:pt modelId="{64A05D14-0FCF-4B29-9C16-9F6BC8B869CC}" type="parTrans" cxnId="{8A55141F-FD9E-4034-8E0E-0CDD0824E6B9}">
      <dgm:prSet/>
      <dgm:spPr/>
      <dgm:t>
        <a:bodyPr/>
        <a:lstStyle/>
        <a:p>
          <a:endParaRPr lang="en-CA"/>
        </a:p>
      </dgm:t>
    </dgm:pt>
    <dgm:pt modelId="{156102EC-E07C-4293-8AC7-DAF72D9BA5F4}" type="sibTrans" cxnId="{8A55141F-FD9E-4034-8E0E-0CDD0824E6B9}">
      <dgm:prSet/>
      <dgm:spPr/>
      <dgm:t>
        <a:bodyPr/>
        <a:lstStyle/>
        <a:p>
          <a:endParaRPr lang="en-CA"/>
        </a:p>
      </dgm:t>
    </dgm:pt>
    <dgm:pt modelId="{929DFACC-CF97-457C-9699-FABE083268B0}">
      <dgm:prSet phldrT="[Text]"/>
      <dgm:spPr/>
      <dgm:t>
        <a:bodyPr/>
        <a:lstStyle/>
        <a:p>
          <a:r>
            <a:rPr lang="en-CA" dirty="0" smtClean="0"/>
            <a:t> </a:t>
          </a:r>
          <a:endParaRPr lang="en-CA" dirty="0"/>
        </a:p>
      </dgm:t>
    </dgm:pt>
    <dgm:pt modelId="{30912D05-59FB-46B1-A6C0-33D1E608144C}" type="parTrans" cxnId="{587875B7-7B44-42A7-9D84-807E5C36D788}">
      <dgm:prSet/>
      <dgm:spPr/>
      <dgm:t>
        <a:bodyPr/>
        <a:lstStyle/>
        <a:p>
          <a:endParaRPr lang="en-CA"/>
        </a:p>
      </dgm:t>
    </dgm:pt>
    <dgm:pt modelId="{7B8234D8-A7A4-4B05-8A2C-71113B105729}" type="sibTrans" cxnId="{587875B7-7B44-42A7-9D84-807E5C36D788}">
      <dgm:prSet/>
      <dgm:spPr/>
      <dgm:t>
        <a:bodyPr/>
        <a:lstStyle/>
        <a:p>
          <a:endParaRPr lang="en-CA"/>
        </a:p>
      </dgm:t>
    </dgm:pt>
    <dgm:pt modelId="{C8EA3B76-79B5-4857-9D57-81AC008FB39F}">
      <dgm:prSet phldrT="[Text]"/>
      <dgm:spPr/>
      <dgm:t>
        <a:bodyPr/>
        <a:lstStyle/>
        <a:p>
          <a:r>
            <a:rPr lang="en-CA" dirty="0" smtClean="0"/>
            <a:t> </a:t>
          </a:r>
          <a:r>
            <a:rPr lang="en-CA" dirty="0" smtClean="0">
              <a:latin typeface="Century Gothic" pitchFamily="34" charset="0"/>
            </a:rPr>
            <a:t>LGBT- Friendly Organizations</a:t>
          </a:r>
          <a:endParaRPr lang="en-CA" dirty="0">
            <a:latin typeface="Century Gothic" pitchFamily="34" charset="0"/>
          </a:endParaRPr>
        </a:p>
      </dgm:t>
    </dgm:pt>
    <dgm:pt modelId="{3B3CAABD-0436-48A9-A26B-CCE32B051FF7}" type="parTrans" cxnId="{65D82846-1871-443D-ACDB-77DB43D387D1}">
      <dgm:prSet/>
      <dgm:spPr/>
      <dgm:t>
        <a:bodyPr/>
        <a:lstStyle/>
        <a:p>
          <a:endParaRPr lang="en-CA"/>
        </a:p>
      </dgm:t>
    </dgm:pt>
    <dgm:pt modelId="{77AE1783-B398-46C1-B6DC-E47B87CEB464}" type="sibTrans" cxnId="{65D82846-1871-443D-ACDB-77DB43D387D1}">
      <dgm:prSet/>
      <dgm:spPr/>
      <dgm:t>
        <a:bodyPr/>
        <a:lstStyle/>
        <a:p>
          <a:endParaRPr lang="en-CA"/>
        </a:p>
      </dgm:t>
    </dgm:pt>
    <dgm:pt modelId="{53FC592A-2586-499D-AD84-A99F5A20C0E8}">
      <dgm:prSet phldrT="[Text]"/>
      <dgm:spPr/>
      <dgm:t>
        <a:bodyPr/>
        <a:lstStyle/>
        <a:p>
          <a:r>
            <a:rPr lang="en-CA" dirty="0" smtClean="0"/>
            <a:t> </a:t>
          </a:r>
          <a:endParaRPr lang="en-CA" dirty="0"/>
        </a:p>
      </dgm:t>
    </dgm:pt>
    <dgm:pt modelId="{817E63F2-DF1C-4EAB-BB93-25DC77034CB7}" type="parTrans" cxnId="{B859DFE8-6AA4-4E71-A30F-83E043CFD544}">
      <dgm:prSet/>
      <dgm:spPr/>
      <dgm:t>
        <a:bodyPr/>
        <a:lstStyle/>
        <a:p>
          <a:endParaRPr lang="en-CA"/>
        </a:p>
      </dgm:t>
    </dgm:pt>
    <dgm:pt modelId="{3074C434-F91E-46E9-A41B-86AD6AFF85AD}" type="sibTrans" cxnId="{B859DFE8-6AA4-4E71-A30F-83E043CFD544}">
      <dgm:prSet/>
      <dgm:spPr/>
      <dgm:t>
        <a:bodyPr/>
        <a:lstStyle/>
        <a:p>
          <a:endParaRPr lang="en-CA"/>
        </a:p>
      </dgm:t>
    </dgm:pt>
    <dgm:pt modelId="{9E985D3C-CEEA-475E-AE61-6D0DA8A84B50}">
      <dgm:prSet phldrT="[Text]"/>
      <dgm:spPr/>
      <dgm:t>
        <a:bodyPr/>
        <a:lstStyle/>
        <a:p>
          <a:r>
            <a:rPr lang="en-CA" dirty="0" smtClean="0"/>
            <a:t> </a:t>
          </a:r>
          <a:endParaRPr lang="en-CA" dirty="0"/>
        </a:p>
      </dgm:t>
    </dgm:pt>
    <dgm:pt modelId="{4458B120-4C59-48FA-98BE-D2F26C02362C}" type="parTrans" cxnId="{7E85DDBB-43A0-420B-9E9F-CF1AF38D0F5B}">
      <dgm:prSet/>
      <dgm:spPr/>
      <dgm:t>
        <a:bodyPr/>
        <a:lstStyle/>
        <a:p>
          <a:endParaRPr lang="en-CA"/>
        </a:p>
      </dgm:t>
    </dgm:pt>
    <dgm:pt modelId="{44D3D207-1290-4244-B84F-6B37E344E864}" type="sibTrans" cxnId="{7E85DDBB-43A0-420B-9E9F-CF1AF38D0F5B}">
      <dgm:prSet/>
      <dgm:spPr/>
      <dgm:t>
        <a:bodyPr/>
        <a:lstStyle/>
        <a:p>
          <a:endParaRPr lang="en-CA"/>
        </a:p>
      </dgm:t>
    </dgm:pt>
    <dgm:pt modelId="{574CBB4B-26B9-4A82-B344-0843042AF491}" type="pres">
      <dgm:prSet presAssocID="{920C1F18-1710-4309-965C-8EDBA165568F}" presName="Name0" presStyleCnt="0">
        <dgm:presLayoutVars>
          <dgm:dir/>
          <dgm:animLvl val="lvl"/>
          <dgm:resizeHandles val="exact"/>
        </dgm:presLayoutVars>
      </dgm:prSet>
      <dgm:spPr/>
      <dgm:t>
        <a:bodyPr/>
        <a:lstStyle/>
        <a:p>
          <a:endParaRPr lang="en-CA"/>
        </a:p>
      </dgm:t>
    </dgm:pt>
    <dgm:pt modelId="{CCAE20DF-E9C5-4898-B024-3546B5849CD0}" type="pres">
      <dgm:prSet presAssocID="{B994DCFD-B048-4C55-9708-808D6213FEDB}" presName="composite" presStyleCnt="0"/>
      <dgm:spPr/>
      <dgm:t>
        <a:bodyPr/>
        <a:lstStyle/>
        <a:p>
          <a:endParaRPr lang="en-CA"/>
        </a:p>
      </dgm:t>
    </dgm:pt>
    <dgm:pt modelId="{E2FA6D71-7110-41CC-96B9-606A9B0F4E13}" type="pres">
      <dgm:prSet presAssocID="{B994DCFD-B048-4C55-9708-808D6213FEDB}" presName="parTx" presStyleLbl="alignNode1" presStyleIdx="0" presStyleCnt="2">
        <dgm:presLayoutVars>
          <dgm:chMax val="0"/>
          <dgm:chPref val="0"/>
          <dgm:bulletEnabled val="1"/>
        </dgm:presLayoutVars>
      </dgm:prSet>
      <dgm:spPr/>
      <dgm:t>
        <a:bodyPr/>
        <a:lstStyle/>
        <a:p>
          <a:endParaRPr lang="en-CA"/>
        </a:p>
      </dgm:t>
    </dgm:pt>
    <dgm:pt modelId="{36D47B78-2A01-4EBD-BB5D-A3CC84262F16}" type="pres">
      <dgm:prSet presAssocID="{B994DCFD-B048-4C55-9708-808D6213FEDB}" presName="desTx" presStyleLbl="alignAccFollowNode1" presStyleIdx="0" presStyleCnt="2">
        <dgm:presLayoutVars>
          <dgm:bulletEnabled val="1"/>
        </dgm:presLayoutVars>
      </dgm:prSet>
      <dgm:spPr/>
      <dgm:t>
        <a:bodyPr/>
        <a:lstStyle/>
        <a:p>
          <a:endParaRPr lang="en-CA"/>
        </a:p>
      </dgm:t>
    </dgm:pt>
    <dgm:pt modelId="{99EAFF77-820D-4B22-9B17-7F17C5991B16}" type="pres">
      <dgm:prSet presAssocID="{DB7F9590-F687-47FB-A93E-85CB66BB619A}" presName="space" presStyleCnt="0"/>
      <dgm:spPr/>
      <dgm:t>
        <a:bodyPr/>
        <a:lstStyle/>
        <a:p>
          <a:endParaRPr lang="en-CA"/>
        </a:p>
      </dgm:t>
    </dgm:pt>
    <dgm:pt modelId="{2D124A49-A513-482F-A606-CB749532670C}" type="pres">
      <dgm:prSet presAssocID="{C8EA3B76-79B5-4857-9D57-81AC008FB39F}" presName="composite" presStyleCnt="0"/>
      <dgm:spPr/>
      <dgm:t>
        <a:bodyPr/>
        <a:lstStyle/>
        <a:p>
          <a:endParaRPr lang="en-CA"/>
        </a:p>
      </dgm:t>
    </dgm:pt>
    <dgm:pt modelId="{7419F0F8-DF01-4B6A-A0E3-25F6773BA11B}" type="pres">
      <dgm:prSet presAssocID="{C8EA3B76-79B5-4857-9D57-81AC008FB39F}" presName="parTx" presStyleLbl="alignNode1" presStyleIdx="1" presStyleCnt="2">
        <dgm:presLayoutVars>
          <dgm:chMax val="0"/>
          <dgm:chPref val="0"/>
          <dgm:bulletEnabled val="1"/>
        </dgm:presLayoutVars>
      </dgm:prSet>
      <dgm:spPr/>
      <dgm:t>
        <a:bodyPr/>
        <a:lstStyle/>
        <a:p>
          <a:endParaRPr lang="en-CA"/>
        </a:p>
      </dgm:t>
    </dgm:pt>
    <dgm:pt modelId="{CA0487BB-F68B-4067-A5B8-0998220923F1}" type="pres">
      <dgm:prSet presAssocID="{C8EA3B76-79B5-4857-9D57-81AC008FB39F}" presName="desTx" presStyleLbl="alignAccFollowNode1" presStyleIdx="1" presStyleCnt="2">
        <dgm:presLayoutVars>
          <dgm:bulletEnabled val="1"/>
        </dgm:presLayoutVars>
      </dgm:prSet>
      <dgm:spPr/>
      <dgm:t>
        <a:bodyPr/>
        <a:lstStyle/>
        <a:p>
          <a:endParaRPr lang="en-CA"/>
        </a:p>
      </dgm:t>
    </dgm:pt>
  </dgm:ptLst>
  <dgm:cxnLst>
    <dgm:cxn modelId="{7E85DDBB-43A0-420B-9E9F-CF1AF38D0F5B}" srcId="{C8EA3B76-79B5-4857-9D57-81AC008FB39F}" destId="{9E985D3C-CEEA-475E-AE61-6D0DA8A84B50}" srcOrd="1" destOrd="0" parTransId="{4458B120-4C59-48FA-98BE-D2F26C02362C}" sibTransId="{44D3D207-1290-4244-B84F-6B37E344E864}"/>
    <dgm:cxn modelId="{8A55141F-FD9E-4034-8E0E-0CDD0824E6B9}" srcId="{B994DCFD-B048-4C55-9708-808D6213FEDB}" destId="{14142A3E-4F85-4340-92DF-843DE2BE4B7E}" srcOrd="0" destOrd="0" parTransId="{64A05D14-0FCF-4B29-9C16-9F6BC8B869CC}" sibTransId="{156102EC-E07C-4293-8AC7-DAF72D9BA5F4}"/>
    <dgm:cxn modelId="{B859DFE8-6AA4-4E71-A30F-83E043CFD544}" srcId="{C8EA3B76-79B5-4857-9D57-81AC008FB39F}" destId="{53FC592A-2586-499D-AD84-A99F5A20C0E8}" srcOrd="0" destOrd="0" parTransId="{817E63F2-DF1C-4EAB-BB93-25DC77034CB7}" sibTransId="{3074C434-F91E-46E9-A41B-86AD6AFF85AD}"/>
    <dgm:cxn modelId="{65D82846-1871-443D-ACDB-77DB43D387D1}" srcId="{920C1F18-1710-4309-965C-8EDBA165568F}" destId="{C8EA3B76-79B5-4857-9D57-81AC008FB39F}" srcOrd="1" destOrd="0" parTransId="{3B3CAABD-0436-48A9-A26B-CCE32B051FF7}" sibTransId="{77AE1783-B398-46C1-B6DC-E47B87CEB464}"/>
    <dgm:cxn modelId="{18A6EBD9-1B08-4244-BC24-63BA1DDCE1FB}" srcId="{920C1F18-1710-4309-965C-8EDBA165568F}" destId="{B994DCFD-B048-4C55-9708-808D6213FEDB}" srcOrd="0" destOrd="0" parTransId="{FCC74705-D835-41B7-AB58-DAD3CF5C9BEC}" sibTransId="{DB7F9590-F687-47FB-A93E-85CB66BB619A}"/>
    <dgm:cxn modelId="{2014F6F7-BEF1-465A-B42C-B8D91D948095}" type="presOf" srcId="{C8EA3B76-79B5-4857-9D57-81AC008FB39F}" destId="{7419F0F8-DF01-4B6A-A0E3-25F6773BA11B}" srcOrd="0" destOrd="0" presId="urn:microsoft.com/office/officeart/2005/8/layout/hList1"/>
    <dgm:cxn modelId="{3BE0EE94-1EAF-4698-BAC5-7E5EE114048B}" type="presOf" srcId="{53FC592A-2586-499D-AD84-A99F5A20C0E8}" destId="{CA0487BB-F68B-4067-A5B8-0998220923F1}" srcOrd="0" destOrd="0" presId="urn:microsoft.com/office/officeart/2005/8/layout/hList1"/>
    <dgm:cxn modelId="{3C03E9DB-68D7-4275-ADAF-E2ACE148154D}" type="presOf" srcId="{14142A3E-4F85-4340-92DF-843DE2BE4B7E}" destId="{36D47B78-2A01-4EBD-BB5D-A3CC84262F16}" srcOrd="0" destOrd="0" presId="urn:microsoft.com/office/officeart/2005/8/layout/hList1"/>
    <dgm:cxn modelId="{312DB7D2-9A6D-4B33-B29B-182ACEB00999}" type="presOf" srcId="{920C1F18-1710-4309-965C-8EDBA165568F}" destId="{574CBB4B-26B9-4A82-B344-0843042AF491}" srcOrd="0" destOrd="0" presId="urn:microsoft.com/office/officeart/2005/8/layout/hList1"/>
    <dgm:cxn modelId="{16EA5AB0-BF5F-494E-8F52-28D08601FFBD}" type="presOf" srcId="{9E985D3C-CEEA-475E-AE61-6D0DA8A84B50}" destId="{CA0487BB-F68B-4067-A5B8-0998220923F1}" srcOrd="0" destOrd="1" presId="urn:microsoft.com/office/officeart/2005/8/layout/hList1"/>
    <dgm:cxn modelId="{587875B7-7B44-42A7-9D84-807E5C36D788}" srcId="{B994DCFD-B048-4C55-9708-808D6213FEDB}" destId="{929DFACC-CF97-457C-9699-FABE083268B0}" srcOrd="1" destOrd="0" parTransId="{30912D05-59FB-46B1-A6C0-33D1E608144C}" sibTransId="{7B8234D8-A7A4-4B05-8A2C-71113B105729}"/>
    <dgm:cxn modelId="{9FCF86BE-8DD5-45A4-8600-3B9AABA42584}" type="presOf" srcId="{929DFACC-CF97-457C-9699-FABE083268B0}" destId="{36D47B78-2A01-4EBD-BB5D-A3CC84262F16}" srcOrd="0" destOrd="1" presId="urn:microsoft.com/office/officeart/2005/8/layout/hList1"/>
    <dgm:cxn modelId="{79BCE572-4760-48AF-B6DE-252DA5F62A20}" type="presOf" srcId="{B994DCFD-B048-4C55-9708-808D6213FEDB}" destId="{E2FA6D71-7110-41CC-96B9-606A9B0F4E13}" srcOrd="0" destOrd="0" presId="urn:microsoft.com/office/officeart/2005/8/layout/hList1"/>
    <dgm:cxn modelId="{3364520E-F405-416F-AA60-111159C07192}" type="presParOf" srcId="{574CBB4B-26B9-4A82-B344-0843042AF491}" destId="{CCAE20DF-E9C5-4898-B024-3546B5849CD0}" srcOrd="0" destOrd="0" presId="urn:microsoft.com/office/officeart/2005/8/layout/hList1"/>
    <dgm:cxn modelId="{A6AC646A-7CBC-4E99-B3CA-798A58AF2AC8}" type="presParOf" srcId="{CCAE20DF-E9C5-4898-B024-3546B5849CD0}" destId="{E2FA6D71-7110-41CC-96B9-606A9B0F4E13}" srcOrd="0" destOrd="0" presId="urn:microsoft.com/office/officeart/2005/8/layout/hList1"/>
    <dgm:cxn modelId="{46E45BB2-5638-425B-8991-D85F9C78848B}" type="presParOf" srcId="{CCAE20DF-E9C5-4898-B024-3546B5849CD0}" destId="{36D47B78-2A01-4EBD-BB5D-A3CC84262F16}" srcOrd="1" destOrd="0" presId="urn:microsoft.com/office/officeart/2005/8/layout/hList1"/>
    <dgm:cxn modelId="{077E6675-4483-4FDA-BB9F-1AA8F507D2F4}" type="presParOf" srcId="{574CBB4B-26B9-4A82-B344-0843042AF491}" destId="{99EAFF77-820D-4B22-9B17-7F17C5991B16}" srcOrd="1" destOrd="0" presId="urn:microsoft.com/office/officeart/2005/8/layout/hList1"/>
    <dgm:cxn modelId="{39D7D118-64C5-40F4-835C-EFB4058298AB}" type="presParOf" srcId="{574CBB4B-26B9-4A82-B344-0843042AF491}" destId="{2D124A49-A513-482F-A606-CB749532670C}" srcOrd="2" destOrd="0" presId="urn:microsoft.com/office/officeart/2005/8/layout/hList1"/>
    <dgm:cxn modelId="{1BB80A38-687E-4DB9-966C-E216C06AD950}" type="presParOf" srcId="{2D124A49-A513-482F-A606-CB749532670C}" destId="{7419F0F8-DF01-4B6A-A0E3-25F6773BA11B}" srcOrd="0" destOrd="0" presId="urn:microsoft.com/office/officeart/2005/8/layout/hList1"/>
    <dgm:cxn modelId="{F826392E-69B1-48FB-8272-5CFCAEC641BF}" type="presParOf" srcId="{2D124A49-A513-482F-A606-CB749532670C}" destId="{CA0487BB-F68B-4067-A5B8-0998220923F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3A617A-6FDC-47D0-A29F-7C075E511BDC}" type="doc">
      <dgm:prSet loTypeId="urn:microsoft.com/office/officeart/2005/8/layout/pyramid2" loCatId="pyramid" qsTypeId="urn:microsoft.com/office/officeart/2005/8/quickstyle/3d2" qsCatId="3D" csTypeId="urn:microsoft.com/office/officeart/2005/8/colors/colorful4" csCatId="colorful" phldr="1"/>
      <dgm:spPr/>
    </dgm:pt>
    <dgm:pt modelId="{529E5705-1242-4676-8064-6BC2F902DCE9}">
      <dgm:prSet phldrT="[Text]"/>
      <dgm:spPr/>
      <dgm:t>
        <a:bodyPr/>
        <a:lstStyle/>
        <a:p>
          <a:r>
            <a:rPr lang="en-CA" dirty="0" smtClean="0">
              <a:latin typeface="Century Gothic" pitchFamily="34" charset="0"/>
            </a:rPr>
            <a:t>You have ten kids &amp; you all donate money</a:t>
          </a:r>
          <a:endParaRPr lang="en-CA" dirty="0">
            <a:latin typeface="Century Gothic" pitchFamily="34" charset="0"/>
          </a:endParaRPr>
        </a:p>
      </dgm:t>
    </dgm:pt>
    <dgm:pt modelId="{C440429E-76B7-4922-8D4F-C9912331804B}" type="parTrans" cxnId="{8D79F6E6-3E7A-441D-9F53-3EA6B923CED5}">
      <dgm:prSet/>
      <dgm:spPr/>
      <dgm:t>
        <a:bodyPr/>
        <a:lstStyle/>
        <a:p>
          <a:endParaRPr lang="en-CA"/>
        </a:p>
      </dgm:t>
    </dgm:pt>
    <dgm:pt modelId="{965A991C-9C1E-40A2-9DF4-54FCCE2B93FF}" type="sibTrans" cxnId="{8D79F6E6-3E7A-441D-9F53-3EA6B923CED5}">
      <dgm:prSet/>
      <dgm:spPr/>
      <dgm:t>
        <a:bodyPr/>
        <a:lstStyle/>
        <a:p>
          <a:endParaRPr lang="en-CA"/>
        </a:p>
      </dgm:t>
    </dgm:pt>
    <dgm:pt modelId="{CAB61CB5-2478-4EE7-9DFC-8283CA29DBF7}">
      <dgm:prSet phldrT="[Text]"/>
      <dgm:spPr/>
      <dgm:t>
        <a:bodyPr/>
        <a:lstStyle/>
        <a:p>
          <a:r>
            <a:rPr lang="en-CA" dirty="0" smtClean="0">
              <a:latin typeface="Century Gothic" pitchFamily="34" charset="0"/>
            </a:rPr>
            <a:t>They all have ten kids &amp; they all donate money</a:t>
          </a:r>
          <a:endParaRPr lang="en-CA" dirty="0">
            <a:latin typeface="Century Gothic" pitchFamily="34" charset="0"/>
          </a:endParaRPr>
        </a:p>
      </dgm:t>
    </dgm:pt>
    <dgm:pt modelId="{9F70E71D-0CFD-4225-B024-5C3D041E4950}" type="parTrans" cxnId="{D7CDCDE5-9838-423C-99C9-9ABC34A81DCF}">
      <dgm:prSet/>
      <dgm:spPr/>
      <dgm:t>
        <a:bodyPr/>
        <a:lstStyle/>
        <a:p>
          <a:endParaRPr lang="en-CA"/>
        </a:p>
      </dgm:t>
    </dgm:pt>
    <dgm:pt modelId="{22C0A701-78B6-4FE3-91E6-D3405527B657}" type="sibTrans" cxnId="{D7CDCDE5-9838-423C-99C9-9ABC34A81DCF}">
      <dgm:prSet/>
      <dgm:spPr/>
      <dgm:t>
        <a:bodyPr/>
        <a:lstStyle/>
        <a:p>
          <a:endParaRPr lang="en-CA"/>
        </a:p>
      </dgm:t>
    </dgm:pt>
    <dgm:pt modelId="{AA0BFAC5-CE1B-48AA-8643-BCFB109B1828}">
      <dgm:prSet phldrT="[Text]"/>
      <dgm:spPr/>
      <dgm:t>
        <a:bodyPr/>
        <a:lstStyle/>
        <a:p>
          <a:r>
            <a:rPr lang="en-CA" dirty="0" smtClean="0">
              <a:latin typeface="Century Gothic" pitchFamily="34" charset="0"/>
            </a:rPr>
            <a:t>They all have ten kids &amp; they all donate money</a:t>
          </a:r>
          <a:endParaRPr lang="en-CA" dirty="0">
            <a:latin typeface="Century Gothic" pitchFamily="34" charset="0"/>
          </a:endParaRPr>
        </a:p>
      </dgm:t>
    </dgm:pt>
    <dgm:pt modelId="{B545C6F4-FA31-425D-8B05-48AD5D48D224}" type="parTrans" cxnId="{8955DDA7-52B4-463A-A089-2705A8943010}">
      <dgm:prSet/>
      <dgm:spPr/>
      <dgm:t>
        <a:bodyPr/>
        <a:lstStyle/>
        <a:p>
          <a:endParaRPr lang="en-CA"/>
        </a:p>
      </dgm:t>
    </dgm:pt>
    <dgm:pt modelId="{011A4577-2A28-4F22-9329-697C8A6AC44D}" type="sibTrans" cxnId="{8955DDA7-52B4-463A-A089-2705A8943010}">
      <dgm:prSet/>
      <dgm:spPr/>
      <dgm:t>
        <a:bodyPr/>
        <a:lstStyle/>
        <a:p>
          <a:endParaRPr lang="en-CA"/>
        </a:p>
      </dgm:t>
    </dgm:pt>
    <dgm:pt modelId="{DE00ACC9-AC00-4C95-88E9-5BAC45183223}" type="pres">
      <dgm:prSet presAssocID="{8F3A617A-6FDC-47D0-A29F-7C075E511BDC}" presName="compositeShape" presStyleCnt="0">
        <dgm:presLayoutVars>
          <dgm:dir/>
          <dgm:resizeHandles/>
        </dgm:presLayoutVars>
      </dgm:prSet>
      <dgm:spPr/>
    </dgm:pt>
    <dgm:pt modelId="{69E4D255-B8B6-4D4A-B1AB-B61088DD22CC}" type="pres">
      <dgm:prSet presAssocID="{8F3A617A-6FDC-47D0-A29F-7C075E511BDC}" presName="pyramid" presStyleLbl="node1" presStyleIdx="0" presStyleCnt="1" custScaleY="77990" custLinFactNeighborX="-2990" custLinFactNeighborY="21998"/>
      <dgm:spPr/>
    </dgm:pt>
    <dgm:pt modelId="{A6B6E7B4-20D3-42E0-999E-2AFB3A374D24}" type="pres">
      <dgm:prSet presAssocID="{8F3A617A-6FDC-47D0-A29F-7C075E511BDC}" presName="theList" presStyleCnt="0"/>
      <dgm:spPr/>
    </dgm:pt>
    <dgm:pt modelId="{05D55D94-AF00-4D50-84BE-643D3D817BDC}" type="pres">
      <dgm:prSet presAssocID="{529E5705-1242-4676-8064-6BC2F902DCE9}" presName="aNode" presStyleLbl="fgAcc1" presStyleIdx="0" presStyleCnt="3">
        <dgm:presLayoutVars>
          <dgm:bulletEnabled val="1"/>
        </dgm:presLayoutVars>
      </dgm:prSet>
      <dgm:spPr/>
      <dgm:t>
        <a:bodyPr/>
        <a:lstStyle/>
        <a:p>
          <a:endParaRPr lang="en-CA"/>
        </a:p>
      </dgm:t>
    </dgm:pt>
    <dgm:pt modelId="{E6013255-403C-4518-AA3E-CEF586471641}" type="pres">
      <dgm:prSet presAssocID="{529E5705-1242-4676-8064-6BC2F902DCE9}" presName="aSpace" presStyleCnt="0"/>
      <dgm:spPr/>
    </dgm:pt>
    <dgm:pt modelId="{BB16D4F8-578D-44AD-8F1B-7233B6F64868}" type="pres">
      <dgm:prSet presAssocID="{CAB61CB5-2478-4EE7-9DFC-8283CA29DBF7}" presName="aNode" presStyleLbl="fgAcc1" presStyleIdx="1" presStyleCnt="3">
        <dgm:presLayoutVars>
          <dgm:bulletEnabled val="1"/>
        </dgm:presLayoutVars>
      </dgm:prSet>
      <dgm:spPr/>
      <dgm:t>
        <a:bodyPr/>
        <a:lstStyle/>
        <a:p>
          <a:endParaRPr lang="en-CA"/>
        </a:p>
      </dgm:t>
    </dgm:pt>
    <dgm:pt modelId="{A7D52578-C856-4B89-A35C-ECCC4180F90A}" type="pres">
      <dgm:prSet presAssocID="{CAB61CB5-2478-4EE7-9DFC-8283CA29DBF7}" presName="aSpace" presStyleCnt="0"/>
      <dgm:spPr/>
    </dgm:pt>
    <dgm:pt modelId="{04687708-2C91-4DD2-A51B-DA7F8381D77F}" type="pres">
      <dgm:prSet presAssocID="{AA0BFAC5-CE1B-48AA-8643-BCFB109B1828}" presName="aNode" presStyleLbl="fgAcc1" presStyleIdx="2" presStyleCnt="3">
        <dgm:presLayoutVars>
          <dgm:bulletEnabled val="1"/>
        </dgm:presLayoutVars>
      </dgm:prSet>
      <dgm:spPr/>
      <dgm:t>
        <a:bodyPr/>
        <a:lstStyle/>
        <a:p>
          <a:endParaRPr lang="en-CA"/>
        </a:p>
      </dgm:t>
    </dgm:pt>
    <dgm:pt modelId="{297D4CF1-3131-4B12-AC8E-30943B74B094}" type="pres">
      <dgm:prSet presAssocID="{AA0BFAC5-CE1B-48AA-8643-BCFB109B1828}" presName="aSpace" presStyleCnt="0"/>
      <dgm:spPr/>
    </dgm:pt>
  </dgm:ptLst>
  <dgm:cxnLst>
    <dgm:cxn modelId="{B2463249-FB7E-4E02-A027-52E13B62DA1B}" type="presOf" srcId="{529E5705-1242-4676-8064-6BC2F902DCE9}" destId="{05D55D94-AF00-4D50-84BE-643D3D817BDC}" srcOrd="0" destOrd="0" presId="urn:microsoft.com/office/officeart/2005/8/layout/pyramid2"/>
    <dgm:cxn modelId="{8D79F6E6-3E7A-441D-9F53-3EA6B923CED5}" srcId="{8F3A617A-6FDC-47D0-A29F-7C075E511BDC}" destId="{529E5705-1242-4676-8064-6BC2F902DCE9}" srcOrd="0" destOrd="0" parTransId="{C440429E-76B7-4922-8D4F-C9912331804B}" sibTransId="{965A991C-9C1E-40A2-9DF4-54FCCE2B93FF}"/>
    <dgm:cxn modelId="{43A9790A-E55C-49BB-B5C5-F31B2EBC4548}" type="presOf" srcId="{AA0BFAC5-CE1B-48AA-8643-BCFB109B1828}" destId="{04687708-2C91-4DD2-A51B-DA7F8381D77F}" srcOrd="0" destOrd="0" presId="urn:microsoft.com/office/officeart/2005/8/layout/pyramid2"/>
    <dgm:cxn modelId="{8955DDA7-52B4-463A-A089-2705A8943010}" srcId="{8F3A617A-6FDC-47D0-A29F-7C075E511BDC}" destId="{AA0BFAC5-CE1B-48AA-8643-BCFB109B1828}" srcOrd="2" destOrd="0" parTransId="{B545C6F4-FA31-425D-8B05-48AD5D48D224}" sibTransId="{011A4577-2A28-4F22-9329-697C8A6AC44D}"/>
    <dgm:cxn modelId="{55765A4C-A239-4684-8CB3-C8A1E43B6170}" type="presOf" srcId="{CAB61CB5-2478-4EE7-9DFC-8283CA29DBF7}" destId="{BB16D4F8-578D-44AD-8F1B-7233B6F64868}" srcOrd="0" destOrd="0" presId="urn:microsoft.com/office/officeart/2005/8/layout/pyramid2"/>
    <dgm:cxn modelId="{D7CDCDE5-9838-423C-99C9-9ABC34A81DCF}" srcId="{8F3A617A-6FDC-47D0-A29F-7C075E511BDC}" destId="{CAB61CB5-2478-4EE7-9DFC-8283CA29DBF7}" srcOrd="1" destOrd="0" parTransId="{9F70E71D-0CFD-4225-B024-5C3D041E4950}" sibTransId="{22C0A701-78B6-4FE3-91E6-D3405527B657}"/>
    <dgm:cxn modelId="{24CB0758-8716-43F2-A12A-7B0192559D55}" type="presOf" srcId="{8F3A617A-6FDC-47D0-A29F-7C075E511BDC}" destId="{DE00ACC9-AC00-4C95-88E9-5BAC45183223}" srcOrd="0" destOrd="0" presId="urn:microsoft.com/office/officeart/2005/8/layout/pyramid2"/>
    <dgm:cxn modelId="{A9CDB469-58B9-4CB9-8994-2102B143CE55}" type="presParOf" srcId="{DE00ACC9-AC00-4C95-88E9-5BAC45183223}" destId="{69E4D255-B8B6-4D4A-B1AB-B61088DD22CC}" srcOrd="0" destOrd="0" presId="urn:microsoft.com/office/officeart/2005/8/layout/pyramid2"/>
    <dgm:cxn modelId="{256621E3-7D78-4C46-AC56-C283862FFF26}" type="presParOf" srcId="{DE00ACC9-AC00-4C95-88E9-5BAC45183223}" destId="{A6B6E7B4-20D3-42E0-999E-2AFB3A374D24}" srcOrd="1" destOrd="0" presId="urn:microsoft.com/office/officeart/2005/8/layout/pyramid2"/>
    <dgm:cxn modelId="{1E23B649-5D56-47A2-8548-D860511CFF03}" type="presParOf" srcId="{A6B6E7B4-20D3-42E0-999E-2AFB3A374D24}" destId="{05D55D94-AF00-4D50-84BE-643D3D817BDC}" srcOrd="0" destOrd="0" presId="urn:microsoft.com/office/officeart/2005/8/layout/pyramid2"/>
    <dgm:cxn modelId="{4300B86A-B2D7-4F29-B67E-CEA3AC5F3EB1}" type="presParOf" srcId="{A6B6E7B4-20D3-42E0-999E-2AFB3A374D24}" destId="{E6013255-403C-4518-AA3E-CEF586471641}" srcOrd="1" destOrd="0" presId="urn:microsoft.com/office/officeart/2005/8/layout/pyramid2"/>
    <dgm:cxn modelId="{A7BB214E-36BA-4EC7-9834-3E8236351C59}" type="presParOf" srcId="{A6B6E7B4-20D3-42E0-999E-2AFB3A374D24}" destId="{BB16D4F8-578D-44AD-8F1B-7233B6F64868}" srcOrd="2" destOrd="0" presId="urn:microsoft.com/office/officeart/2005/8/layout/pyramid2"/>
    <dgm:cxn modelId="{00F1A32D-0C24-4A77-A157-FE21391E20F1}" type="presParOf" srcId="{A6B6E7B4-20D3-42E0-999E-2AFB3A374D24}" destId="{A7D52578-C856-4B89-A35C-ECCC4180F90A}" srcOrd="3" destOrd="0" presId="urn:microsoft.com/office/officeart/2005/8/layout/pyramid2"/>
    <dgm:cxn modelId="{CEDE302E-9BCC-4AE6-9F9B-66B17DA3002D}" type="presParOf" srcId="{A6B6E7B4-20D3-42E0-999E-2AFB3A374D24}" destId="{04687708-2C91-4DD2-A51B-DA7F8381D77F}" srcOrd="4" destOrd="0" presId="urn:microsoft.com/office/officeart/2005/8/layout/pyramid2"/>
    <dgm:cxn modelId="{0416D787-B8F7-4525-8408-AA599491AF9A}" type="presParOf" srcId="{A6B6E7B4-20D3-42E0-999E-2AFB3A374D24}" destId="{297D4CF1-3131-4B12-AC8E-30943B74B094}"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42E45-384E-4728-BCD3-549E27BEA00E}">
      <dsp:nvSpPr>
        <dsp:cNvPr id="0" name=""/>
        <dsp:cNvSpPr/>
      </dsp:nvSpPr>
      <dsp:spPr>
        <a:xfrm rot="5400000">
          <a:off x="-122795" y="123912"/>
          <a:ext cx="818633" cy="573043"/>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CA" sz="1600" kern="1200" dirty="0" smtClean="0"/>
            <a:t> </a:t>
          </a:r>
          <a:endParaRPr lang="en-CA" sz="1600" kern="1200" dirty="0"/>
        </a:p>
      </dsp:txBody>
      <dsp:txXfrm rot="-5400000">
        <a:off x="1" y="287639"/>
        <a:ext cx="573043" cy="245590"/>
      </dsp:txXfrm>
    </dsp:sp>
    <dsp:sp modelId="{53BD9D95-7E8B-4215-ADE1-841FA4694664}">
      <dsp:nvSpPr>
        <dsp:cNvPr id="0" name=""/>
        <dsp:cNvSpPr/>
      </dsp:nvSpPr>
      <dsp:spPr>
        <a:xfrm rot="5400000">
          <a:off x="4058085" y="-3436023"/>
          <a:ext cx="532112" cy="750219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CA" sz="1600" kern="1200" dirty="0" smtClean="0">
              <a:latin typeface="Century Gothic" pitchFamily="34" charset="0"/>
            </a:rPr>
            <a:t>Shame about your true self (which is always broader than your narrow gender role)</a:t>
          </a:r>
          <a:endParaRPr lang="en-CA" sz="1600" kern="1200" dirty="0">
            <a:latin typeface="Century Gothic" pitchFamily="34" charset="0"/>
          </a:endParaRPr>
        </a:p>
      </dsp:txBody>
      <dsp:txXfrm rot="-5400000">
        <a:off x="573043" y="74995"/>
        <a:ext cx="7476220" cy="480160"/>
      </dsp:txXfrm>
    </dsp:sp>
    <dsp:sp modelId="{D59D5F22-52C6-4CFA-98FA-7F1CBB38A097}">
      <dsp:nvSpPr>
        <dsp:cNvPr id="0" name=""/>
        <dsp:cNvSpPr/>
      </dsp:nvSpPr>
      <dsp:spPr>
        <a:xfrm rot="5400000">
          <a:off x="-122795" y="786393"/>
          <a:ext cx="818633" cy="573043"/>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CA" sz="1600" kern="1200" dirty="0" smtClean="0"/>
            <a:t> </a:t>
          </a:r>
          <a:endParaRPr lang="en-CA" sz="1600" kern="1200" dirty="0"/>
        </a:p>
      </dsp:txBody>
      <dsp:txXfrm rot="-5400000">
        <a:off x="1" y="950120"/>
        <a:ext cx="573043" cy="245590"/>
      </dsp:txXfrm>
    </dsp:sp>
    <dsp:sp modelId="{140D609B-6DE6-42AF-8625-DC26F25C8058}">
      <dsp:nvSpPr>
        <dsp:cNvPr id="0" name=""/>
        <dsp:cNvSpPr/>
      </dsp:nvSpPr>
      <dsp:spPr>
        <a:xfrm rot="5400000">
          <a:off x="4058085" y="-2821443"/>
          <a:ext cx="532112" cy="750219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CA" sz="1600" kern="1200" dirty="0" smtClean="0">
              <a:latin typeface="Century Gothic" pitchFamily="34" charset="0"/>
            </a:rPr>
            <a:t> shame about  your  true passion &amp; pleasure</a:t>
          </a:r>
          <a:endParaRPr lang="en-CA" sz="1600" kern="1200" dirty="0">
            <a:latin typeface="Century Gothic" pitchFamily="34" charset="0"/>
          </a:endParaRPr>
        </a:p>
      </dsp:txBody>
      <dsp:txXfrm rot="-5400000">
        <a:off x="573043" y="689575"/>
        <a:ext cx="7476220" cy="480160"/>
      </dsp:txXfrm>
    </dsp:sp>
    <dsp:sp modelId="{2E0AA772-60A5-4330-BA0A-EC992FC818B1}">
      <dsp:nvSpPr>
        <dsp:cNvPr id="0" name=""/>
        <dsp:cNvSpPr/>
      </dsp:nvSpPr>
      <dsp:spPr>
        <a:xfrm rot="5400000">
          <a:off x="-122795" y="1448874"/>
          <a:ext cx="818633" cy="573043"/>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CA" sz="1600" kern="1200" dirty="0" smtClean="0"/>
            <a:t> </a:t>
          </a:r>
          <a:endParaRPr lang="en-CA" sz="1600" kern="1200" dirty="0"/>
        </a:p>
      </dsp:txBody>
      <dsp:txXfrm rot="-5400000">
        <a:off x="1" y="1612601"/>
        <a:ext cx="573043" cy="245590"/>
      </dsp:txXfrm>
    </dsp:sp>
    <dsp:sp modelId="{4A552D0E-D8A8-4AAD-9A4F-FF026B653845}">
      <dsp:nvSpPr>
        <dsp:cNvPr id="0" name=""/>
        <dsp:cNvSpPr/>
      </dsp:nvSpPr>
      <dsp:spPr>
        <a:xfrm rot="5400000">
          <a:off x="4058085" y="-2158962"/>
          <a:ext cx="532112" cy="750219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CA" sz="1600" kern="1200" dirty="0" smtClean="0"/>
            <a:t> </a:t>
          </a:r>
          <a:r>
            <a:rPr lang="en-CA" sz="1600" kern="1200" dirty="0" smtClean="0">
              <a:latin typeface="Century Gothic" pitchFamily="34" charset="0"/>
            </a:rPr>
            <a:t>shame &amp; fear of following your  deepest dreams</a:t>
          </a:r>
          <a:endParaRPr lang="en-CA" sz="1600" kern="1200" dirty="0">
            <a:latin typeface="Century Gothic" pitchFamily="34" charset="0"/>
          </a:endParaRPr>
        </a:p>
      </dsp:txBody>
      <dsp:txXfrm rot="-5400000">
        <a:off x="573043" y="1352056"/>
        <a:ext cx="7476220" cy="480160"/>
      </dsp:txXfrm>
    </dsp:sp>
    <dsp:sp modelId="{BA720B9B-9A0A-4BE0-9E7D-ABFBF4675FDC}">
      <dsp:nvSpPr>
        <dsp:cNvPr id="0" name=""/>
        <dsp:cNvSpPr/>
      </dsp:nvSpPr>
      <dsp:spPr>
        <a:xfrm rot="5400000">
          <a:off x="-57983" y="2112473"/>
          <a:ext cx="818633" cy="573043"/>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CA" sz="1600" kern="1200"/>
        </a:p>
      </dsp:txBody>
      <dsp:txXfrm rot="-5400000">
        <a:off x="64813" y="2276200"/>
        <a:ext cx="573043" cy="245590"/>
      </dsp:txXfrm>
    </dsp:sp>
    <dsp:sp modelId="{3732B2EE-ADB3-496B-8BEB-DB5E4C07119A}">
      <dsp:nvSpPr>
        <dsp:cNvPr id="0" name=""/>
        <dsp:cNvSpPr/>
      </dsp:nvSpPr>
      <dsp:spPr>
        <a:xfrm rot="5400000">
          <a:off x="4052009" y="-1468816"/>
          <a:ext cx="532112" cy="750219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CA" sz="1600" kern="1200" dirty="0" smtClean="0">
              <a:latin typeface="Century Gothic" pitchFamily="34" charset="0"/>
            </a:rPr>
            <a:t>Goals &amp; dreams trashed</a:t>
          </a:r>
          <a:endParaRPr lang="en-CA" sz="1600" kern="1200" dirty="0">
            <a:latin typeface="Century Gothic" pitchFamily="34" charset="0"/>
          </a:endParaRPr>
        </a:p>
      </dsp:txBody>
      <dsp:txXfrm rot="-5400000">
        <a:off x="566967" y="2042202"/>
        <a:ext cx="7476220" cy="480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42E45-384E-4728-BCD3-549E27BEA00E}">
      <dsp:nvSpPr>
        <dsp:cNvPr id="0" name=""/>
        <dsp:cNvSpPr/>
      </dsp:nvSpPr>
      <dsp:spPr>
        <a:xfrm rot="5400000">
          <a:off x="-99241" y="100554"/>
          <a:ext cx="661608" cy="46312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CA" sz="1300" kern="1200" dirty="0" smtClean="0"/>
            <a:t> </a:t>
          </a:r>
          <a:endParaRPr lang="en-CA" sz="1300" kern="1200" dirty="0"/>
        </a:p>
      </dsp:txBody>
      <dsp:txXfrm rot="-5400000">
        <a:off x="0" y="232876"/>
        <a:ext cx="463126" cy="198482"/>
      </dsp:txXfrm>
    </dsp:sp>
    <dsp:sp modelId="{53BD9D95-7E8B-4215-ADE1-841FA4694664}">
      <dsp:nvSpPr>
        <dsp:cNvPr id="0" name=""/>
        <dsp:cNvSpPr/>
      </dsp:nvSpPr>
      <dsp:spPr>
        <a:xfrm rot="5400000">
          <a:off x="4084992" y="-3581840"/>
          <a:ext cx="430045" cy="767377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CA" sz="2000" kern="1200" dirty="0" smtClean="0">
              <a:latin typeface="Century Gothic" pitchFamily="34" charset="0"/>
            </a:rPr>
            <a:t>Sexual shame</a:t>
          </a:r>
          <a:endParaRPr lang="en-CA" sz="2000" kern="1200" dirty="0">
            <a:latin typeface="Century Gothic" pitchFamily="34" charset="0"/>
          </a:endParaRPr>
        </a:p>
      </dsp:txBody>
      <dsp:txXfrm rot="-5400000">
        <a:off x="463127" y="61018"/>
        <a:ext cx="7652784" cy="388059"/>
      </dsp:txXfrm>
    </dsp:sp>
    <dsp:sp modelId="{D59D5F22-52C6-4CFA-98FA-7F1CBB38A097}">
      <dsp:nvSpPr>
        <dsp:cNvPr id="0" name=""/>
        <dsp:cNvSpPr/>
      </dsp:nvSpPr>
      <dsp:spPr>
        <a:xfrm rot="5400000">
          <a:off x="-99241" y="623225"/>
          <a:ext cx="661608" cy="46312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CA" sz="1300" kern="1200" dirty="0" smtClean="0"/>
            <a:t> </a:t>
          </a:r>
          <a:endParaRPr lang="en-CA" sz="1300" kern="1200" dirty="0"/>
        </a:p>
      </dsp:txBody>
      <dsp:txXfrm rot="-5400000">
        <a:off x="0" y="755547"/>
        <a:ext cx="463126" cy="198482"/>
      </dsp:txXfrm>
    </dsp:sp>
    <dsp:sp modelId="{140D609B-6DE6-42AF-8625-DC26F25C8058}">
      <dsp:nvSpPr>
        <dsp:cNvPr id="0" name=""/>
        <dsp:cNvSpPr/>
      </dsp:nvSpPr>
      <dsp:spPr>
        <a:xfrm rot="5400000">
          <a:off x="4084992" y="-3097881"/>
          <a:ext cx="430045" cy="767377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CA" sz="2000" kern="1200" dirty="0" smtClean="0">
              <a:latin typeface="Century Gothic" pitchFamily="34" charset="0"/>
            </a:rPr>
            <a:t>Shame about your healthy passion &amp; pleasure</a:t>
          </a:r>
          <a:endParaRPr lang="en-CA" sz="2000" kern="1200" dirty="0">
            <a:latin typeface="Century Gothic" pitchFamily="34" charset="0"/>
          </a:endParaRPr>
        </a:p>
      </dsp:txBody>
      <dsp:txXfrm rot="-5400000">
        <a:off x="463127" y="544977"/>
        <a:ext cx="7652784" cy="388059"/>
      </dsp:txXfrm>
    </dsp:sp>
    <dsp:sp modelId="{2E0AA772-60A5-4330-BA0A-EC992FC818B1}">
      <dsp:nvSpPr>
        <dsp:cNvPr id="0" name=""/>
        <dsp:cNvSpPr/>
      </dsp:nvSpPr>
      <dsp:spPr>
        <a:xfrm rot="5400000">
          <a:off x="-99241" y="1145896"/>
          <a:ext cx="661608" cy="46312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CA" sz="1300" kern="1200" dirty="0" smtClean="0"/>
            <a:t> </a:t>
          </a:r>
          <a:endParaRPr lang="en-CA" sz="1300" kern="1200" dirty="0"/>
        </a:p>
      </dsp:txBody>
      <dsp:txXfrm rot="-5400000">
        <a:off x="0" y="1278218"/>
        <a:ext cx="463126" cy="198482"/>
      </dsp:txXfrm>
    </dsp:sp>
    <dsp:sp modelId="{4A552D0E-D8A8-4AAD-9A4F-FF026B653845}">
      <dsp:nvSpPr>
        <dsp:cNvPr id="0" name=""/>
        <dsp:cNvSpPr/>
      </dsp:nvSpPr>
      <dsp:spPr>
        <a:xfrm rot="5400000">
          <a:off x="4084992" y="-2575211"/>
          <a:ext cx="430045" cy="767377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CA" sz="2000" kern="1200" dirty="0" smtClean="0">
              <a:latin typeface="Century Gothic" pitchFamily="34" charset="0"/>
            </a:rPr>
            <a:t>Shame &amp; fear of following your dreams</a:t>
          </a:r>
          <a:endParaRPr lang="en-CA" sz="2000" kern="1200" dirty="0">
            <a:latin typeface="Century Gothic" pitchFamily="34" charset="0"/>
          </a:endParaRPr>
        </a:p>
      </dsp:txBody>
      <dsp:txXfrm rot="-5400000">
        <a:off x="463127" y="1067647"/>
        <a:ext cx="7652784" cy="388059"/>
      </dsp:txXfrm>
    </dsp:sp>
    <dsp:sp modelId="{2A346FED-5A71-437A-AE22-52F1FCD82956}">
      <dsp:nvSpPr>
        <dsp:cNvPr id="0" name=""/>
        <dsp:cNvSpPr/>
      </dsp:nvSpPr>
      <dsp:spPr>
        <a:xfrm rot="5400000">
          <a:off x="-99241" y="1668567"/>
          <a:ext cx="661608" cy="46312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en-CA" sz="1300" kern="1200"/>
        </a:p>
      </dsp:txBody>
      <dsp:txXfrm rot="-5400000">
        <a:off x="0" y="1800889"/>
        <a:ext cx="463126" cy="198482"/>
      </dsp:txXfrm>
    </dsp:sp>
    <dsp:sp modelId="{48EC227A-B114-4361-A514-48F6613F881B}">
      <dsp:nvSpPr>
        <dsp:cNvPr id="0" name=""/>
        <dsp:cNvSpPr/>
      </dsp:nvSpPr>
      <dsp:spPr>
        <a:xfrm rot="5400000">
          <a:off x="4084992" y="-2052540"/>
          <a:ext cx="430045" cy="767377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CA" sz="2000" kern="1200" dirty="0" smtClean="0">
              <a:latin typeface="Century Gothic" pitchFamily="34" charset="0"/>
            </a:rPr>
            <a:t>Goals &amp; dreams trashed</a:t>
          </a:r>
          <a:endParaRPr lang="en-CA" sz="2000" kern="1200" dirty="0">
            <a:latin typeface="Century Gothic" pitchFamily="34" charset="0"/>
          </a:endParaRPr>
        </a:p>
      </dsp:txBody>
      <dsp:txXfrm rot="-5400000">
        <a:off x="463127" y="1590318"/>
        <a:ext cx="7652784" cy="3880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CEA74-BB3E-4B22-9BC2-4BC6CF9EE1D8}">
      <dsp:nvSpPr>
        <dsp:cNvPr id="0" name=""/>
        <dsp:cNvSpPr/>
      </dsp:nvSpPr>
      <dsp:spPr>
        <a:xfrm>
          <a:off x="554911" y="0"/>
          <a:ext cx="5119846" cy="3199903"/>
        </a:xfrm>
        <a:prstGeom prst="swooshArrow">
          <a:avLst>
            <a:gd name="adj1" fmla="val 25000"/>
            <a:gd name="adj2" fmla="val 25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4DFA850-5DDE-449C-9B07-B7E7C7788D5C}">
      <dsp:nvSpPr>
        <dsp:cNvPr id="0" name=""/>
        <dsp:cNvSpPr/>
      </dsp:nvSpPr>
      <dsp:spPr>
        <a:xfrm>
          <a:off x="1205131" y="2208573"/>
          <a:ext cx="133116" cy="1331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506EC34-94C4-4E4A-AFA2-8354558B30EB}">
      <dsp:nvSpPr>
        <dsp:cNvPr id="0" name=""/>
        <dsp:cNvSpPr/>
      </dsp:nvSpPr>
      <dsp:spPr>
        <a:xfrm>
          <a:off x="-346165" y="2275131"/>
          <a:ext cx="4428635" cy="924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535" tIns="0" rIns="0" bIns="0" numCol="1" spcCol="1270" anchor="t" anchorCtr="0">
          <a:noAutofit/>
        </a:bodyPr>
        <a:lstStyle/>
        <a:p>
          <a:pPr lvl="0" algn="l" defTabSz="711200">
            <a:lnSpc>
              <a:spcPct val="90000"/>
            </a:lnSpc>
            <a:spcBef>
              <a:spcPct val="0"/>
            </a:spcBef>
            <a:spcAft>
              <a:spcPct val="35000"/>
            </a:spcAft>
          </a:pPr>
          <a:r>
            <a:rPr lang="en-CA" sz="1600" kern="1200" dirty="0" smtClean="0">
              <a:latin typeface="Century Gothic" pitchFamily="34" charset="0"/>
            </a:rPr>
            <a:t>Your Pride</a:t>
          </a:r>
          <a:endParaRPr lang="en-CA" sz="1600" kern="1200" dirty="0">
            <a:latin typeface="Century Gothic" pitchFamily="34" charset="0"/>
          </a:endParaRPr>
        </a:p>
      </dsp:txBody>
      <dsp:txXfrm>
        <a:off x="-346165" y="2275131"/>
        <a:ext cx="4428635" cy="924772"/>
      </dsp:txXfrm>
    </dsp:sp>
    <dsp:sp modelId="{D6E0EB8B-5FF9-4DBB-AE61-633D208161F4}">
      <dsp:nvSpPr>
        <dsp:cNvPr id="0" name=""/>
        <dsp:cNvSpPr/>
      </dsp:nvSpPr>
      <dsp:spPr>
        <a:xfrm>
          <a:off x="2380136" y="1338839"/>
          <a:ext cx="240632" cy="24063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F3FB8C8-2FAC-4FA0-AE24-3EA4EFE219FF}">
      <dsp:nvSpPr>
        <dsp:cNvPr id="0" name=""/>
        <dsp:cNvSpPr/>
      </dsp:nvSpPr>
      <dsp:spPr>
        <a:xfrm>
          <a:off x="1327709" y="1459156"/>
          <a:ext cx="3574250" cy="1740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506" tIns="0" rIns="0" bIns="0" numCol="1" spcCol="1270" anchor="t" anchorCtr="0">
          <a:noAutofit/>
        </a:bodyPr>
        <a:lstStyle/>
        <a:p>
          <a:pPr lvl="0" algn="l" defTabSz="711200">
            <a:lnSpc>
              <a:spcPct val="90000"/>
            </a:lnSpc>
            <a:spcBef>
              <a:spcPct val="0"/>
            </a:spcBef>
            <a:spcAft>
              <a:spcPct val="35000"/>
            </a:spcAft>
          </a:pPr>
          <a:r>
            <a:rPr lang="en-CA" sz="1600" kern="1200" dirty="0" smtClean="0">
              <a:latin typeface="Century Gothic" pitchFamily="34" charset="0"/>
            </a:rPr>
            <a:t>Your Passion</a:t>
          </a:r>
          <a:endParaRPr lang="en-CA" sz="1600" kern="1200" dirty="0">
            <a:latin typeface="Century Gothic" pitchFamily="34" charset="0"/>
          </a:endParaRPr>
        </a:p>
      </dsp:txBody>
      <dsp:txXfrm>
        <a:off x="1327709" y="1459156"/>
        <a:ext cx="3574250" cy="1740747"/>
      </dsp:txXfrm>
    </dsp:sp>
    <dsp:sp modelId="{1FB96BBE-E79A-4218-8701-B715522FAD89}">
      <dsp:nvSpPr>
        <dsp:cNvPr id="0" name=""/>
        <dsp:cNvSpPr/>
      </dsp:nvSpPr>
      <dsp:spPr>
        <a:xfrm>
          <a:off x="3793214" y="809575"/>
          <a:ext cx="332790" cy="33279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2A88308-25CC-44BC-9E20-E30CB73056B3}">
      <dsp:nvSpPr>
        <dsp:cNvPr id="0" name=""/>
        <dsp:cNvSpPr/>
      </dsp:nvSpPr>
      <dsp:spPr>
        <a:xfrm>
          <a:off x="3842557" y="1774218"/>
          <a:ext cx="1462867" cy="627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339" tIns="0" rIns="0" bIns="0" numCol="1" spcCol="1270" anchor="t" anchorCtr="0">
          <a:noAutofit/>
        </a:bodyPr>
        <a:lstStyle/>
        <a:p>
          <a:pPr lvl="0" algn="l" defTabSz="711200">
            <a:lnSpc>
              <a:spcPct val="90000"/>
            </a:lnSpc>
            <a:spcBef>
              <a:spcPct val="0"/>
            </a:spcBef>
            <a:spcAft>
              <a:spcPct val="35000"/>
            </a:spcAft>
          </a:pPr>
          <a:r>
            <a:rPr lang="en-CA" sz="1600" kern="1200" dirty="0" smtClean="0">
              <a:latin typeface="Century Gothic" pitchFamily="34" charset="0"/>
            </a:rPr>
            <a:t>Your Dreams &amp; Goals</a:t>
          </a:r>
          <a:endParaRPr lang="en-CA" sz="1600" kern="1200" dirty="0">
            <a:latin typeface="Century Gothic" pitchFamily="34" charset="0"/>
          </a:endParaRPr>
        </a:p>
      </dsp:txBody>
      <dsp:txXfrm>
        <a:off x="3842557" y="1774218"/>
        <a:ext cx="1462867" cy="6274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97A96-5CEE-4068-81B9-62A59020EAC0}">
      <dsp:nvSpPr>
        <dsp:cNvPr id="0" name=""/>
        <dsp:cNvSpPr/>
      </dsp:nvSpPr>
      <dsp:spPr>
        <a:xfrm>
          <a:off x="3702" y="468621"/>
          <a:ext cx="3237512" cy="1295004"/>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en-CA" sz="2400" kern="1200" dirty="0" smtClean="0">
              <a:latin typeface="Century Gothic" pitchFamily="34" charset="0"/>
            </a:rPr>
            <a:t>heterosexual</a:t>
          </a:r>
          <a:endParaRPr lang="en-CA" sz="2400" kern="1200" dirty="0">
            <a:latin typeface="Century Gothic" pitchFamily="34" charset="0"/>
          </a:endParaRPr>
        </a:p>
      </dsp:txBody>
      <dsp:txXfrm>
        <a:off x="3702" y="468621"/>
        <a:ext cx="2913761" cy="1295004"/>
      </dsp:txXfrm>
    </dsp:sp>
    <dsp:sp modelId="{09BFF823-27E8-420B-8DF5-012C69660B8F}">
      <dsp:nvSpPr>
        <dsp:cNvPr id="0" name=""/>
        <dsp:cNvSpPr/>
      </dsp:nvSpPr>
      <dsp:spPr>
        <a:xfrm>
          <a:off x="2593711" y="468621"/>
          <a:ext cx="3237512" cy="129500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CA" sz="2400" kern="1200" dirty="0" smtClean="0">
              <a:latin typeface="Century Gothic" pitchFamily="34" charset="0"/>
            </a:rPr>
            <a:t> bisexual</a:t>
          </a:r>
          <a:endParaRPr lang="en-CA" sz="2400" kern="1200" dirty="0">
            <a:latin typeface="Century Gothic" pitchFamily="34" charset="0"/>
          </a:endParaRPr>
        </a:p>
      </dsp:txBody>
      <dsp:txXfrm>
        <a:off x="3241213" y="468621"/>
        <a:ext cx="1942508" cy="1295004"/>
      </dsp:txXfrm>
    </dsp:sp>
    <dsp:sp modelId="{B09B5A93-65A9-4D43-A3BF-572AC01BCBD8}">
      <dsp:nvSpPr>
        <dsp:cNvPr id="0" name=""/>
        <dsp:cNvSpPr/>
      </dsp:nvSpPr>
      <dsp:spPr>
        <a:xfrm>
          <a:off x="5183721" y="468621"/>
          <a:ext cx="3237512" cy="129500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CA" sz="2400" kern="1200" dirty="0" smtClean="0">
              <a:latin typeface="Century Gothic" pitchFamily="34" charset="0"/>
            </a:rPr>
            <a:t>homosexual</a:t>
          </a:r>
          <a:endParaRPr lang="en-CA" sz="2400" kern="1200" dirty="0">
            <a:latin typeface="Century Gothic" pitchFamily="34" charset="0"/>
          </a:endParaRPr>
        </a:p>
      </dsp:txBody>
      <dsp:txXfrm>
        <a:off x="5831223" y="468621"/>
        <a:ext cx="1942508" cy="12950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A6D71-7110-41CC-96B9-606A9B0F4E13}">
      <dsp:nvSpPr>
        <dsp:cNvPr id="0" name=""/>
        <dsp:cNvSpPr/>
      </dsp:nvSpPr>
      <dsp:spPr>
        <a:xfrm>
          <a:off x="23598" y="0"/>
          <a:ext cx="4082464" cy="4896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CA" sz="1700" kern="1200" dirty="0" smtClean="0">
              <a:latin typeface="Century Gothic" pitchFamily="34" charset="0"/>
            </a:rPr>
            <a:t>Homophobic Organizations</a:t>
          </a:r>
          <a:endParaRPr lang="en-CA" sz="1700" kern="1200" dirty="0">
            <a:latin typeface="Century Gothic" pitchFamily="34" charset="0"/>
          </a:endParaRPr>
        </a:p>
      </dsp:txBody>
      <dsp:txXfrm>
        <a:off x="23598" y="0"/>
        <a:ext cx="4082464" cy="489600"/>
      </dsp:txXfrm>
    </dsp:sp>
    <dsp:sp modelId="{36D47B78-2A01-4EBD-BB5D-A3CC84262F16}">
      <dsp:nvSpPr>
        <dsp:cNvPr id="0" name=""/>
        <dsp:cNvSpPr/>
      </dsp:nvSpPr>
      <dsp:spPr>
        <a:xfrm>
          <a:off x="42" y="523572"/>
          <a:ext cx="4082464" cy="102663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CA" sz="1700" kern="1200" dirty="0" smtClean="0"/>
            <a:t> </a:t>
          </a:r>
          <a:endParaRPr lang="en-CA" sz="1700" kern="1200" dirty="0"/>
        </a:p>
        <a:p>
          <a:pPr marL="171450" lvl="1" indent="-171450" algn="l" defTabSz="755650">
            <a:lnSpc>
              <a:spcPct val="90000"/>
            </a:lnSpc>
            <a:spcBef>
              <a:spcPct val="0"/>
            </a:spcBef>
            <a:spcAft>
              <a:spcPct val="15000"/>
            </a:spcAft>
            <a:buChar char="••"/>
          </a:pPr>
          <a:r>
            <a:rPr lang="en-CA" sz="1700" kern="1200" dirty="0" smtClean="0"/>
            <a:t> </a:t>
          </a:r>
          <a:endParaRPr lang="en-CA" sz="1700" kern="1200" dirty="0"/>
        </a:p>
        <a:p>
          <a:pPr marL="171450" lvl="1" indent="-171450" algn="l" defTabSz="755650">
            <a:lnSpc>
              <a:spcPct val="90000"/>
            </a:lnSpc>
            <a:spcBef>
              <a:spcPct val="0"/>
            </a:spcBef>
            <a:spcAft>
              <a:spcPct val="15000"/>
            </a:spcAft>
            <a:buChar char="••"/>
          </a:pPr>
          <a:endParaRPr lang="en-CA" sz="1700" kern="1200" dirty="0"/>
        </a:p>
      </dsp:txBody>
      <dsp:txXfrm>
        <a:off x="42" y="523572"/>
        <a:ext cx="4082464" cy="1026630"/>
      </dsp:txXfrm>
    </dsp:sp>
    <dsp:sp modelId="{7419F0F8-DF01-4B6A-A0E3-25F6773BA11B}">
      <dsp:nvSpPr>
        <dsp:cNvPr id="0" name=""/>
        <dsp:cNvSpPr/>
      </dsp:nvSpPr>
      <dsp:spPr>
        <a:xfrm>
          <a:off x="4654052" y="33972"/>
          <a:ext cx="4082464" cy="4896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CA" sz="1700" kern="1200" dirty="0" smtClean="0"/>
            <a:t> </a:t>
          </a:r>
          <a:r>
            <a:rPr lang="en-CA" sz="1700" kern="1200" dirty="0" smtClean="0">
              <a:latin typeface="Century Gothic" pitchFamily="34" charset="0"/>
            </a:rPr>
            <a:t>LGBT- Friendly Organizations</a:t>
          </a:r>
          <a:endParaRPr lang="en-CA" sz="1700" kern="1200" dirty="0">
            <a:latin typeface="Century Gothic" pitchFamily="34" charset="0"/>
          </a:endParaRPr>
        </a:p>
      </dsp:txBody>
      <dsp:txXfrm>
        <a:off x="4654052" y="33972"/>
        <a:ext cx="4082464" cy="489600"/>
      </dsp:txXfrm>
    </dsp:sp>
    <dsp:sp modelId="{CA0487BB-F68B-4067-A5B8-0998220923F1}">
      <dsp:nvSpPr>
        <dsp:cNvPr id="0" name=""/>
        <dsp:cNvSpPr/>
      </dsp:nvSpPr>
      <dsp:spPr>
        <a:xfrm>
          <a:off x="4654052" y="523572"/>
          <a:ext cx="4082464" cy="102663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CA" sz="1700" kern="1200" dirty="0" smtClean="0"/>
            <a:t> </a:t>
          </a:r>
          <a:endParaRPr lang="en-CA" sz="1700" kern="1200" dirty="0"/>
        </a:p>
        <a:p>
          <a:pPr marL="171450" lvl="1" indent="-171450" algn="l" defTabSz="755650">
            <a:lnSpc>
              <a:spcPct val="90000"/>
            </a:lnSpc>
            <a:spcBef>
              <a:spcPct val="0"/>
            </a:spcBef>
            <a:spcAft>
              <a:spcPct val="15000"/>
            </a:spcAft>
            <a:buChar char="••"/>
          </a:pPr>
          <a:r>
            <a:rPr lang="en-CA" sz="1700" kern="1200" dirty="0" smtClean="0"/>
            <a:t> </a:t>
          </a:r>
          <a:endParaRPr lang="en-CA" sz="1700" kern="1200" dirty="0"/>
        </a:p>
      </dsp:txBody>
      <dsp:txXfrm>
        <a:off x="4654052" y="523572"/>
        <a:ext cx="4082464" cy="10266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A6D71-7110-41CC-96B9-606A9B0F4E13}">
      <dsp:nvSpPr>
        <dsp:cNvPr id="0" name=""/>
        <dsp:cNvSpPr/>
      </dsp:nvSpPr>
      <dsp:spPr>
        <a:xfrm>
          <a:off x="43" y="64176"/>
          <a:ext cx="4183443" cy="6336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CA" sz="2200" kern="1200" dirty="0" smtClean="0">
              <a:latin typeface="Century Gothic" pitchFamily="34" charset="0"/>
            </a:rPr>
            <a:t>Homophobic Organizations</a:t>
          </a:r>
          <a:endParaRPr lang="en-CA" sz="2200" kern="1200" dirty="0">
            <a:latin typeface="Century Gothic" pitchFamily="34" charset="0"/>
          </a:endParaRPr>
        </a:p>
      </dsp:txBody>
      <dsp:txXfrm>
        <a:off x="43" y="64176"/>
        <a:ext cx="4183443" cy="633600"/>
      </dsp:txXfrm>
    </dsp:sp>
    <dsp:sp modelId="{36D47B78-2A01-4EBD-BB5D-A3CC84262F16}">
      <dsp:nvSpPr>
        <dsp:cNvPr id="0" name=""/>
        <dsp:cNvSpPr/>
      </dsp:nvSpPr>
      <dsp:spPr>
        <a:xfrm>
          <a:off x="43" y="697776"/>
          <a:ext cx="4183443" cy="96624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CA" sz="2200" kern="1200" dirty="0" smtClean="0"/>
            <a:t> </a:t>
          </a:r>
          <a:endParaRPr lang="en-CA" sz="2200" kern="1200" dirty="0"/>
        </a:p>
        <a:p>
          <a:pPr marL="228600" lvl="1" indent="-228600" algn="l" defTabSz="977900">
            <a:lnSpc>
              <a:spcPct val="90000"/>
            </a:lnSpc>
            <a:spcBef>
              <a:spcPct val="0"/>
            </a:spcBef>
            <a:spcAft>
              <a:spcPct val="15000"/>
            </a:spcAft>
            <a:buChar char="••"/>
          </a:pPr>
          <a:r>
            <a:rPr lang="en-CA" sz="2200" kern="1200" dirty="0" smtClean="0"/>
            <a:t> </a:t>
          </a:r>
          <a:endParaRPr lang="en-CA" sz="2200" kern="1200" dirty="0"/>
        </a:p>
      </dsp:txBody>
      <dsp:txXfrm>
        <a:off x="43" y="697776"/>
        <a:ext cx="4183443" cy="966240"/>
      </dsp:txXfrm>
    </dsp:sp>
    <dsp:sp modelId="{7419F0F8-DF01-4B6A-A0E3-25F6773BA11B}">
      <dsp:nvSpPr>
        <dsp:cNvPr id="0" name=""/>
        <dsp:cNvSpPr/>
      </dsp:nvSpPr>
      <dsp:spPr>
        <a:xfrm>
          <a:off x="4769169" y="64176"/>
          <a:ext cx="4183443" cy="6336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CA" sz="2200" kern="1200" dirty="0" smtClean="0"/>
            <a:t> </a:t>
          </a:r>
          <a:r>
            <a:rPr lang="en-CA" sz="2200" kern="1200" dirty="0" smtClean="0">
              <a:latin typeface="Century Gothic" pitchFamily="34" charset="0"/>
            </a:rPr>
            <a:t>LGBT- Friendly Organizations</a:t>
          </a:r>
          <a:endParaRPr lang="en-CA" sz="2200" kern="1200" dirty="0">
            <a:latin typeface="Century Gothic" pitchFamily="34" charset="0"/>
          </a:endParaRPr>
        </a:p>
      </dsp:txBody>
      <dsp:txXfrm>
        <a:off x="4769169" y="64176"/>
        <a:ext cx="4183443" cy="633600"/>
      </dsp:txXfrm>
    </dsp:sp>
    <dsp:sp modelId="{CA0487BB-F68B-4067-A5B8-0998220923F1}">
      <dsp:nvSpPr>
        <dsp:cNvPr id="0" name=""/>
        <dsp:cNvSpPr/>
      </dsp:nvSpPr>
      <dsp:spPr>
        <a:xfrm>
          <a:off x="4769169" y="697776"/>
          <a:ext cx="4183443" cy="96624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CA" sz="2200" kern="1200" dirty="0" smtClean="0"/>
            <a:t> </a:t>
          </a:r>
          <a:endParaRPr lang="en-CA" sz="2200" kern="1200" dirty="0"/>
        </a:p>
        <a:p>
          <a:pPr marL="228600" lvl="1" indent="-228600" algn="l" defTabSz="977900">
            <a:lnSpc>
              <a:spcPct val="90000"/>
            </a:lnSpc>
            <a:spcBef>
              <a:spcPct val="0"/>
            </a:spcBef>
            <a:spcAft>
              <a:spcPct val="15000"/>
            </a:spcAft>
            <a:buChar char="••"/>
          </a:pPr>
          <a:r>
            <a:rPr lang="en-CA" sz="2200" kern="1200" dirty="0" smtClean="0"/>
            <a:t> </a:t>
          </a:r>
          <a:endParaRPr lang="en-CA" sz="2200" kern="1200" dirty="0"/>
        </a:p>
      </dsp:txBody>
      <dsp:txXfrm>
        <a:off x="4769169" y="697776"/>
        <a:ext cx="4183443" cy="9662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4D255-B8B6-4D4A-B1AB-B61088DD22CC}">
      <dsp:nvSpPr>
        <dsp:cNvPr id="0" name=""/>
        <dsp:cNvSpPr/>
      </dsp:nvSpPr>
      <dsp:spPr>
        <a:xfrm>
          <a:off x="2283465" y="760750"/>
          <a:ext cx="3456384" cy="2695633"/>
        </a:xfrm>
        <a:prstGeom prst="triangl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5D55D94-AF00-4D50-84BE-643D3D817BDC}">
      <dsp:nvSpPr>
        <dsp:cNvPr id="0" name=""/>
        <dsp:cNvSpPr/>
      </dsp:nvSpPr>
      <dsp:spPr>
        <a:xfrm>
          <a:off x="4115003" y="347494"/>
          <a:ext cx="2246649" cy="818190"/>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kern="1200" dirty="0" smtClean="0">
              <a:latin typeface="Century Gothic" pitchFamily="34" charset="0"/>
            </a:rPr>
            <a:t>You have ten kids &amp; you all donate money</a:t>
          </a:r>
          <a:endParaRPr lang="en-CA" sz="1400" kern="1200" dirty="0">
            <a:latin typeface="Century Gothic" pitchFamily="34" charset="0"/>
          </a:endParaRPr>
        </a:p>
      </dsp:txBody>
      <dsp:txXfrm>
        <a:off x="4154944" y="387435"/>
        <a:ext cx="2166767" cy="738308"/>
      </dsp:txXfrm>
    </dsp:sp>
    <dsp:sp modelId="{BB16D4F8-578D-44AD-8F1B-7233B6F64868}">
      <dsp:nvSpPr>
        <dsp:cNvPr id="0" name=""/>
        <dsp:cNvSpPr/>
      </dsp:nvSpPr>
      <dsp:spPr>
        <a:xfrm>
          <a:off x="4115003" y="1267959"/>
          <a:ext cx="2246649" cy="818190"/>
        </a:xfrm>
        <a:prstGeom prst="roundRect">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kern="1200" dirty="0" smtClean="0">
              <a:latin typeface="Century Gothic" pitchFamily="34" charset="0"/>
            </a:rPr>
            <a:t>They all have ten kids &amp; they all donate money</a:t>
          </a:r>
          <a:endParaRPr lang="en-CA" sz="1400" kern="1200" dirty="0">
            <a:latin typeface="Century Gothic" pitchFamily="34" charset="0"/>
          </a:endParaRPr>
        </a:p>
      </dsp:txBody>
      <dsp:txXfrm>
        <a:off x="4154944" y="1307900"/>
        <a:ext cx="2166767" cy="738308"/>
      </dsp:txXfrm>
    </dsp:sp>
    <dsp:sp modelId="{04687708-2C91-4DD2-A51B-DA7F8381D77F}">
      <dsp:nvSpPr>
        <dsp:cNvPr id="0" name=""/>
        <dsp:cNvSpPr/>
      </dsp:nvSpPr>
      <dsp:spPr>
        <a:xfrm>
          <a:off x="4115003" y="2188424"/>
          <a:ext cx="2246649" cy="818190"/>
        </a:xfrm>
        <a:prstGeom prst="round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kern="1200" dirty="0" smtClean="0">
              <a:latin typeface="Century Gothic" pitchFamily="34" charset="0"/>
            </a:rPr>
            <a:t>They all have ten kids &amp; they all donate money</a:t>
          </a:r>
          <a:endParaRPr lang="en-CA" sz="1400" kern="1200" dirty="0">
            <a:latin typeface="Century Gothic" pitchFamily="34" charset="0"/>
          </a:endParaRPr>
        </a:p>
      </dsp:txBody>
      <dsp:txXfrm>
        <a:off x="4154944" y="2228365"/>
        <a:ext cx="2166767" cy="73830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212976"/>
            <a:ext cx="7702624" cy="720080"/>
          </a:xfrm>
          <a:prstGeom prst="rect">
            <a:avLst/>
          </a:prstGeom>
        </p:spPr>
        <p:txBody>
          <a:bodyPr/>
          <a:lstStyle>
            <a:lvl1pPr>
              <a:defRPr sz="3200">
                <a:latin typeface="Century Gothic"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403648" y="4221088"/>
            <a:ext cx="6368752" cy="141771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p:txBody>
          <a:bodyPr/>
          <a:lstStyle/>
          <a:p>
            <a:fld id="{76FB5BA4-0633-4C9D-85FB-6437FA4D3BE1}" type="datetimeFigureOut">
              <a:rPr lang="en-CA" smtClean="0"/>
              <a:t>08/08/2013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8CC50E9-8E94-40F1-AE87-751F9AF38DD3}" type="slidenum">
              <a:rPr lang="en-CA" smtClean="0"/>
              <a:t>‹#›</a:t>
            </a:fld>
            <a:endParaRPr lang="en-CA"/>
          </a:p>
        </p:txBody>
      </p:sp>
    </p:spTree>
    <p:extLst>
      <p:ext uri="{BB962C8B-B14F-4D97-AF65-F5344CB8AC3E}">
        <p14:creationId xmlns:p14="http://schemas.microsoft.com/office/powerpoint/2010/main" val="22072163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0" y="620688"/>
            <a:ext cx="4114800" cy="79695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6FB5BA4-0633-4C9D-85FB-6437FA4D3BE1}" type="datetimeFigureOut">
              <a:rPr lang="en-CA" smtClean="0"/>
              <a:t>08/08/2013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8CC50E9-8E94-40F1-AE87-751F9AF38DD3}" type="slidenum">
              <a:rPr lang="en-CA" smtClean="0"/>
              <a:t>‹#›</a:t>
            </a:fld>
            <a:endParaRPr lang="en-CA"/>
          </a:p>
        </p:txBody>
      </p:sp>
    </p:spTree>
    <p:extLst>
      <p:ext uri="{BB962C8B-B14F-4D97-AF65-F5344CB8AC3E}">
        <p14:creationId xmlns:p14="http://schemas.microsoft.com/office/powerpoint/2010/main" val="2642736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6FB5BA4-0633-4C9D-85FB-6437FA4D3BE1}" type="datetimeFigureOut">
              <a:rPr lang="en-CA" smtClean="0"/>
              <a:t>08/08/2013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8CC50E9-8E94-40F1-AE87-751F9AF38DD3}" type="slidenum">
              <a:rPr lang="en-CA" smtClean="0"/>
              <a:t>‹#›</a:t>
            </a:fld>
            <a:endParaRPr lang="en-CA"/>
          </a:p>
        </p:txBody>
      </p:sp>
    </p:spTree>
    <p:extLst>
      <p:ext uri="{BB962C8B-B14F-4D97-AF65-F5344CB8AC3E}">
        <p14:creationId xmlns:p14="http://schemas.microsoft.com/office/powerpoint/2010/main" val="465949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284984"/>
            <a:ext cx="8219256" cy="284117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76FB5BA4-0633-4C9D-85FB-6437FA4D3BE1}" type="datetimeFigureOut">
              <a:rPr lang="en-CA" smtClean="0"/>
              <a:t>08/08/2013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8CC50E9-8E94-40F1-AE87-751F9AF38DD3}" type="slidenum">
              <a:rPr lang="en-CA" smtClean="0"/>
              <a:t>‹#›</a:t>
            </a:fld>
            <a:endParaRPr lang="en-CA"/>
          </a:p>
        </p:txBody>
      </p:sp>
    </p:spTree>
    <p:extLst>
      <p:ext uri="{BB962C8B-B14F-4D97-AF65-F5344CB8AC3E}">
        <p14:creationId xmlns:p14="http://schemas.microsoft.com/office/powerpoint/2010/main" val="101789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FB5BA4-0633-4C9D-85FB-6437FA4D3BE1}" type="datetimeFigureOut">
              <a:rPr lang="en-CA" smtClean="0"/>
              <a:t>08/08/2013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8CC50E9-8E94-40F1-AE87-751F9AF38DD3}" type="slidenum">
              <a:rPr lang="en-CA" smtClean="0"/>
              <a:t>‹#›</a:t>
            </a:fld>
            <a:endParaRPr lang="en-CA"/>
          </a:p>
        </p:txBody>
      </p:sp>
    </p:spTree>
    <p:extLst>
      <p:ext uri="{BB962C8B-B14F-4D97-AF65-F5344CB8AC3E}">
        <p14:creationId xmlns:p14="http://schemas.microsoft.com/office/powerpoint/2010/main" val="1636089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0" y="620688"/>
            <a:ext cx="4114800" cy="79695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76FB5BA4-0633-4C9D-85FB-6437FA4D3BE1}" type="datetimeFigureOut">
              <a:rPr lang="en-CA" smtClean="0"/>
              <a:t>08/08/2013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8CC50E9-8E94-40F1-AE87-751F9AF38DD3}" type="slidenum">
              <a:rPr lang="en-CA" smtClean="0"/>
              <a:t>‹#›</a:t>
            </a:fld>
            <a:endParaRPr lang="en-CA"/>
          </a:p>
        </p:txBody>
      </p:sp>
    </p:spTree>
    <p:extLst>
      <p:ext uri="{BB962C8B-B14F-4D97-AF65-F5344CB8AC3E}">
        <p14:creationId xmlns:p14="http://schemas.microsoft.com/office/powerpoint/2010/main" val="2612807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0" y="620688"/>
            <a:ext cx="4114800" cy="79695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6FB5BA4-0633-4C9D-85FB-6437FA4D3BE1}" type="datetimeFigureOut">
              <a:rPr lang="en-CA" smtClean="0"/>
              <a:t>08/08/2013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8CC50E9-8E94-40F1-AE87-751F9AF38DD3}" type="slidenum">
              <a:rPr lang="en-CA" smtClean="0"/>
              <a:t>‹#›</a:t>
            </a:fld>
            <a:endParaRPr lang="en-CA"/>
          </a:p>
        </p:txBody>
      </p:sp>
    </p:spTree>
    <p:extLst>
      <p:ext uri="{BB962C8B-B14F-4D97-AF65-F5344CB8AC3E}">
        <p14:creationId xmlns:p14="http://schemas.microsoft.com/office/powerpoint/2010/main" val="3508847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0" y="620688"/>
            <a:ext cx="4114800" cy="796950"/>
          </a:xfrm>
          <a:prstGeom prst="rect">
            <a:avLst/>
          </a:prstGeom>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76FB5BA4-0633-4C9D-85FB-6437FA4D3BE1}" type="datetimeFigureOut">
              <a:rPr lang="en-CA" smtClean="0"/>
              <a:t>08/08/2013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8CC50E9-8E94-40F1-AE87-751F9AF38DD3}" type="slidenum">
              <a:rPr lang="en-CA" smtClean="0"/>
              <a:t>‹#›</a:t>
            </a:fld>
            <a:endParaRPr lang="en-CA"/>
          </a:p>
        </p:txBody>
      </p:sp>
    </p:spTree>
    <p:extLst>
      <p:ext uri="{BB962C8B-B14F-4D97-AF65-F5344CB8AC3E}">
        <p14:creationId xmlns:p14="http://schemas.microsoft.com/office/powerpoint/2010/main" val="3602179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FB5BA4-0633-4C9D-85FB-6437FA4D3BE1}" type="datetimeFigureOut">
              <a:rPr lang="en-CA" smtClean="0"/>
              <a:t>08/08/2013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8CC50E9-8E94-40F1-AE87-751F9AF38DD3}" type="slidenum">
              <a:rPr lang="en-CA" smtClean="0"/>
              <a:t>‹#›</a:t>
            </a:fld>
            <a:endParaRPr lang="en-CA"/>
          </a:p>
        </p:txBody>
      </p:sp>
    </p:spTree>
    <p:extLst>
      <p:ext uri="{BB962C8B-B14F-4D97-AF65-F5344CB8AC3E}">
        <p14:creationId xmlns:p14="http://schemas.microsoft.com/office/powerpoint/2010/main" val="934632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FB5BA4-0633-4C9D-85FB-6437FA4D3BE1}" type="datetimeFigureOut">
              <a:rPr lang="en-CA" smtClean="0"/>
              <a:t>08/08/2013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8CC50E9-8E94-40F1-AE87-751F9AF38DD3}" type="slidenum">
              <a:rPr lang="en-CA" smtClean="0"/>
              <a:t>‹#›</a:t>
            </a:fld>
            <a:endParaRPr lang="en-CA"/>
          </a:p>
        </p:txBody>
      </p:sp>
    </p:spTree>
    <p:extLst>
      <p:ext uri="{BB962C8B-B14F-4D97-AF65-F5344CB8AC3E}">
        <p14:creationId xmlns:p14="http://schemas.microsoft.com/office/powerpoint/2010/main" val="1013803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FB5BA4-0633-4C9D-85FB-6437FA4D3BE1}" type="datetimeFigureOut">
              <a:rPr lang="en-CA" smtClean="0"/>
              <a:t>08/08/2013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8CC50E9-8E94-40F1-AE87-751F9AF38DD3}" type="slidenum">
              <a:rPr lang="en-CA" smtClean="0"/>
              <a:t>‹#›</a:t>
            </a:fld>
            <a:endParaRPr lang="en-CA"/>
          </a:p>
        </p:txBody>
      </p:sp>
    </p:spTree>
    <p:extLst>
      <p:ext uri="{BB962C8B-B14F-4D97-AF65-F5344CB8AC3E}">
        <p14:creationId xmlns:p14="http://schemas.microsoft.com/office/powerpoint/2010/main" val="1296981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552" y="4221088"/>
            <a:ext cx="8280920" cy="19050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FB5BA4-0633-4C9D-85FB-6437FA4D3BE1}" type="datetimeFigureOut">
              <a:rPr lang="en-CA" smtClean="0"/>
              <a:t>08/08/2013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C50E9-8E94-40F1-AE87-751F9AF38DD3}" type="slidenum">
              <a:rPr lang="en-CA" smtClean="0"/>
              <a:t>‹#›</a:t>
            </a:fld>
            <a:endParaRPr lang="en-CA"/>
          </a:p>
        </p:txBody>
      </p:sp>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l="629" t="6528" r="1" b="49009"/>
          <a:stretch/>
        </p:blipFill>
        <p:spPr>
          <a:xfrm>
            <a:off x="10705" y="3763"/>
            <a:ext cx="9133295" cy="30649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8544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en.wikipedia.org/wiki/James_VI_and_I"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hyperlink" Target="http://www.gallup.com/poll/147824/Adults-Estimate-Americans-Gay-Lesbian.aspx"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2564904"/>
            <a:ext cx="9144000" cy="864096"/>
          </a:xfrm>
        </p:spPr>
        <p:txBody>
          <a:bodyPr>
            <a:normAutofit fontScale="90000"/>
          </a:bodyPr>
          <a:lstStyle/>
          <a:p>
            <a:r>
              <a:rPr lang="en-CA" sz="6000" b="1" i="1" dirty="0" smtClean="0">
                <a:latin typeface="Palatino Linotype" pitchFamily="18" charset="0"/>
              </a:rPr>
              <a:t/>
            </a:r>
            <a:br>
              <a:rPr lang="en-CA" sz="6000" b="1" i="1" dirty="0" smtClean="0">
                <a:latin typeface="Palatino Linotype" pitchFamily="18" charset="0"/>
              </a:rPr>
            </a:br>
            <a:r>
              <a:rPr lang="en-CA" sz="4900" b="1" i="1" dirty="0" smtClean="0">
                <a:latin typeface="Palatino Linotype" pitchFamily="18" charset="0"/>
              </a:rPr>
              <a:t>  </a:t>
            </a:r>
            <a:r>
              <a:rPr lang="en-CA" sz="6600" b="1" i="1" dirty="0" smtClean="0">
                <a:latin typeface="Palatino Linotype" pitchFamily="18" charset="0"/>
              </a:rPr>
              <a:t/>
            </a:r>
            <a:br>
              <a:rPr lang="en-CA" sz="6600" b="1" i="1" dirty="0" smtClean="0">
                <a:latin typeface="Palatino Linotype" pitchFamily="18" charset="0"/>
              </a:rPr>
            </a:br>
            <a:r>
              <a:rPr lang="en-CA" sz="3600" dirty="0" smtClean="0"/>
              <a:t>You Can Attract  &amp;  Inspire  Diverse</a:t>
            </a:r>
            <a:br>
              <a:rPr lang="en-CA" sz="3600" dirty="0" smtClean="0"/>
            </a:br>
            <a:r>
              <a:rPr lang="en-CA" sz="3600" dirty="0" smtClean="0"/>
              <a:t>Top Talent</a:t>
            </a:r>
            <a:br>
              <a:rPr lang="en-CA" sz="3600" dirty="0" smtClean="0"/>
            </a:br>
            <a:r>
              <a:rPr lang="en-CA" sz="3600" dirty="0" smtClean="0">
                <a:ea typeface="Tahoma" pitchFamily="34" charset="0"/>
                <a:cs typeface="Tahoma" pitchFamily="34" charset="0"/>
              </a:rPr>
              <a:t> </a:t>
            </a:r>
            <a:r>
              <a:rPr lang="en-CA" sz="3600" dirty="0" smtClean="0">
                <a:ea typeface="Tahoma" pitchFamily="34" charset="0"/>
                <a:cs typeface="Tahoma" pitchFamily="34" charset="0"/>
              </a:rPr>
              <a:t/>
            </a:r>
            <a:br>
              <a:rPr lang="en-CA" sz="3600" dirty="0" smtClean="0">
                <a:ea typeface="Tahoma" pitchFamily="34" charset="0"/>
                <a:cs typeface="Tahoma" pitchFamily="34" charset="0"/>
              </a:rPr>
            </a:br>
            <a:r>
              <a:rPr lang="en-CA" sz="3600" dirty="0">
                <a:ea typeface="Tahoma" pitchFamily="34" charset="0"/>
                <a:cs typeface="Tahoma" pitchFamily="34" charset="0"/>
              </a:rPr>
              <a:t>by Sharon Love, M.Ed. (Psychology)</a:t>
            </a:r>
          </a:p>
        </p:txBody>
      </p:sp>
    </p:spTree>
    <p:extLst>
      <p:ext uri="{BB962C8B-B14F-4D97-AF65-F5344CB8AC3E}">
        <p14:creationId xmlns:p14="http://schemas.microsoft.com/office/powerpoint/2010/main" val="939840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7504" y="3861048"/>
            <a:ext cx="8856984" cy="2880320"/>
          </a:xfrm>
        </p:spPr>
        <p:txBody>
          <a:bodyPr>
            <a:normAutofit/>
          </a:bodyPr>
          <a:lstStyle/>
          <a:p>
            <a:r>
              <a:rPr lang="en-CA" sz="3200" dirty="0" smtClean="0">
                <a:latin typeface="Century Gothic" pitchFamily="34" charset="0"/>
              </a:rPr>
              <a:t>They called her a “freak”… </a:t>
            </a:r>
            <a:br>
              <a:rPr lang="en-CA" sz="3200" dirty="0" smtClean="0">
                <a:latin typeface="Century Gothic" pitchFamily="34" charset="0"/>
              </a:rPr>
            </a:br>
            <a:r>
              <a:rPr lang="en-CA" sz="3200" dirty="0" smtClean="0">
                <a:latin typeface="Century Gothic" pitchFamily="34" charset="0"/>
              </a:rPr>
              <a:t>They said she was “too ethnic” to succeed…</a:t>
            </a:r>
            <a:endParaRPr lang="en-CA" sz="3200" dirty="0">
              <a:latin typeface="Century Gothic" pitchFamily="34" charset="0"/>
            </a:endParaRPr>
          </a:p>
        </p:txBody>
      </p:sp>
    </p:spTree>
    <p:extLst>
      <p:ext uri="{BB962C8B-B14F-4D97-AF65-F5344CB8AC3E}">
        <p14:creationId xmlns:p14="http://schemas.microsoft.com/office/powerpoint/2010/main" val="159896587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2420888"/>
            <a:ext cx="8424936" cy="4320480"/>
          </a:xfrm>
        </p:spPr>
        <p:txBody>
          <a:bodyPr>
            <a:normAutofit/>
          </a:bodyPr>
          <a:lstStyle/>
          <a:p>
            <a:pPr algn="l"/>
            <a:r>
              <a:rPr lang="en-CA" dirty="0">
                <a:solidFill>
                  <a:schemeClr val="tx1"/>
                </a:solidFill>
              </a:rPr>
              <a:t> </a:t>
            </a:r>
            <a:endParaRPr lang="en-CA" dirty="0" smtClean="0">
              <a:solidFill>
                <a:schemeClr val="tx1"/>
              </a:solidFill>
            </a:endParaRPr>
          </a:p>
          <a:p>
            <a:pPr algn="l"/>
            <a:r>
              <a:rPr lang="en-CA" sz="2400" dirty="0" smtClean="0">
                <a:solidFill>
                  <a:schemeClr val="tx1"/>
                </a:solidFill>
              </a:rPr>
              <a:t> </a:t>
            </a:r>
          </a:p>
          <a:p>
            <a:pPr lvl="2" algn="l"/>
            <a:r>
              <a:rPr lang="en-CA" dirty="0" smtClean="0">
                <a:solidFill>
                  <a:schemeClr val="tx1"/>
                </a:solidFill>
              </a:rPr>
              <a:t>24) If </a:t>
            </a:r>
            <a:r>
              <a:rPr lang="en-CA" dirty="0">
                <a:solidFill>
                  <a:schemeClr val="tx1"/>
                </a:solidFill>
              </a:rPr>
              <a:t>someone is </a:t>
            </a:r>
            <a:r>
              <a:rPr lang="en-CA" dirty="0" smtClean="0">
                <a:solidFill>
                  <a:schemeClr val="tx1"/>
                </a:solidFill>
              </a:rPr>
              <a:t>struggling  with  deciding about coming out,  it’s best to…</a:t>
            </a:r>
          </a:p>
          <a:p>
            <a:pPr lvl="2" algn="l"/>
            <a:r>
              <a:rPr lang="en-CA" dirty="0">
                <a:solidFill>
                  <a:schemeClr val="tx1"/>
                </a:solidFill>
              </a:rPr>
              <a:t> a) tell them </a:t>
            </a:r>
            <a:r>
              <a:rPr lang="en-CA" dirty="0" smtClean="0">
                <a:solidFill>
                  <a:schemeClr val="tx1"/>
                </a:solidFill>
              </a:rPr>
              <a:t>it’s nobody’s  business if they are LGBT</a:t>
            </a:r>
          </a:p>
          <a:p>
            <a:pPr lvl="2" algn="l"/>
            <a:r>
              <a:rPr lang="en-CA" dirty="0">
                <a:solidFill>
                  <a:schemeClr val="tx1"/>
                </a:solidFill>
              </a:rPr>
              <a:t> b</a:t>
            </a:r>
            <a:r>
              <a:rPr lang="en-CA" dirty="0" smtClean="0">
                <a:solidFill>
                  <a:schemeClr val="tx1"/>
                </a:solidFill>
              </a:rPr>
              <a:t>) ask questions  to help them think through pros &amp; cons </a:t>
            </a:r>
          </a:p>
          <a:p>
            <a:pPr lvl="2" algn="l"/>
            <a:r>
              <a:rPr lang="en-CA" dirty="0">
                <a:solidFill>
                  <a:schemeClr val="tx1"/>
                </a:solidFill>
              </a:rPr>
              <a:t> </a:t>
            </a:r>
            <a:r>
              <a:rPr lang="en-CA" dirty="0" smtClean="0">
                <a:solidFill>
                  <a:schemeClr val="tx1"/>
                </a:solidFill>
              </a:rPr>
              <a:t>c)  tell them to come out</a:t>
            </a:r>
          </a:p>
          <a:p>
            <a:pPr marL="1428750" lvl="2" indent="-514350" algn="l">
              <a:buFont typeface="Arial" pitchFamily="34" charset="0"/>
              <a:buChar char="•"/>
            </a:pPr>
            <a:endParaRPr lang="en-CA" dirty="0" smtClean="0">
              <a:solidFill>
                <a:schemeClr val="tx1"/>
              </a:solidFill>
            </a:endParaRPr>
          </a:p>
          <a:p>
            <a:pPr marL="1428750" lvl="2" indent="-514350" algn="l">
              <a:buFont typeface="Arial" pitchFamily="34" charset="0"/>
              <a:buChar char="•"/>
            </a:pPr>
            <a:endParaRPr lang="en-CA" dirty="0" smtClean="0">
              <a:solidFill>
                <a:schemeClr val="tx1"/>
              </a:solidFill>
            </a:endParaRPr>
          </a:p>
          <a:p>
            <a:pPr marL="1428750" lvl="2" indent="-514350" algn="l">
              <a:buFont typeface="+mj-lt"/>
              <a:buAutoNum type="arabicPeriod"/>
            </a:pPr>
            <a:endParaRPr lang="en-CA" dirty="0" smtClean="0">
              <a:solidFill>
                <a:schemeClr val="tx1"/>
              </a:solidFill>
            </a:endParaRPr>
          </a:p>
          <a:p>
            <a:endParaRPr lang="en-CA" dirty="0">
              <a:solidFill>
                <a:schemeClr val="tx1"/>
              </a:solidFill>
            </a:endParaRPr>
          </a:p>
        </p:txBody>
      </p:sp>
    </p:spTree>
    <p:extLst>
      <p:ext uri="{BB962C8B-B14F-4D97-AF65-F5344CB8AC3E}">
        <p14:creationId xmlns:p14="http://schemas.microsoft.com/office/powerpoint/2010/main" val="152595190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2420888"/>
            <a:ext cx="8424936" cy="4320480"/>
          </a:xfrm>
        </p:spPr>
        <p:txBody>
          <a:bodyPr>
            <a:normAutofit/>
          </a:bodyPr>
          <a:lstStyle/>
          <a:p>
            <a:pPr algn="l"/>
            <a:r>
              <a:rPr lang="en-CA" dirty="0">
                <a:solidFill>
                  <a:schemeClr val="tx1"/>
                </a:solidFill>
              </a:rPr>
              <a:t> </a:t>
            </a:r>
            <a:endParaRPr lang="en-CA" dirty="0" smtClean="0">
              <a:solidFill>
                <a:schemeClr val="tx1"/>
              </a:solidFill>
            </a:endParaRPr>
          </a:p>
          <a:p>
            <a:pPr algn="l"/>
            <a:r>
              <a:rPr lang="en-CA" sz="2400" dirty="0" smtClean="0">
                <a:solidFill>
                  <a:schemeClr val="tx1"/>
                </a:solidFill>
              </a:rPr>
              <a:t> </a:t>
            </a:r>
          </a:p>
          <a:p>
            <a:pPr lvl="2" algn="l"/>
            <a:r>
              <a:rPr lang="en-CA" dirty="0" smtClean="0">
                <a:solidFill>
                  <a:schemeClr val="tx1"/>
                </a:solidFill>
              </a:rPr>
              <a:t>24) If </a:t>
            </a:r>
            <a:r>
              <a:rPr lang="en-CA" dirty="0">
                <a:solidFill>
                  <a:schemeClr val="tx1"/>
                </a:solidFill>
              </a:rPr>
              <a:t>someone is </a:t>
            </a:r>
            <a:r>
              <a:rPr lang="en-CA" dirty="0" smtClean="0">
                <a:solidFill>
                  <a:schemeClr val="tx1"/>
                </a:solidFill>
              </a:rPr>
              <a:t>struggling  with  deciding about coming out,  it’s best to…</a:t>
            </a:r>
          </a:p>
          <a:p>
            <a:pPr lvl="2" algn="l"/>
            <a:r>
              <a:rPr lang="en-CA" dirty="0">
                <a:solidFill>
                  <a:schemeClr val="tx1"/>
                </a:solidFill>
              </a:rPr>
              <a:t> a) tell them </a:t>
            </a:r>
            <a:r>
              <a:rPr lang="en-CA" dirty="0" smtClean="0">
                <a:solidFill>
                  <a:schemeClr val="tx1"/>
                </a:solidFill>
              </a:rPr>
              <a:t>it’s nobody’s  business if they are LGBT</a:t>
            </a:r>
          </a:p>
          <a:p>
            <a:pPr lvl="2" algn="l"/>
            <a:r>
              <a:rPr lang="en-CA" dirty="0">
                <a:solidFill>
                  <a:schemeClr val="tx1"/>
                </a:solidFill>
              </a:rPr>
              <a:t> b</a:t>
            </a:r>
            <a:r>
              <a:rPr lang="en-CA" dirty="0" smtClean="0">
                <a:solidFill>
                  <a:schemeClr val="tx1"/>
                </a:solidFill>
              </a:rPr>
              <a:t>) </a:t>
            </a:r>
            <a:r>
              <a:rPr lang="en-CA" b="1" dirty="0" smtClean="0">
                <a:solidFill>
                  <a:schemeClr val="tx1"/>
                </a:solidFill>
              </a:rPr>
              <a:t>ask questions  to help them think through pros &amp; cons </a:t>
            </a:r>
          </a:p>
          <a:p>
            <a:pPr lvl="2" algn="l"/>
            <a:r>
              <a:rPr lang="en-CA" dirty="0">
                <a:solidFill>
                  <a:schemeClr val="tx1"/>
                </a:solidFill>
              </a:rPr>
              <a:t> </a:t>
            </a:r>
            <a:r>
              <a:rPr lang="en-CA" dirty="0" smtClean="0">
                <a:solidFill>
                  <a:schemeClr val="tx1"/>
                </a:solidFill>
              </a:rPr>
              <a:t>c)  tell them to come out</a:t>
            </a:r>
          </a:p>
          <a:p>
            <a:pPr marL="1428750" lvl="2" indent="-514350" algn="l">
              <a:buFont typeface="Arial" pitchFamily="34" charset="0"/>
              <a:buChar char="•"/>
            </a:pPr>
            <a:endParaRPr lang="en-CA" dirty="0" smtClean="0">
              <a:solidFill>
                <a:schemeClr val="tx1"/>
              </a:solidFill>
            </a:endParaRPr>
          </a:p>
          <a:p>
            <a:pPr marL="1428750" lvl="2" indent="-514350" algn="l">
              <a:buFont typeface="Arial" pitchFamily="34" charset="0"/>
              <a:buChar char="•"/>
            </a:pPr>
            <a:endParaRPr lang="en-CA" dirty="0" smtClean="0">
              <a:solidFill>
                <a:schemeClr val="tx1"/>
              </a:solidFill>
            </a:endParaRPr>
          </a:p>
          <a:p>
            <a:pPr marL="1428750" lvl="2" indent="-514350" algn="l">
              <a:buFont typeface="+mj-lt"/>
              <a:buAutoNum type="arabicPeriod"/>
            </a:pPr>
            <a:endParaRPr lang="en-CA" dirty="0" smtClean="0">
              <a:solidFill>
                <a:schemeClr val="tx1"/>
              </a:solidFill>
            </a:endParaRPr>
          </a:p>
          <a:p>
            <a:endParaRPr lang="en-CA" dirty="0">
              <a:solidFill>
                <a:schemeClr val="tx1"/>
              </a:solidFill>
            </a:endParaRPr>
          </a:p>
        </p:txBody>
      </p:sp>
    </p:spTree>
    <p:extLst>
      <p:ext uri="{BB962C8B-B14F-4D97-AF65-F5344CB8AC3E}">
        <p14:creationId xmlns:p14="http://schemas.microsoft.com/office/powerpoint/2010/main" val="249694560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15816" y="3429000"/>
            <a:ext cx="5832648" cy="2952328"/>
          </a:xfrm>
        </p:spPr>
        <p:txBody>
          <a:bodyPr>
            <a:normAutofit fontScale="85000" lnSpcReduction="20000"/>
          </a:bodyPr>
          <a:lstStyle/>
          <a:p>
            <a:pPr algn="l"/>
            <a:r>
              <a:rPr lang="en-CA" dirty="0">
                <a:solidFill>
                  <a:schemeClr val="tx1"/>
                </a:solidFill>
              </a:rPr>
              <a:t> </a:t>
            </a:r>
            <a:endParaRPr lang="en-CA" dirty="0" smtClean="0">
              <a:solidFill>
                <a:schemeClr val="tx1"/>
              </a:solidFill>
            </a:endParaRPr>
          </a:p>
          <a:p>
            <a:pPr algn="l"/>
            <a:r>
              <a:rPr lang="en-CA" sz="2400" dirty="0" smtClean="0">
                <a:solidFill>
                  <a:schemeClr val="tx1"/>
                </a:solidFill>
              </a:rPr>
              <a:t> </a:t>
            </a:r>
            <a:r>
              <a:rPr lang="en-CA" dirty="0" smtClean="0">
                <a:solidFill>
                  <a:schemeClr val="tx1"/>
                </a:solidFill>
              </a:rPr>
              <a:t>24</a:t>
            </a:r>
            <a:r>
              <a:rPr lang="en-CA" dirty="0" smtClean="0">
                <a:solidFill>
                  <a:schemeClr val="tx1"/>
                </a:solidFill>
              </a:rPr>
              <a:t>) There </a:t>
            </a:r>
            <a:r>
              <a:rPr lang="en-CA" dirty="0">
                <a:solidFill>
                  <a:schemeClr val="tx1"/>
                </a:solidFill>
              </a:rPr>
              <a:t>are pros &amp; cons to coming out. Each person &amp; situation is </a:t>
            </a:r>
            <a:r>
              <a:rPr lang="en-CA" dirty="0" smtClean="0">
                <a:solidFill>
                  <a:schemeClr val="tx1"/>
                </a:solidFill>
              </a:rPr>
              <a:t>unique. If </a:t>
            </a:r>
            <a:r>
              <a:rPr lang="en-CA" dirty="0">
                <a:solidFill>
                  <a:schemeClr val="tx1"/>
                </a:solidFill>
              </a:rPr>
              <a:t>someone is </a:t>
            </a:r>
            <a:r>
              <a:rPr lang="en-CA" dirty="0" smtClean="0">
                <a:solidFill>
                  <a:schemeClr val="tx1"/>
                </a:solidFill>
              </a:rPr>
              <a:t>struggling  with coming out,  you can ask questions  to help them think it  through instead of giving  advice. </a:t>
            </a:r>
          </a:p>
          <a:p>
            <a:pPr marL="1428750" lvl="2" indent="-514350" algn="l">
              <a:buFont typeface="Arial" pitchFamily="34" charset="0"/>
              <a:buChar char="•"/>
            </a:pPr>
            <a:endParaRPr lang="en-CA" dirty="0" smtClean="0">
              <a:solidFill>
                <a:schemeClr val="tx1"/>
              </a:solidFill>
            </a:endParaRPr>
          </a:p>
          <a:p>
            <a:pPr marL="1428750" lvl="2" indent="-514350" algn="l">
              <a:buFont typeface="+mj-lt"/>
              <a:buAutoNum type="arabicPeriod"/>
            </a:pPr>
            <a:endParaRPr lang="en-CA" dirty="0" smtClean="0">
              <a:solidFill>
                <a:schemeClr val="tx1"/>
              </a:solidFill>
            </a:endParaRPr>
          </a:p>
          <a:p>
            <a:endParaRPr lang="en-CA"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943" y="3573016"/>
            <a:ext cx="1872208" cy="28083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521588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2708920"/>
            <a:ext cx="8352928" cy="4032448"/>
          </a:xfrm>
        </p:spPr>
        <p:txBody>
          <a:bodyPr>
            <a:normAutofit/>
          </a:bodyPr>
          <a:lstStyle/>
          <a:p>
            <a:pPr algn="l"/>
            <a:r>
              <a:rPr lang="en-CA" dirty="0">
                <a:solidFill>
                  <a:schemeClr val="tx1"/>
                </a:solidFill>
              </a:rPr>
              <a:t> </a:t>
            </a:r>
            <a:endParaRPr lang="en-CA" dirty="0" smtClean="0">
              <a:solidFill>
                <a:schemeClr val="tx1"/>
              </a:solidFill>
            </a:endParaRPr>
          </a:p>
          <a:p>
            <a:pPr algn="l"/>
            <a:r>
              <a:rPr lang="en-CA" sz="2400" dirty="0" smtClean="0">
                <a:solidFill>
                  <a:schemeClr val="tx1"/>
                </a:solidFill>
              </a:rPr>
              <a:t> </a:t>
            </a:r>
          </a:p>
          <a:p>
            <a:pPr lvl="2" algn="l"/>
            <a:r>
              <a:rPr lang="en-CA" dirty="0" smtClean="0">
                <a:solidFill>
                  <a:schemeClr val="tx1"/>
                </a:solidFill>
              </a:rPr>
              <a:t>24) For example, a lesbian who “looks straight” gets about  ten times more work and rental housing opportunities when she doesn’t come out. When she does come out,  she has a way to  find out in advance if her workplace or home will  be positive and safe.</a:t>
            </a:r>
          </a:p>
          <a:p>
            <a:endParaRPr lang="en-CA" dirty="0">
              <a:solidFill>
                <a:schemeClr val="tx1"/>
              </a:solidFill>
            </a:endParaRPr>
          </a:p>
        </p:txBody>
      </p:sp>
    </p:spTree>
    <p:extLst>
      <p:ext uri="{BB962C8B-B14F-4D97-AF65-F5344CB8AC3E}">
        <p14:creationId xmlns:p14="http://schemas.microsoft.com/office/powerpoint/2010/main" val="406270923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996952"/>
            <a:ext cx="8460432" cy="3744416"/>
          </a:xfrm>
        </p:spPr>
        <p:txBody>
          <a:bodyPr>
            <a:normAutofit/>
          </a:bodyPr>
          <a:lstStyle/>
          <a:p>
            <a:pPr algn="l"/>
            <a:r>
              <a:rPr lang="en-CA" dirty="0">
                <a:solidFill>
                  <a:schemeClr val="tx1"/>
                </a:solidFill>
              </a:rPr>
              <a:t> </a:t>
            </a:r>
            <a:endParaRPr lang="en-CA" dirty="0" smtClean="0">
              <a:solidFill>
                <a:schemeClr val="tx1"/>
              </a:solidFill>
            </a:endParaRPr>
          </a:p>
          <a:p>
            <a:pPr algn="l"/>
            <a:r>
              <a:rPr lang="en-CA" sz="2400" dirty="0" smtClean="0">
                <a:solidFill>
                  <a:schemeClr val="tx1"/>
                </a:solidFill>
              </a:rPr>
              <a:t> </a:t>
            </a:r>
          </a:p>
          <a:p>
            <a:pPr lvl="2" algn="l"/>
            <a:r>
              <a:rPr lang="en-CA" dirty="0" smtClean="0">
                <a:solidFill>
                  <a:schemeClr val="tx1"/>
                </a:solidFill>
              </a:rPr>
              <a:t>24) Remember also that  straight relationships are  considered  “everybody’s business”. Saying it’s “nobody’s  business”   can make it seem shameful.</a:t>
            </a:r>
          </a:p>
          <a:p>
            <a:pPr marL="1428750" lvl="2" indent="-514350" algn="l">
              <a:buFont typeface="Arial" pitchFamily="34" charset="0"/>
              <a:buChar char="•"/>
            </a:pPr>
            <a:endParaRPr lang="en-CA" dirty="0" smtClean="0">
              <a:solidFill>
                <a:schemeClr val="tx1"/>
              </a:solidFill>
            </a:endParaRPr>
          </a:p>
          <a:p>
            <a:pPr marL="1428750" lvl="2" indent="-514350" algn="l">
              <a:buFont typeface="+mj-lt"/>
              <a:buAutoNum type="arabicPeriod"/>
            </a:pPr>
            <a:endParaRPr lang="en-CA" dirty="0" smtClean="0">
              <a:solidFill>
                <a:schemeClr val="tx1"/>
              </a:solidFill>
            </a:endParaRPr>
          </a:p>
          <a:p>
            <a:endParaRPr lang="en-CA" dirty="0">
              <a:solidFill>
                <a:schemeClr val="tx1"/>
              </a:solidFill>
            </a:endParaRPr>
          </a:p>
        </p:txBody>
      </p:sp>
    </p:spTree>
    <p:extLst>
      <p:ext uri="{BB962C8B-B14F-4D97-AF65-F5344CB8AC3E}">
        <p14:creationId xmlns:p14="http://schemas.microsoft.com/office/powerpoint/2010/main" val="406270923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3645024"/>
            <a:ext cx="8291264" cy="2481139"/>
          </a:xfrm>
        </p:spPr>
        <p:txBody>
          <a:bodyPr>
            <a:normAutofit fontScale="77500" lnSpcReduction="20000"/>
          </a:bodyPr>
          <a:lstStyle/>
          <a:p>
            <a:pPr marL="0" indent="0">
              <a:buNone/>
            </a:pPr>
            <a:r>
              <a:rPr lang="en-CA" dirty="0" smtClean="0"/>
              <a:t>25) What’s the best way to  respond if someone  “comes out” to you  (and tells you they are  LGBTF)?</a:t>
            </a:r>
          </a:p>
          <a:p>
            <a:pPr marL="0" indent="0">
              <a:buNone/>
            </a:pPr>
            <a:r>
              <a:rPr lang="en-CA" dirty="0" smtClean="0"/>
              <a:t>a)  back away slowly</a:t>
            </a:r>
          </a:p>
          <a:p>
            <a:pPr marL="0" indent="0">
              <a:buNone/>
            </a:pPr>
            <a:r>
              <a:rPr lang="en-CA" dirty="0" smtClean="0"/>
              <a:t>b</a:t>
            </a:r>
            <a:r>
              <a:rPr lang="en-CA" dirty="0"/>
              <a:t>) smiles, </a:t>
            </a:r>
            <a:r>
              <a:rPr lang="en-CA" dirty="0" smtClean="0"/>
              <a:t>hugs,  congratulations, high fives</a:t>
            </a:r>
          </a:p>
          <a:p>
            <a:pPr marL="0" indent="0">
              <a:buNone/>
            </a:pPr>
            <a:r>
              <a:rPr lang="en-CA" dirty="0" smtClean="0"/>
              <a:t>c)  act like nothing  happened</a:t>
            </a:r>
          </a:p>
          <a:p>
            <a:pPr marL="0" indent="0">
              <a:buNone/>
            </a:pPr>
            <a:r>
              <a:rPr lang="en-CA" dirty="0" smtClean="0"/>
              <a:t>d)  b or c</a:t>
            </a:r>
            <a:endParaRPr lang="en-CA" dirty="0"/>
          </a:p>
        </p:txBody>
      </p:sp>
    </p:spTree>
    <p:extLst>
      <p:ext uri="{BB962C8B-B14F-4D97-AF65-F5344CB8AC3E}">
        <p14:creationId xmlns:p14="http://schemas.microsoft.com/office/powerpoint/2010/main" val="426780112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3717032"/>
            <a:ext cx="8291264" cy="2736304"/>
          </a:xfrm>
        </p:spPr>
        <p:txBody>
          <a:bodyPr>
            <a:normAutofit fontScale="77500" lnSpcReduction="20000"/>
          </a:bodyPr>
          <a:lstStyle/>
          <a:p>
            <a:pPr marL="0" indent="0">
              <a:buNone/>
            </a:pPr>
            <a:r>
              <a:rPr lang="en-CA" dirty="0" smtClean="0"/>
              <a:t>25) What’s the best way to  respond if someone  “comes out” to you  (and tells you they are  LGBTF)?</a:t>
            </a:r>
          </a:p>
          <a:p>
            <a:pPr marL="0" indent="0">
              <a:buNone/>
            </a:pPr>
            <a:r>
              <a:rPr lang="en-CA" dirty="0" smtClean="0"/>
              <a:t>a)  back away slowly</a:t>
            </a:r>
          </a:p>
          <a:p>
            <a:pPr marL="0" indent="0">
              <a:buNone/>
            </a:pPr>
            <a:r>
              <a:rPr lang="en-CA" dirty="0" smtClean="0"/>
              <a:t>b</a:t>
            </a:r>
            <a:r>
              <a:rPr lang="en-CA" dirty="0"/>
              <a:t>) smiles, </a:t>
            </a:r>
            <a:r>
              <a:rPr lang="en-CA" dirty="0" smtClean="0"/>
              <a:t>hugs,  congratulations, high fives</a:t>
            </a:r>
          </a:p>
          <a:p>
            <a:pPr marL="0" indent="0">
              <a:buNone/>
            </a:pPr>
            <a:r>
              <a:rPr lang="en-CA" dirty="0" smtClean="0"/>
              <a:t>c)  act like nothing  happened</a:t>
            </a:r>
          </a:p>
          <a:p>
            <a:pPr marL="0" indent="0">
              <a:buNone/>
            </a:pPr>
            <a:r>
              <a:rPr lang="en-CA" b="1" dirty="0" smtClean="0"/>
              <a:t>d)  b or c, depending on the situation and your relationship</a:t>
            </a:r>
            <a:endParaRPr lang="en-CA" b="1" dirty="0"/>
          </a:p>
        </p:txBody>
      </p:sp>
    </p:spTree>
    <p:extLst>
      <p:ext uri="{BB962C8B-B14F-4D97-AF65-F5344CB8AC3E}">
        <p14:creationId xmlns:p14="http://schemas.microsoft.com/office/powerpoint/2010/main" val="25459108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3573016"/>
            <a:ext cx="8291264" cy="2553147"/>
          </a:xfrm>
        </p:spPr>
        <p:txBody>
          <a:bodyPr>
            <a:normAutofit lnSpcReduction="10000"/>
          </a:bodyPr>
          <a:lstStyle/>
          <a:p>
            <a:pPr marL="914400" lvl="2" indent="0" algn="ctr">
              <a:buNone/>
            </a:pPr>
            <a:r>
              <a:rPr lang="en-CA" sz="3000" dirty="0" smtClean="0"/>
              <a:t>26) </a:t>
            </a:r>
            <a:r>
              <a:rPr lang="en-CA" sz="3000" dirty="0"/>
              <a:t>True or False?</a:t>
            </a:r>
          </a:p>
          <a:p>
            <a:pPr marL="0" indent="0" algn="ctr">
              <a:buNone/>
            </a:pPr>
            <a:endParaRPr lang="en-CA" b="1" i="1" dirty="0" smtClean="0">
              <a:latin typeface="Palatino Linotype" pitchFamily="18" charset="0"/>
            </a:endParaRPr>
          </a:p>
          <a:p>
            <a:pPr marL="0" indent="0" algn="ctr">
              <a:buNone/>
            </a:pPr>
            <a:r>
              <a:rPr lang="en-CA" dirty="0" smtClean="0"/>
              <a:t>Providing all-gender bathrooms can help trans people feel safe, welcome and included….?</a:t>
            </a:r>
            <a:endParaRPr lang="en-CA" dirty="0"/>
          </a:p>
          <a:p>
            <a:pPr marL="0" indent="0" algn="ctr">
              <a:buNone/>
            </a:pPr>
            <a:endParaRPr lang="en-CA" dirty="0" smtClean="0"/>
          </a:p>
          <a:p>
            <a:endParaRPr lang="en-CA" dirty="0"/>
          </a:p>
        </p:txBody>
      </p:sp>
    </p:spTree>
    <p:extLst>
      <p:ext uri="{BB962C8B-B14F-4D97-AF65-F5344CB8AC3E}">
        <p14:creationId xmlns:p14="http://schemas.microsoft.com/office/powerpoint/2010/main" val="260104718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3717032"/>
            <a:ext cx="7704856" cy="2409131"/>
          </a:xfrm>
        </p:spPr>
        <p:txBody>
          <a:bodyPr>
            <a:normAutofit fontScale="92500" lnSpcReduction="20000"/>
          </a:bodyPr>
          <a:lstStyle/>
          <a:p>
            <a:pPr marL="0" indent="0">
              <a:buNone/>
            </a:pPr>
            <a:r>
              <a:rPr lang="en-CA" dirty="0" smtClean="0"/>
              <a:t>26) True. </a:t>
            </a:r>
            <a:r>
              <a:rPr lang="en-CA" dirty="0"/>
              <a:t>Providing all-gender bathrooms can help trans people feel safe, welcome and included</a:t>
            </a:r>
            <a:r>
              <a:rPr lang="en-CA" dirty="0" smtClean="0"/>
              <a:t>. Your washrooms at home are for all genders, so why not your washrooms at work or in the community?</a:t>
            </a:r>
            <a:endParaRPr lang="en-CA" dirty="0"/>
          </a:p>
          <a:p>
            <a:endParaRPr lang="en-CA" dirty="0"/>
          </a:p>
        </p:txBody>
      </p:sp>
    </p:spTree>
    <p:extLst>
      <p:ext uri="{BB962C8B-B14F-4D97-AF65-F5344CB8AC3E}">
        <p14:creationId xmlns:p14="http://schemas.microsoft.com/office/powerpoint/2010/main" val="326193865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789040"/>
            <a:ext cx="8435280" cy="2337123"/>
          </a:xfrm>
        </p:spPr>
        <p:txBody>
          <a:bodyPr>
            <a:noAutofit/>
          </a:bodyPr>
          <a:lstStyle/>
          <a:p>
            <a:pPr marL="914400" lvl="2" indent="0" algn="ctr">
              <a:buNone/>
            </a:pPr>
            <a:r>
              <a:rPr lang="en-CA" sz="2800" dirty="0" smtClean="0"/>
              <a:t>27) </a:t>
            </a:r>
            <a:r>
              <a:rPr lang="en-CA" sz="2800" dirty="0"/>
              <a:t>True or False?</a:t>
            </a:r>
          </a:p>
          <a:p>
            <a:pPr marL="0" indent="0" algn="ctr">
              <a:buNone/>
            </a:pPr>
            <a:endParaRPr lang="en-CA" sz="2800" b="1" i="1" dirty="0">
              <a:latin typeface="Palatino Linotype" pitchFamily="18" charset="0"/>
            </a:endParaRPr>
          </a:p>
          <a:p>
            <a:pPr marL="0" indent="0" algn="ctr">
              <a:buNone/>
            </a:pPr>
            <a:r>
              <a:rPr lang="en-CA" sz="2800" dirty="0" smtClean="0"/>
              <a:t>Some LGBT people  have reclaimed the  words “fag” and “dyke”,  so it’s okay for  LGBT-friendly  straight people  to use those words, too….?</a:t>
            </a:r>
            <a:endParaRPr lang="en-CA" sz="2800" dirty="0"/>
          </a:p>
        </p:txBody>
      </p:sp>
    </p:spTree>
    <p:extLst>
      <p:ext uri="{BB962C8B-B14F-4D97-AF65-F5344CB8AC3E}">
        <p14:creationId xmlns:p14="http://schemas.microsoft.com/office/powerpoint/2010/main" val="796295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0032" y="3645024"/>
            <a:ext cx="3888432" cy="2481139"/>
          </a:xfrm>
        </p:spPr>
        <p:txBody>
          <a:bodyPr>
            <a:normAutofit/>
          </a:bodyPr>
          <a:lstStyle/>
          <a:p>
            <a:pPr marL="0" indent="0">
              <a:buNone/>
            </a:pPr>
            <a:r>
              <a:rPr lang="en-CA" dirty="0" smtClean="0"/>
              <a:t>They said, “we’ll put you in the trash, where you belong.”</a:t>
            </a:r>
            <a:endParaRPr lang="en-CA"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544645"/>
            <a:ext cx="3960440" cy="28297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109681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2348880"/>
            <a:ext cx="8424936" cy="4392488"/>
          </a:xfrm>
        </p:spPr>
        <p:txBody>
          <a:bodyPr>
            <a:normAutofit/>
          </a:bodyPr>
          <a:lstStyle/>
          <a:p>
            <a:pPr algn="l"/>
            <a:r>
              <a:rPr lang="en-CA" dirty="0">
                <a:solidFill>
                  <a:schemeClr val="tx1"/>
                </a:solidFill>
              </a:rPr>
              <a:t> </a:t>
            </a:r>
            <a:endParaRPr lang="en-CA" dirty="0" smtClean="0">
              <a:solidFill>
                <a:schemeClr val="tx1"/>
              </a:solidFill>
            </a:endParaRPr>
          </a:p>
          <a:p>
            <a:pPr algn="l"/>
            <a:r>
              <a:rPr lang="en-CA" sz="2400" dirty="0" smtClean="0">
                <a:solidFill>
                  <a:schemeClr val="tx1"/>
                </a:solidFill>
              </a:rPr>
              <a:t> </a:t>
            </a:r>
          </a:p>
          <a:p>
            <a:pPr lvl="2" algn="l"/>
            <a:r>
              <a:rPr lang="en-CA" dirty="0" smtClean="0">
                <a:solidFill>
                  <a:schemeClr val="tx1"/>
                </a:solidFill>
              </a:rPr>
              <a:t>27) False</a:t>
            </a:r>
          </a:p>
          <a:p>
            <a:pPr lvl="2" algn="l"/>
            <a:endParaRPr lang="en-CA" dirty="0" smtClean="0">
              <a:solidFill>
                <a:schemeClr val="tx1"/>
              </a:solidFill>
            </a:endParaRPr>
          </a:p>
          <a:p>
            <a:pPr lvl="2" algn="l"/>
            <a:r>
              <a:rPr lang="en-CA" dirty="0" smtClean="0">
                <a:solidFill>
                  <a:schemeClr val="tx1"/>
                </a:solidFill>
              </a:rPr>
              <a:t>“Fag” and “dyke”  are historically derogatory  terms* that some </a:t>
            </a:r>
            <a:r>
              <a:rPr lang="en-CA" dirty="0">
                <a:solidFill>
                  <a:schemeClr val="tx1"/>
                </a:solidFill>
              </a:rPr>
              <a:t>people</a:t>
            </a:r>
            <a:r>
              <a:rPr lang="en-CA" dirty="0" smtClean="0">
                <a:solidFill>
                  <a:schemeClr val="tx1"/>
                </a:solidFill>
              </a:rPr>
              <a:t> in the community have  reclaimed.  Straight people   (even friendly ones) need to beware that if they  try using these terms,  they could  cause misunderstandings  or offend people.</a:t>
            </a:r>
          </a:p>
          <a:p>
            <a:pPr marL="1428750" lvl="2" indent="-514350" algn="l">
              <a:buFont typeface="+mj-lt"/>
              <a:buAutoNum type="arabicPeriod"/>
            </a:pPr>
            <a:endParaRPr lang="en-CA" dirty="0" smtClean="0">
              <a:solidFill>
                <a:schemeClr val="tx1"/>
              </a:solidFill>
            </a:endParaRPr>
          </a:p>
          <a:p>
            <a:endParaRPr lang="en-CA" dirty="0">
              <a:solidFill>
                <a:schemeClr val="tx1"/>
              </a:solidFill>
            </a:endParaRPr>
          </a:p>
        </p:txBody>
      </p:sp>
    </p:spTree>
    <p:extLst>
      <p:ext uri="{BB962C8B-B14F-4D97-AF65-F5344CB8AC3E}">
        <p14:creationId xmlns:p14="http://schemas.microsoft.com/office/powerpoint/2010/main" val="107402340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2852936"/>
            <a:ext cx="8136904" cy="3888432"/>
          </a:xfrm>
        </p:spPr>
        <p:txBody>
          <a:bodyPr>
            <a:normAutofit/>
          </a:bodyPr>
          <a:lstStyle/>
          <a:p>
            <a:pPr algn="l"/>
            <a:r>
              <a:rPr lang="en-CA" dirty="0">
                <a:solidFill>
                  <a:schemeClr val="tx1"/>
                </a:solidFill>
              </a:rPr>
              <a:t> </a:t>
            </a:r>
            <a:endParaRPr lang="en-CA" dirty="0" smtClean="0">
              <a:solidFill>
                <a:schemeClr val="tx1"/>
              </a:solidFill>
            </a:endParaRPr>
          </a:p>
          <a:p>
            <a:pPr algn="l"/>
            <a:r>
              <a:rPr lang="en-CA" sz="2400" dirty="0" smtClean="0">
                <a:solidFill>
                  <a:schemeClr val="tx1"/>
                </a:solidFill>
              </a:rPr>
              <a:t> </a:t>
            </a:r>
          </a:p>
          <a:p>
            <a:pPr lvl="2" algn="l"/>
            <a:r>
              <a:rPr lang="en-CA" dirty="0" smtClean="0">
                <a:solidFill>
                  <a:schemeClr val="tx1"/>
                </a:solidFill>
              </a:rPr>
              <a:t>27) In the middle ages,  the church  burned millions of innocent  women  alive, and they  often  burned gay men first in order to “heat up the  flames”.  Hence the term “fagot”.   Women’s equality enhances  LGBTF equality and vice versa.</a:t>
            </a:r>
            <a:endParaRPr lang="en-CA" dirty="0">
              <a:solidFill>
                <a:schemeClr val="tx1"/>
              </a:solidFill>
            </a:endParaRPr>
          </a:p>
        </p:txBody>
      </p:sp>
    </p:spTree>
    <p:extLst>
      <p:ext uri="{BB962C8B-B14F-4D97-AF65-F5344CB8AC3E}">
        <p14:creationId xmlns:p14="http://schemas.microsoft.com/office/powerpoint/2010/main" val="388603490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3645024"/>
            <a:ext cx="8003232" cy="2481139"/>
          </a:xfrm>
        </p:spPr>
        <p:txBody>
          <a:bodyPr>
            <a:normAutofit/>
          </a:bodyPr>
          <a:lstStyle/>
          <a:p>
            <a:pPr marL="914400" lvl="2" indent="0" algn="ctr">
              <a:buNone/>
            </a:pPr>
            <a:r>
              <a:rPr lang="en-CA" sz="3000" dirty="0" smtClean="0"/>
              <a:t>28) </a:t>
            </a:r>
            <a:r>
              <a:rPr lang="en-CA" sz="3000" dirty="0"/>
              <a:t>True or False?</a:t>
            </a:r>
          </a:p>
          <a:p>
            <a:pPr marL="0" indent="0" algn="ctr">
              <a:buNone/>
            </a:pPr>
            <a:endParaRPr lang="en-CA" b="1" i="1" dirty="0">
              <a:latin typeface="Palatino Linotype" pitchFamily="18" charset="0"/>
            </a:endParaRPr>
          </a:p>
          <a:p>
            <a:pPr marL="0" indent="0" algn="ctr">
              <a:buNone/>
            </a:pPr>
            <a:r>
              <a:rPr lang="en-CA" dirty="0" smtClean="0"/>
              <a:t>Loving </a:t>
            </a:r>
            <a:r>
              <a:rPr lang="en-CA" dirty="0"/>
              <a:t>religions and loving religious leaders teach love for all people…?</a:t>
            </a:r>
          </a:p>
        </p:txBody>
      </p:sp>
    </p:spTree>
    <p:extLst>
      <p:ext uri="{BB962C8B-B14F-4D97-AF65-F5344CB8AC3E}">
        <p14:creationId xmlns:p14="http://schemas.microsoft.com/office/powerpoint/2010/main" val="256241399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2636912"/>
            <a:ext cx="8064896" cy="4104456"/>
          </a:xfrm>
        </p:spPr>
        <p:txBody>
          <a:bodyPr>
            <a:normAutofit/>
          </a:bodyPr>
          <a:lstStyle/>
          <a:p>
            <a:pPr algn="l"/>
            <a:r>
              <a:rPr lang="en-CA" dirty="0">
                <a:solidFill>
                  <a:schemeClr val="tx1"/>
                </a:solidFill>
              </a:rPr>
              <a:t> </a:t>
            </a:r>
            <a:endParaRPr lang="en-CA" dirty="0" smtClean="0">
              <a:solidFill>
                <a:schemeClr val="tx1"/>
              </a:solidFill>
            </a:endParaRPr>
          </a:p>
          <a:p>
            <a:pPr algn="l"/>
            <a:r>
              <a:rPr lang="en-CA" sz="2400" dirty="0" smtClean="0">
                <a:solidFill>
                  <a:schemeClr val="tx1"/>
                </a:solidFill>
              </a:rPr>
              <a:t> </a:t>
            </a:r>
          </a:p>
          <a:p>
            <a:pPr lvl="2" algn="l"/>
            <a:r>
              <a:rPr lang="en-CA" dirty="0" smtClean="0">
                <a:solidFill>
                  <a:schemeClr val="tx1"/>
                </a:solidFill>
              </a:rPr>
              <a:t>28) True. You can think of all  religions as roads that people can take to or from Love, and </a:t>
            </a:r>
            <a:r>
              <a:rPr lang="en-CA" dirty="0">
                <a:solidFill>
                  <a:schemeClr val="tx1"/>
                </a:solidFill>
              </a:rPr>
              <a:t>q</a:t>
            </a:r>
            <a:r>
              <a:rPr lang="en-CA" dirty="0" smtClean="0">
                <a:solidFill>
                  <a:schemeClr val="tx1"/>
                </a:solidFill>
              </a:rPr>
              <a:t>uestion any  religious teachings  that promote hate  instead of love.  Hate is often a tool  some people use to try to  steal power and/or money from others.</a:t>
            </a:r>
          </a:p>
          <a:p>
            <a:pPr marL="1428750" lvl="2" indent="-514350" algn="l">
              <a:buFont typeface="Arial" pitchFamily="34" charset="0"/>
              <a:buChar char="•"/>
            </a:pPr>
            <a:endParaRPr lang="en-CA" dirty="0" smtClean="0">
              <a:solidFill>
                <a:schemeClr val="tx1"/>
              </a:solidFill>
            </a:endParaRPr>
          </a:p>
          <a:p>
            <a:pPr marL="1428750" lvl="2" indent="-514350" algn="l">
              <a:buFont typeface="+mj-lt"/>
              <a:buAutoNum type="arabicPeriod"/>
            </a:pPr>
            <a:endParaRPr lang="en-CA" dirty="0" smtClean="0">
              <a:solidFill>
                <a:schemeClr val="tx1"/>
              </a:solidFill>
            </a:endParaRPr>
          </a:p>
          <a:p>
            <a:endParaRPr lang="en-CA" dirty="0">
              <a:solidFill>
                <a:schemeClr val="tx1"/>
              </a:solidFill>
            </a:endParaRPr>
          </a:p>
        </p:txBody>
      </p:sp>
    </p:spTree>
    <p:extLst>
      <p:ext uri="{BB962C8B-B14F-4D97-AF65-F5344CB8AC3E}">
        <p14:creationId xmlns:p14="http://schemas.microsoft.com/office/powerpoint/2010/main" val="238950846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2567354"/>
            <a:ext cx="8280920" cy="4174014"/>
          </a:xfrm>
        </p:spPr>
        <p:txBody>
          <a:bodyPr>
            <a:normAutofit/>
          </a:bodyPr>
          <a:lstStyle/>
          <a:p>
            <a:pPr algn="l"/>
            <a:r>
              <a:rPr lang="en-CA" dirty="0">
                <a:solidFill>
                  <a:schemeClr val="tx1"/>
                </a:solidFill>
              </a:rPr>
              <a:t> </a:t>
            </a:r>
            <a:endParaRPr lang="en-CA" dirty="0" smtClean="0">
              <a:solidFill>
                <a:schemeClr val="tx1"/>
              </a:solidFill>
            </a:endParaRPr>
          </a:p>
          <a:p>
            <a:pPr algn="l"/>
            <a:r>
              <a:rPr lang="en-CA" sz="2400" dirty="0" smtClean="0">
                <a:solidFill>
                  <a:schemeClr val="tx1"/>
                </a:solidFill>
              </a:rPr>
              <a:t> </a:t>
            </a:r>
          </a:p>
          <a:p>
            <a:pPr lvl="2" algn="l"/>
            <a:r>
              <a:rPr lang="en-CA" sz="2800" dirty="0" smtClean="0">
                <a:solidFill>
                  <a:schemeClr val="tx1"/>
                </a:solidFill>
              </a:rPr>
              <a:t>28) For example,  some religious leaders try to create a multi-level  pyramid scheme  based on “you have ten kids &amp; they all donate ten percent, they have ten kids &amp; they all donate  ten percent, etc.  </a:t>
            </a:r>
            <a:endParaRPr lang="en-CA" sz="2800" dirty="0">
              <a:solidFill>
                <a:schemeClr val="tx1"/>
              </a:solidFill>
            </a:endParaRPr>
          </a:p>
        </p:txBody>
      </p:sp>
    </p:spTree>
    <p:extLst>
      <p:ext uri="{BB962C8B-B14F-4D97-AF65-F5344CB8AC3E}">
        <p14:creationId xmlns:p14="http://schemas.microsoft.com/office/powerpoint/2010/main" val="66887045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22508030"/>
              </p:ext>
            </p:extLst>
          </p:nvPr>
        </p:nvGraphicFramePr>
        <p:xfrm>
          <a:off x="395536" y="3284984"/>
          <a:ext cx="8748464"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801840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636912"/>
            <a:ext cx="8964488" cy="4104456"/>
          </a:xfrm>
        </p:spPr>
        <p:txBody>
          <a:bodyPr>
            <a:normAutofit/>
          </a:bodyPr>
          <a:lstStyle/>
          <a:p>
            <a:pPr algn="l"/>
            <a:r>
              <a:rPr lang="en-CA" dirty="0">
                <a:solidFill>
                  <a:schemeClr val="tx1"/>
                </a:solidFill>
              </a:rPr>
              <a:t> </a:t>
            </a:r>
            <a:endParaRPr lang="en-CA" dirty="0" smtClean="0">
              <a:solidFill>
                <a:schemeClr val="tx1"/>
              </a:solidFill>
            </a:endParaRPr>
          </a:p>
          <a:p>
            <a:pPr algn="l"/>
            <a:r>
              <a:rPr lang="en-CA" sz="2400" dirty="0" smtClean="0">
                <a:solidFill>
                  <a:schemeClr val="tx1"/>
                </a:solidFill>
              </a:rPr>
              <a:t> </a:t>
            </a:r>
            <a:endParaRPr lang="en-CA" dirty="0" smtClean="0">
              <a:solidFill>
                <a:schemeClr val="tx1"/>
              </a:solidFill>
            </a:endParaRPr>
          </a:p>
          <a:p>
            <a:pPr lvl="2" algn="l"/>
            <a:r>
              <a:rPr lang="en-CA" sz="2800" dirty="0" smtClean="0">
                <a:solidFill>
                  <a:schemeClr val="tx1"/>
                </a:solidFill>
              </a:rPr>
              <a:t>28) They abuse  LGBTF people to try to force  them to have more babies who will eventually donate more money. You can remind people  that blaming prejudice or abuse on God  doesn’t make it right.  </a:t>
            </a:r>
          </a:p>
          <a:p>
            <a:endParaRPr lang="en-CA" dirty="0">
              <a:solidFill>
                <a:schemeClr val="tx1"/>
              </a:solidFill>
            </a:endParaRPr>
          </a:p>
        </p:txBody>
      </p:sp>
    </p:spTree>
    <p:extLst>
      <p:ext uri="{BB962C8B-B14F-4D97-AF65-F5344CB8AC3E}">
        <p14:creationId xmlns:p14="http://schemas.microsoft.com/office/powerpoint/2010/main" val="363638386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2492896"/>
            <a:ext cx="8208912" cy="4248472"/>
          </a:xfrm>
        </p:spPr>
        <p:txBody>
          <a:bodyPr>
            <a:normAutofit fontScale="92500"/>
          </a:bodyPr>
          <a:lstStyle/>
          <a:p>
            <a:pPr algn="l"/>
            <a:r>
              <a:rPr lang="en-CA" dirty="0">
                <a:solidFill>
                  <a:schemeClr val="tx1"/>
                </a:solidFill>
              </a:rPr>
              <a:t> </a:t>
            </a:r>
            <a:endParaRPr lang="en-CA" dirty="0" smtClean="0">
              <a:solidFill>
                <a:schemeClr val="tx1"/>
              </a:solidFill>
            </a:endParaRPr>
          </a:p>
          <a:p>
            <a:pPr algn="l"/>
            <a:r>
              <a:rPr lang="en-CA" sz="2400" dirty="0" smtClean="0">
                <a:solidFill>
                  <a:schemeClr val="tx1"/>
                </a:solidFill>
              </a:rPr>
              <a:t> </a:t>
            </a:r>
          </a:p>
          <a:p>
            <a:pPr lvl="2" algn="l"/>
            <a:r>
              <a:rPr lang="en-CA" dirty="0" smtClean="0">
                <a:solidFill>
                  <a:schemeClr val="tx1"/>
                </a:solidFill>
              </a:rPr>
              <a:t>29) If you meet someone  struggling with their  </a:t>
            </a:r>
          </a:p>
          <a:p>
            <a:pPr lvl="2" algn="l"/>
            <a:r>
              <a:rPr lang="en-CA" dirty="0" smtClean="0">
                <a:solidFill>
                  <a:schemeClr val="tx1"/>
                </a:solidFill>
              </a:rPr>
              <a:t>anti-LGBTF religious  beliefs, you  are best off to…</a:t>
            </a:r>
          </a:p>
          <a:p>
            <a:pPr marL="1371600" lvl="2" indent="-457200" algn="l">
              <a:buAutoNum type="alphaLcParenR"/>
            </a:pPr>
            <a:r>
              <a:rPr lang="en-CA" dirty="0">
                <a:solidFill>
                  <a:schemeClr val="tx1"/>
                </a:solidFill>
              </a:rPr>
              <a:t>t</a:t>
            </a:r>
            <a:r>
              <a:rPr lang="en-CA" dirty="0" smtClean="0">
                <a:solidFill>
                  <a:schemeClr val="tx1"/>
                </a:solidFill>
              </a:rPr>
              <a:t>ell them to stop being prejudiced Nazi bigots </a:t>
            </a:r>
          </a:p>
          <a:p>
            <a:pPr marL="1371600" lvl="2" indent="-457200" algn="l">
              <a:buAutoNum type="alphaLcParenR"/>
            </a:pPr>
            <a:r>
              <a:rPr lang="en-CA" dirty="0" smtClean="0">
                <a:solidFill>
                  <a:schemeClr val="tx1"/>
                </a:solidFill>
              </a:rPr>
              <a:t>explain that  many homophobic lines in religious texts  are  mistranslations &amp;  misinterpretations</a:t>
            </a:r>
          </a:p>
          <a:p>
            <a:pPr marL="1371600" lvl="2" indent="-457200" algn="l">
              <a:buAutoNum type="alphaLcParenR"/>
            </a:pPr>
            <a:r>
              <a:rPr lang="en-CA" dirty="0">
                <a:solidFill>
                  <a:schemeClr val="tx1"/>
                </a:solidFill>
              </a:rPr>
              <a:t> tell them your </a:t>
            </a:r>
            <a:r>
              <a:rPr lang="en-CA" dirty="0" smtClean="0">
                <a:solidFill>
                  <a:schemeClr val="tx1"/>
                </a:solidFill>
              </a:rPr>
              <a:t>experience  of how you overcame the prejudice  you learned</a:t>
            </a:r>
          </a:p>
          <a:p>
            <a:pPr marL="1371600" lvl="2" indent="-457200" algn="l">
              <a:buAutoNum type="alphaLcParenR"/>
            </a:pPr>
            <a:r>
              <a:rPr lang="en-CA" dirty="0">
                <a:solidFill>
                  <a:schemeClr val="tx1"/>
                </a:solidFill>
              </a:rPr>
              <a:t> b or c</a:t>
            </a:r>
            <a:endParaRPr lang="en-CA" dirty="0" smtClean="0">
              <a:solidFill>
                <a:schemeClr val="tx1"/>
              </a:solidFill>
            </a:endParaRPr>
          </a:p>
          <a:p>
            <a:pPr marL="1371600" lvl="2" indent="-457200" algn="l">
              <a:buAutoNum type="alphaLcParenR"/>
            </a:pPr>
            <a:endParaRPr lang="en-CA" dirty="0">
              <a:solidFill>
                <a:schemeClr val="tx1"/>
              </a:solidFill>
            </a:endParaRPr>
          </a:p>
          <a:p>
            <a:pPr marL="1371600" lvl="2" indent="-457200" algn="l">
              <a:buAutoNum type="alphaLcParenR"/>
            </a:pPr>
            <a:endParaRPr lang="en-CA" dirty="0">
              <a:solidFill>
                <a:schemeClr val="tx1"/>
              </a:solidFill>
            </a:endParaRPr>
          </a:p>
        </p:txBody>
      </p:sp>
    </p:spTree>
    <p:extLst>
      <p:ext uri="{BB962C8B-B14F-4D97-AF65-F5344CB8AC3E}">
        <p14:creationId xmlns:p14="http://schemas.microsoft.com/office/powerpoint/2010/main" val="134351294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780928"/>
            <a:ext cx="8316416" cy="3960440"/>
          </a:xfrm>
        </p:spPr>
        <p:txBody>
          <a:bodyPr>
            <a:normAutofit fontScale="92500" lnSpcReduction="10000"/>
          </a:bodyPr>
          <a:lstStyle/>
          <a:p>
            <a:pPr algn="l"/>
            <a:r>
              <a:rPr lang="en-CA" dirty="0">
                <a:solidFill>
                  <a:schemeClr val="tx1"/>
                </a:solidFill>
              </a:rPr>
              <a:t> </a:t>
            </a:r>
            <a:endParaRPr lang="en-CA" dirty="0" smtClean="0">
              <a:solidFill>
                <a:schemeClr val="tx1"/>
              </a:solidFill>
            </a:endParaRPr>
          </a:p>
          <a:p>
            <a:pPr algn="l"/>
            <a:r>
              <a:rPr lang="en-CA" sz="2400" dirty="0" smtClean="0">
                <a:solidFill>
                  <a:schemeClr val="tx1"/>
                </a:solidFill>
              </a:rPr>
              <a:t> </a:t>
            </a:r>
          </a:p>
          <a:p>
            <a:pPr lvl="2" algn="l"/>
            <a:r>
              <a:rPr lang="en-CA" dirty="0" smtClean="0">
                <a:solidFill>
                  <a:schemeClr val="tx1"/>
                </a:solidFill>
              </a:rPr>
              <a:t>29) If you meet someone  struggling with their  anti-LGBTF religious  beliefs, you  are best off to…</a:t>
            </a:r>
          </a:p>
          <a:p>
            <a:pPr marL="1371600" lvl="2" indent="-457200" algn="l">
              <a:buAutoNum type="alphaLcParenR"/>
            </a:pPr>
            <a:r>
              <a:rPr lang="en-CA" dirty="0">
                <a:solidFill>
                  <a:schemeClr val="tx1"/>
                </a:solidFill>
              </a:rPr>
              <a:t>t</a:t>
            </a:r>
            <a:r>
              <a:rPr lang="en-CA" dirty="0" smtClean="0">
                <a:solidFill>
                  <a:schemeClr val="tx1"/>
                </a:solidFill>
              </a:rPr>
              <a:t>ell them to stop being prejudiced Nazi bigots </a:t>
            </a:r>
          </a:p>
          <a:p>
            <a:pPr marL="1371600" lvl="2" indent="-457200" algn="l">
              <a:buAutoNum type="alphaLcParenR"/>
            </a:pPr>
            <a:r>
              <a:rPr lang="en-CA" dirty="0" smtClean="0">
                <a:solidFill>
                  <a:schemeClr val="tx1"/>
                </a:solidFill>
              </a:rPr>
              <a:t>explain that  many homophobic lines in religious texts  are  mistranslations &amp;  misinterpretations</a:t>
            </a:r>
          </a:p>
          <a:p>
            <a:pPr marL="1371600" lvl="2" indent="-457200" algn="l">
              <a:buAutoNum type="alphaLcParenR"/>
            </a:pPr>
            <a:r>
              <a:rPr lang="en-CA" dirty="0">
                <a:solidFill>
                  <a:schemeClr val="tx1"/>
                </a:solidFill>
              </a:rPr>
              <a:t> tell them your </a:t>
            </a:r>
            <a:r>
              <a:rPr lang="en-CA" dirty="0" smtClean="0">
                <a:solidFill>
                  <a:schemeClr val="tx1"/>
                </a:solidFill>
              </a:rPr>
              <a:t>experience  of how you overcame the prejudice  you learned</a:t>
            </a:r>
          </a:p>
          <a:p>
            <a:pPr marL="1371600" lvl="2" indent="-457200" algn="l">
              <a:buAutoNum type="alphaLcParenR"/>
            </a:pPr>
            <a:r>
              <a:rPr lang="en-CA" b="1" dirty="0">
                <a:solidFill>
                  <a:schemeClr val="tx1"/>
                </a:solidFill>
              </a:rPr>
              <a:t> b or c</a:t>
            </a:r>
            <a:endParaRPr lang="en-CA" b="1" dirty="0" smtClean="0">
              <a:solidFill>
                <a:schemeClr val="tx1"/>
              </a:solidFill>
            </a:endParaRPr>
          </a:p>
          <a:p>
            <a:pPr marL="1371600" lvl="2" indent="-457200" algn="l">
              <a:buAutoNum type="alphaLcParenR"/>
            </a:pPr>
            <a:endParaRPr lang="en-CA" dirty="0">
              <a:solidFill>
                <a:schemeClr val="tx1"/>
              </a:solidFill>
            </a:endParaRPr>
          </a:p>
          <a:p>
            <a:pPr marL="1371600" lvl="2" indent="-457200" algn="l">
              <a:buAutoNum type="alphaLcParenR"/>
            </a:pPr>
            <a:endParaRPr lang="en-CA" dirty="0">
              <a:solidFill>
                <a:schemeClr val="tx1"/>
              </a:solidFill>
            </a:endParaRPr>
          </a:p>
        </p:txBody>
      </p:sp>
    </p:spTree>
    <p:extLst>
      <p:ext uri="{BB962C8B-B14F-4D97-AF65-F5344CB8AC3E}">
        <p14:creationId xmlns:p14="http://schemas.microsoft.com/office/powerpoint/2010/main" val="399866917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51720" y="2492896"/>
            <a:ext cx="6912768" cy="4070612"/>
          </a:xfrm>
        </p:spPr>
        <p:txBody>
          <a:bodyPr>
            <a:normAutofit fontScale="92500" lnSpcReduction="10000"/>
          </a:bodyPr>
          <a:lstStyle/>
          <a:p>
            <a:pPr algn="l"/>
            <a:r>
              <a:rPr lang="en-CA" dirty="0">
                <a:solidFill>
                  <a:schemeClr val="tx1"/>
                </a:solidFill>
              </a:rPr>
              <a:t> </a:t>
            </a:r>
            <a:endParaRPr lang="en-CA" dirty="0" smtClean="0">
              <a:solidFill>
                <a:schemeClr val="tx1"/>
              </a:solidFill>
            </a:endParaRPr>
          </a:p>
          <a:p>
            <a:pPr algn="l"/>
            <a:r>
              <a:rPr lang="en-CA" sz="2400" dirty="0" smtClean="0">
                <a:solidFill>
                  <a:schemeClr val="tx1"/>
                </a:solidFill>
              </a:rPr>
              <a:t> </a:t>
            </a:r>
          </a:p>
          <a:p>
            <a:pPr lvl="2" algn="l"/>
            <a:r>
              <a:rPr lang="en-CA" dirty="0" smtClean="0">
                <a:solidFill>
                  <a:schemeClr val="tx1"/>
                </a:solidFill>
              </a:rPr>
              <a:t>29) For example, have you  heard of the King James  Bible from 1611?  It was  named after</a:t>
            </a:r>
            <a:r>
              <a:rPr lang="en-CA" dirty="0" smtClean="0"/>
              <a:t> </a:t>
            </a:r>
            <a:r>
              <a:rPr lang="en-CA" dirty="0">
                <a:hlinkClick r:id="rId2" action="ppaction://hlinkfile" tooltip="James VI and I"/>
              </a:rPr>
              <a:t>King James I of England</a:t>
            </a:r>
            <a:r>
              <a:rPr lang="en-CA" dirty="0"/>
              <a:t> </a:t>
            </a:r>
            <a:r>
              <a:rPr lang="en-CA" dirty="0" smtClean="0">
                <a:solidFill>
                  <a:schemeClr val="tx1"/>
                </a:solidFill>
              </a:rPr>
              <a:t>, also known as  “Queen James”   because he often  flirted with men in public.  Some source say  that the Pope wasn’t  happy about the  Queen James’ gay “threat”  to his  pyramid scheme, and many new  homophobic translations  suddenly appeared in the  King James Bible.</a:t>
            </a:r>
            <a:endParaRPr lang="en-CA"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376226"/>
            <a:ext cx="1944216" cy="31690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6747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3501008"/>
            <a:ext cx="4968552" cy="2736304"/>
          </a:xfrm>
        </p:spPr>
        <p:txBody>
          <a:bodyPr>
            <a:normAutofit fontScale="92500" lnSpcReduction="20000"/>
          </a:bodyPr>
          <a:lstStyle/>
          <a:p>
            <a:pPr marL="0" indent="0">
              <a:buNone/>
            </a:pPr>
            <a:r>
              <a:rPr lang="en-CA" dirty="0" smtClean="0"/>
              <a:t>They picked her up and  put her in the garbage bin.  She struggled not to cry, as the girls from  her high school looked on. Their expressions said, “what a loser.”</a:t>
            </a:r>
          </a:p>
          <a:p>
            <a:pPr marL="0" indent="0">
              <a:buNone/>
            </a:pPr>
            <a:endParaRPr lang="en-CA"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364482" y="3284984"/>
            <a:ext cx="1992993" cy="30605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165898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420888"/>
            <a:ext cx="8532440" cy="4320480"/>
          </a:xfrm>
        </p:spPr>
        <p:txBody>
          <a:bodyPr>
            <a:normAutofit/>
          </a:bodyPr>
          <a:lstStyle/>
          <a:p>
            <a:pPr algn="l"/>
            <a:r>
              <a:rPr lang="en-CA" dirty="0">
                <a:solidFill>
                  <a:schemeClr val="tx1"/>
                </a:solidFill>
              </a:rPr>
              <a:t> </a:t>
            </a:r>
            <a:endParaRPr lang="en-CA" dirty="0" smtClean="0">
              <a:solidFill>
                <a:schemeClr val="tx1"/>
              </a:solidFill>
            </a:endParaRPr>
          </a:p>
          <a:p>
            <a:pPr algn="l"/>
            <a:r>
              <a:rPr lang="en-CA" sz="2400" dirty="0" smtClean="0">
                <a:solidFill>
                  <a:schemeClr val="tx1"/>
                </a:solidFill>
              </a:rPr>
              <a:t> </a:t>
            </a:r>
          </a:p>
          <a:p>
            <a:pPr lvl="2" algn="l"/>
            <a:r>
              <a:rPr lang="en-CA" dirty="0" smtClean="0">
                <a:solidFill>
                  <a:schemeClr val="tx1"/>
                </a:solidFill>
              </a:rPr>
              <a:t>30) If you meet someone  struggling with their  anti-LGBTF religious  beliefs, you can also explain that many religious leaders who teach hate are closet cases.  Psychologists call this </a:t>
            </a:r>
          </a:p>
          <a:p>
            <a:pPr marL="1371600" lvl="2" indent="-457200" algn="l">
              <a:buAutoNum type="alphaLcParenR"/>
            </a:pPr>
            <a:r>
              <a:rPr lang="en-CA" dirty="0">
                <a:solidFill>
                  <a:schemeClr val="tx1"/>
                </a:solidFill>
              </a:rPr>
              <a:t>R</a:t>
            </a:r>
            <a:r>
              <a:rPr lang="en-CA" dirty="0" smtClean="0">
                <a:solidFill>
                  <a:schemeClr val="tx1"/>
                </a:solidFill>
              </a:rPr>
              <a:t>eaction Formation</a:t>
            </a:r>
          </a:p>
          <a:p>
            <a:pPr marL="1371600" lvl="2" indent="-457200" algn="l">
              <a:buAutoNum type="alphaLcParenR"/>
            </a:pPr>
            <a:r>
              <a:rPr lang="en-CA" dirty="0" smtClean="0">
                <a:solidFill>
                  <a:schemeClr val="tx1"/>
                </a:solidFill>
              </a:rPr>
              <a:t>Schizophrenia</a:t>
            </a:r>
          </a:p>
          <a:p>
            <a:pPr marL="1371600" lvl="2" indent="-457200" algn="l">
              <a:buAutoNum type="alphaLcParenR"/>
            </a:pPr>
            <a:r>
              <a:rPr lang="en-CA" dirty="0">
                <a:solidFill>
                  <a:schemeClr val="tx1"/>
                </a:solidFill>
              </a:rPr>
              <a:t>P</a:t>
            </a:r>
            <a:r>
              <a:rPr lang="en-CA" dirty="0" smtClean="0">
                <a:solidFill>
                  <a:schemeClr val="tx1"/>
                </a:solidFill>
              </a:rPr>
              <a:t>sychopathology</a:t>
            </a:r>
            <a:endParaRPr lang="en-CA" dirty="0">
              <a:solidFill>
                <a:schemeClr val="tx1"/>
              </a:solidFill>
            </a:endParaRPr>
          </a:p>
        </p:txBody>
      </p:sp>
    </p:spTree>
    <p:extLst>
      <p:ext uri="{BB962C8B-B14F-4D97-AF65-F5344CB8AC3E}">
        <p14:creationId xmlns:p14="http://schemas.microsoft.com/office/powerpoint/2010/main" val="339656253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2564904"/>
            <a:ext cx="8424936" cy="4176464"/>
          </a:xfrm>
        </p:spPr>
        <p:txBody>
          <a:bodyPr>
            <a:normAutofit/>
          </a:bodyPr>
          <a:lstStyle/>
          <a:p>
            <a:pPr algn="l"/>
            <a:r>
              <a:rPr lang="en-CA" dirty="0">
                <a:solidFill>
                  <a:schemeClr val="tx1"/>
                </a:solidFill>
              </a:rPr>
              <a:t> </a:t>
            </a:r>
            <a:endParaRPr lang="en-CA" dirty="0" smtClean="0">
              <a:solidFill>
                <a:schemeClr val="tx1"/>
              </a:solidFill>
            </a:endParaRPr>
          </a:p>
          <a:p>
            <a:pPr algn="l"/>
            <a:r>
              <a:rPr lang="en-CA" sz="2400" dirty="0" smtClean="0">
                <a:solidFill>
                  <a:schemeClr val="tx1"/>
                </a:solidFill>
              </a:rPr>
              <a:t> </a:t>
            </a:r>
          </a:p>
          <a:p>
            <a:pPr lvl="2" algn="l"/>
            <a:r>
              <a:rPr lang="en-CA" dirty="0" smtClean="0">
                <a:solidFill>
                  <a:schemeClr val="tx1"/>
                </a:solidFill>
              </a:rPr>
              <a:t>30) If you meet someone  struggling with their  anti-LGBTF religious  beliefs, you can also explain that many religious leaders who teach hate are closet cases.  Psychologists call this </a:t>
            </a:r>
          </a:p>
          <a:p>
            <a:pPr marL="1371600" lvl="2" indent="-457200" algn="l">
              <a:buAutoNum type="alphaLcParenR"/>
            </a:pPr>
            <a:r>
              <a:rPr lang="en-CA" b="1" dirty="0">
                <a:solidFill>
                  <a:schemeClr val="tx1"/>
                </a:solidFill>
              </a:rPr>
              <a:t>R</a:t>
            </a:r>
            <a:r>
              <a:rPr lang="en-CA" b="1" dirty="0" smtClean="0">
                <a:solidFill>
                  <a:schemeClr val="tx1"/>
                </a:solidFill>
              </a:rPr>
              <a:t>eaction Formation</a:t>
            </a:r>
          </a:p>
          <a:p>
            <a:pPr marL="1371600" lvl="2" indent="-457200" algn="l">
              <a:buAutoNum type="alphaLcParenR"/>
            </a:pPr>
            <a:r>
              <a:rPr lang="en-CA" dirty="0" smtClean="0">
                <a:solidFill>
                  <a:schemeClr val="tx1"/>
                </a:solidFill>
              </a:rPr>
              <a:t>Schizophrenia</a:t>
            </a:r>
          </a:p>
          <a:p>
            <a:pPr marL="1371600" lvl="2" indent="-457200" algn="l">
              <a:buAutoNum type="alphaLcParenR"/>
            </a:pPr>
            <a:r>
              <a:rPr lang="en-CA" dirty="0">
                <a:solidFill>
                  <a:schemeClr val="tx1"/>
                </a:solidFill>
              </a:rPr>
              <a:t>P</a:t>
            </a:r>
            <a:r>
              <a:rPr lang="en-CA" dirty="0" smtClean="0">
                <a:solidFill>
                  <a:schemeClr val="tx1"/>
                </a:solidFill>
              </a:rPr>
              <a:t>sychopathology</a:t>
            </a:r>
            <a:endParaRPr lang="en-CA" dirty="0">
              <a:solidFill>
                <a:schemeClr val="tx1"/>
              </a:solidFill>
            </a:endParaRPr>
          </a:p>
        </p:txBody>
      </p:sp>
    </p:spTree>
    <p:extLst>
      <p:ext uri="{BB962C8B-B14F-4D97-AF65-F5344CB8AC3E}">
        <p14:creationId xmlns:p14="http://schemas.microsoft.com/office/powerpoint/2010/main" val="344708406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3068960"/>
            <a:ext cx="7920880" cy="3672408"/>
          </a:xfrm>
        </p:spPr>
        <p:txBody>
          <a:bodyPr>
            <a:normAutofit lnSpcReduction="10000"/>
          </a:bodyPr>
          <a:lstStyle/>
          <a:p>
            <a:pPr algn="l"/>
            <a:r>
              <a:rPr lang="en-CA" dirty="0">
                <a:solidFill>
                  <a:schemeClr val="tx1"/>
                </a:solidFill>
              </a:rPr>
              <a:t> </a:t>
            </a:r>
            <a:endParaRPr lang="en-CA" dirty="0" smtClean="0">
              <a:solidFill>
                <a:schemeClr val="tx1"/>
              </a:solidFill>
            </a:endParaRPr>
          </a:p>
          <a:p>
            <a:pPr algn="l"/>
            <a:r>
              <a:rPr lang="en-CA" sz="2400" dirty="0" smtClean="0">
                <a:solidFill>
                  <a:schemeClr val="tx1"/>
                </a:solidFill>
              </a:rPr>
              <a:t> </a:t>
            </a:r>
          </a:p>
          <a:p>
            <a:pPr lvl="2"/>
            <a:r>
              <a:rPr lang="en-CA" sz="3200" dirty="0" smtClean="0">
                <a:solidFill>
                  <a:schemeClr val="tx1"/>
                </a:solidFill>
              </a:rPr>
              <a:t>31</a:t>
            </a:r>
            <a:r>
              <a:rPr lang="en-CA" sz="3200" dirty="0">
                <a:solidFill>
                  <a:schemeClr val="tx1"/>
                </a:solidFill>
              </a:rPr>
              <a:t>) True or False?</a:t>
            </a:r>
          </a:p>
          <a:p>
            <a:pPr lvl="2"/>
            <a:endParaRPr lang="en-CA" sz="3200" dirty="0">
              <a:solidFill>
                <a:schemeClr val="tx1"/>
              </a:solidFill>
            </a:endParaRPr>
          </a:p>
          <a:p>
            <a:pPr lvl="2"/>
            <a:r>
              <a:rPr lang="en-CA" sz="3200" dirty="0" smtClean="0">
                <a:solidFill>
                  <a:schemeClr val="tx1"/>
                </a:solidFill>
              </a:rPr>
              <a:t>You can also point out that if God didn’t love  LGBTF people, there  wouldn’t </a:t>
            </a:r>
            <a:r>
              <a:rPr lang="en-CA" sz="3200" i="1" dirty="0" smtClean="0">
                <a:solidFill>
                  <a:schemeClr val="tx1"/>
                </a:solidFill>
              </a:rPr>
              <a:t>be</a:t>
            </a:r>
            <a:r>
              <a:rPr lang="en-CA" sz="3200" dirty="0" smtClean="0">
                <a:solidFill>
                  <a:schemeClr val="tx1"/>
                </a:solidFill>
              </a:rPr>
              <a:t> any LGBTF people.</a:t>
            </a:r>
          </a:p>
          <a:p>
            <a:endParaRPr lang="en-CA" dirty="0">
              <a:solidFill>
                <a:schemeClr val="tx1"/>
              </a:solidFill>
            </a:endParaRPr>
          </a:p>
        </p:txBody>
      </p:sp>
    </p:spTree>
    <p:extLst>
      <p:ext uri="{BB962C8B-B14F-4D97-AF65-F5344CB8AC3E}">
        <p14:creationId xmlns:p14="http://schemas.microsoft.com/office/powerpoint/2010/main" val="375393898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276872"/>
            <a:ext cx="8244408" cy="4464496"/>
          </a:xfrm>
        </p:spPr>
        <p:txBody>
          <a:bodyPr>
            <a:normAutofit/>
          </a:bodyPr>
          <a:lstStyle/>
          <a:p>
            <a:pPr algn="l"/>
            <a:r>
              <a:rPr lang="en-CA" dirty="0">
                <a:solidFill>
                  <a:schemeClr val="tx1"/>
                </a:solidFill>
              </a:rPr>
              <a:t> </a:t>
            </a:r>
            <a:endParaRPr lang="en-CA" dirty="0" smtClean="0">
              <a:solidFill>
                <a:schemeClr val="tx1"/>
              </a:solidFill>
            </a:endParaRPr>
          </a:p>
          <a:p>
            <a:pPr algn="l"/>
            <a:r>
              <a:rPr lang="en-CA" sz="2400" dirty="0" smtClean="0">
                <a:solidFill>
                  <a:schemeClr val="tx1"/>
                </a:solidFill>
              </a:rPr>
              <a:t> </a:t>
            </a:r>
          </a:p>
          <a:p>
            <a:pPr lvl="2"/>
            <a:r>
              <a:rPr lang="en-CA" sz="3200" dirty="0">
                <a:solidFill>
                  <a:schemeClr val="tx1"/>
                </a:solidFill>
              </a:rPr>
              <a:t>31) True </a:t>
            </a:r>
          </a:p>
          <a:p>
            <a:pPr lvl="2"/>
            <a:endParaRPr lang="en-CA" sz="3200" dirty="0">
              <a:solidFill>
                <a:schemeClr val="tx1"/>
              </a:solidFill>
            </a:endParaRPr>
          </a:p>
          <a:p>
            <a:pPr lvl="2"/>
            <a:r>
              <a:rPr lang="en-CA" sz="3200" dirty="0" smtClean="0">
                <a:solidFill>
                  <a:schemeClr val="tx1"/>
                </a:solidFill>
              </a:rPr>
              <a:t>You can also point out that if God didn’t love  LGBTF people, there  wouldn’t </a:t>
            </a:r>
            <a:r>
              <a:rPr lang="en-CA" sz="3200" i="1" dirty="0" smtClean="0">
                <a:solidFill>
                  <a:schemeClr val="tx1"/>
                </a:solidFill>
              </a:rPr>
              <a:t>be</a:t>
            </a:r>
            <a:r>
              <a:rPr lang="en-CA" sz="3200" dirty="0" smtClean="0">
                <a:solidFill>
                  <a:schemeClr val="tx1"/>
                </a:solidFill>
              </a:rPr>
              <a:t> any LGBTF people.</a:t>
            </a:r>
          </a:p>
          <a:p>
            <a:endParaRPr lang="en-CA" dirty="0">
              <a:solidFill>
                <a:schemeClr val="tx1"/>
              </a:solidFill>
            </a:endParaRPr>
          </a:p>
        </p:txBody>
      </p:sp>
    </p:spTree>
    <p:extLst>
      <p:ext uri="{BB962C8B-B14F-4D97-AF65-F5344CB8AC3E}">
        <p14:creationId xmlns:p14="http://schemas.microsoft.com/office/powerpoint/2010/main" val="308491797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3429000"/>
            <a:ext cx="8208912" cy="3024336"/>
          </a:xfrm>
        </p:spPr>
        <p:txBody>
          <a:bodyPr>
            <a:normAutofit fontScale="77500" lnSpcReduction="20000"/>
          </a:bodyPr>
          <a:lstStyle/>
          <a:p>
            <a:pPr algn="l"/>
            <a:r>
              <a:rPr lang="en-CA" dirty="0" smtClean="0">
                <a:solidFill>
                  <a:schemeClr val="tx1"/>
                </a:solidFill>
              </a:rPr>
              <a:t>32) Review… According to research by Sharon Love of OUTstanding Lives.org,  </a:t>
            </a:r>
            <a:r>
              <a:rPr lang="en-CA" dirty="0" smtClean="0">
                <a:solidFill>
                  <a:schemeClr val="tx1"/>
                </a:solidFill>
              </a:rPr>
              <a:t>The </a:t>
            </a:r>
            <a:r>
              <a:rPr lang="en-CA" dirty="0">
                <a:solidFill>
                  <a:schemeClr val="tx1"/>
                </a:solidFill>
              </a:rPr>
              <a:t>Three Secrets of OUTstanding Employers of Choice are</a:t>
            </a:r>
            <a:r>
              <a:rPr lang="en-CA" dirty="0" smtClean="0">
                <a:solidFill>
                  <a:schemeClr val="tx1"/>
                </a:solidFill>
              </a:rPr>
              <a:t>…</a:t>
            </a:r>
          </a:p>
          <a:p>
            <a:pPr algn="l"/>
            <a:endParaRPr lang="en-CA" dirty="0">
              <a:solidFill>
                <a:schemeClr val="tx1"/>
              </a:solidFill>
            </a:endParaRPr>
          </a:p>
          <a:p>
            <a:pPr marL="514350" indent="-514350" algn="l">
              <a:buFont typeface="+mj-lt"/>
              <a:buAutoNum type="arabicPeriod"/>
            </a:pPr>
            <a:r>
              <a:rPr lang="en-CA" dirty="0" smtClean="0">
                <a:solidFill>
                  <a:schemeClr val="tx1"/>
                </a:solidFill>
              </a:rPr>
              <a:t>Positive la______________</a:t>
            </a:r>
            <a:endParaRPr lang="en-CA" dirty="0">
              <a:solidFill>
                <a:schemeClr val="tx1"/>
              </a:solidFill>
            </a:endParaRPr>
          </a:p>
          <a:p>
            <a:pPr marL="514350" indent="-514350" algn="l">
              <a:buFont typeface="+mj-lt"/>
              <a:buAutoNum type="arabicPeriod"/>
            </a:pPr>
            <a:r>
              <a:rPr lang="en-CA" dirty="0">
                <a:solidFill>
                  <a:schemeClr val="tx1"/>
                </a:solidFill>
              </a:rPr>
              <a:t>Positive  </a:t>
            </a:r>
            <a:r>
              <a:rPr lang="en-CA" dirty="0" smtClean="0">
                <a:solidFill>
                  <a:schemeClr val="tx1"/>
                </a:solidFill>
              </a:rPr>
              <a:t>vi______________</a:t>
            </a:r>
            <a:endParaRPr lang="en-CA" dirty="0">
              <a:solidFill>
                <a:schemeClr val="tx1"/>
              </a:solidFill>
            </a:endParaRPr>
          </a:p>
          <a:p>
            <a:pPr marL="514350" indent="-514350" algn="l">
              <a:buFont typeface="+mj-lt"/>
              <a:buAutoNum type="arabicPeriod"/>
            </a:pPr>
            <a:r>
              <a:rPr lang="en-CA" dirty="0">
                <a:solidFill>
                  <a:schemeClr val="tx1"/>
                </a:solidFill>
              </a:rPr>
              <a:t>Positive </a:t>
            </a:r>
            <a:r>
              <a:rPr lang="en-CA" dirty="0" err="1" smtClean="0">
                <a:solidFill>
                  <a:schemeClr val="tx1"/>
                </a:solidFill>
              </a:rPr>
              <a:t>gui</a:t>
            </a:r>
            <a:r>
              <a:rPr lang="en-CA" dirty="0" smtClean="0">
                <a:solidFill>
                  <a:schemeClr val="tx1"/>
                </a:solidFill>
              </a:rPr>
              <a:t>______________</a:t>
            </a:r>
            <a:endParaRPr lang="en-CA" dirty="0">
              <a:solidFill>
                <a:schemeClr val="tx1"/>
              </a:solidFill>
            </a:endParaRPr>
          </a:p>
          <a:p>
            <a:endParaRPr lang="en-CA" dirty="0">
              <a:solidFill>
                <a:schemeClr val="tx1"/>
              </a:solidFill>
            </a:endParaRPr>
          </a:p>
        </p:txBody>
      </p:sp>
    </p:spTree>
    <p:extLst>
      <p:ext uri="{BB962C8B-B14F-4D97-AF65-F5344CB8AC3E}">
        <p14:creationId xmlns:p14="http://schemas.microsoft.com/office/powerpoint/2010/main" val="14901212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3429000"/>
            <a:ext cx="8652936" cy="3024336"/>
          </a:xfrm>
        </p:spPr>
        <p:txBody>
          <a:bodyPr>
            <a:normAutofit/>
          </a:bodyPr>
          <a:lstStyle/>
          <a:p>
            <a:pPr algn="l"/>
            <a:r>
              <a:rPr lang="en-CA" dirty="0">
                <a:solidFill>
                  <a:schemeClr val="tx1"/>
                </a:solidFill>
              </a:rPr>
              <a:t>The Three Secrets of OUTstanding Employers of </a:t>
            </a:r>
            <a:r>
              <a:rPr lang="en-CA" dirty="0" smtClean="0">
                <a:solidFill>
                  <a:schemeClr val="tx1"/>
                </a:solidFill>
              </a:rPr>
              <a:t>Choice: </a:t>
            </a:r>
            <a:endParaRPr lang="en-CA" dirty="0" smtClean="0">
              <a:solidFill>
                <a:schemeClr val="tx1"/>
              </a:solidFill>
            </a:endParaRPr>
          </a:p>
          <a:p>
            <a:pPr marL="514350" indent="-514350" algn="l">
              <a:buFont typeface="+mj-lt"/>
              <a:buAutoNum type="arabicPeriod"/>
            </a:pPr>
            <a:r>
              <a:rPr lang="en-CA" dirty="0">
                <a:solidFill>
                  <a:schemeClr val="tx1"/>
                </a:solidFill>
              </a:rPr>
              <a:t>Positive language &amp; body language</a:t>
            </a:r>
          </a:p>
          <a:p>
            <a:pPr marL="514350" indent="-514350" algn="l">
              <a:buFont typeface="+mj-lt"/>
              <a:buAutoNum type="arabicPeriod"/>
            </a:pPr>
            <a:r>
              <a:rPr lang="en-CA" dirty="0">
                <a:solidFill>
                  <a:schemeClr val="tx1"/>
                </a:solidFill>
              </a:rPr>
              <a:t>Positive  visual messaging</a:t>
            </a:r>
          </a:p>
          <a:p>
            <a:pPr marL="514350" indent="-514350" algn="l">
              <a:buFont typeface="+mj-lt"/>
              <a:buAutoNum type="arabicPeriod"/>
            </a:pPr>
            <a:r>
              <a:rPr lang="en-CA" dirty="0">
                <a:solidFill>
                  <a:schemeClr val="tx1"/>
                </a:solidFill>
              </a:rPr>
              <a:t>Positive guidelines &amp; action </a:t>
            </a:r>
          </a:p>
          <a:p>
            <a:endParaRPr lang="en-CA" dirty="0">
              <a:solidFill>
                <a:schemeClr val="tx1"/>
              </a:solidFill>
            </a:endParaRPr>
          </a:p>
        </p:txBody>
      </p:sp>
    </p:spTree>
    <p:extLst>
      <p:ext uri="{BB962C8B-B14F-4D97-AF65-F5344CB8AC3E}">
        <p14:creationId xmlns:p14="http://schemas.microsoft.com/office/powerpoint/2010/main" val="355944742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56992"/>
            <a:ext cx="8208912" cy="2769171"/>
          </a:xfrm>
        </p:spPr>
        <p:txBody>
          <a:bodyPr>
            <a:normAutofit/>
          </a:bodyPr>
          <a:lstStyle/>
          <a:p>
            <a:pPr marL="0" indent="0" algn="ctr">
              <a:buNone/>
            </a:pPr>
            <a:endParaRPr lang="en-CA" dirty="0"/>
          </a:p>
          <a:p>
            <a:pPr marL="0" indent="0" algn="ctr">
              <a:buNone/>
            </a:pPr>
            <a:r>
              <a:rPr lang="en-CA" dirty="0"/>
              <a:t>Secret</a:t>
            </a:r>
            <a:r>
              <a:rPr lang="en-CA" dirty="0" smtClean="0"/>
              <a:t> </a:t>
            </a:r>
            <a:r>
              <a:rPr lang="en-CA" dirty="0" smtClean="0"/>
              <a:t>Two: </a:t>
            </a:r>
          </a:p>
          <a:p>
            <a:pPr marL="0" indent="0" algn="ctr">
              <a:buNone/>
            </a:pPr>
            <a:r>
              <a:rPr lang="en-CA" dirty="0" smtClean="0"/>
              <a:t>Positive visual </a:t>
            </a:r>
            <a:r>
              <a:rPr lang="en-CA" dirty="0"/>
              <a:t>messaging</a:t>
            </a:r>
          </a:p>
          <a:p>
            <a:endParaRPr lang="en-CA" dirty="0"/>
          </a:p>
        </p:txBody>
      </p:sp>
    </p:spTree>
    <p:extLst>
      <p:ext uri="{BB962C8B-B14F-4D97-AF65-F5344CB8AC3E}">
        <p14:creationId xmlns:p14="http://schemas.microsoft.com/office/powerpoint/2010/main" val="425254854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3645024"/>
            <a:ext cx="3456384" cy="2481139"/>
          </a:xfrm>
        </p:spPr>
        <p:txBody>
          <a:bodyPr/>
          <a:lstStyle/>
          <a:p>
            <a:pPr marL="0" indent="0">
              <a:buNone/>
            </a:pPr>
            <a:r>
              <a:rPr lang="en-CA" dirty="0"/>
              <a:t>Positive  visual </a:t>
            </a:r>
            <a:r>
              <a:rPr lang="en-CA" dirty="0" smtClean="0"/>
              <a:t>messaging examples...</a:t>
            </a:r>
            <a:endParaRPr lang="en-CA" dirty="0"/>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3212976"/>
            <a:ext cx="2232494" cy="3362190"/>
          </a:xfrm>
          <a:prstGeom prst="rect">
            <a:avLst/>
          </a:prstGeom>
        </p:spPr>
      </p:pic>
    </p:spTree>
    <p:extLst>
      <p:ext uri="{BB962C8B-B14F-4D97-AF65-F5344CB8AC3E}">
        <p14:creationId xmlns:p14="http://schemas.microsoft.com/office/powerpoint/2010/main" val="21429659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3356992"/>
            <a:ext cx="7632848" cy="2769171"/>
          </a:xfrm>
        </p:spPr>
        <p:txBody>
          <a:bodyPr/>
          <a:lstStyle/>
          <a:p>
            <a:pPr marL="0" indent="0" algn="ctr">
              <a:buNone/>
            </a:pPr>
            <a:r>
              <a:rPr lang="en-CA" dirty="0"/>
              <a:t>Positive  visual messaging examples...</a:t>
            </a:r>
          </a:p>
          <a:p>
            <a:endParaRPr lang="en-CA" dirty="0"/>
          </a:p>
          <a:p>
            <a:endParaRPr lang="en-CA"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4509119"/>
            <a:ext cx="7344816" cy="1982181"/>
          </a:xfrm>
          <a:prstGeom prst="rect">
            <a:avLst/>
          </a:prstGeom>
        </p:spPr>
      </p:pic>
    </p:spTree>
    <p:extLst>
      <p:ext uri="{BB962C8B-B14F-4D97-AF65-F5344CB8AC3E}">
        <p14:creationId xmlns:p14="http://schemas.microsoft.com/office/powerpoint/2010/main" val="422714912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4135221"/>
            <a:ext cx="6984776" cy="2420821"/>
          </a:xfrm>
          <a:prstGeom prst="rect">
            <a:avLst/>
          </a:prstGeom>
        </p:spPr>
      </p:pic>
      <p:sp>
        <p:nvSpPr>
          <p:cNvPr id="3" name="Content Placeholder 2"/>
          <p:cNvSpPr>
            <a:spLocks noGrp="1"/>
          </p:cNvSpPr>
          <p:nvPr>
            <p:ph idx="1"/>
          </p:nvPr>
        </p:nvSpPr>
        <p:spPr>
          <a:xfrm>
            <a:off x="1043608" y="3140968"/>
            <a:ext cx="6984776" cy="2985195"/>
          </a:xfrm>
        </p:spPr>
        <p:txBody>
          <a:bodyPr>
            <a:normAutofit fontScale="92500" lnSpcReduction="10000"/>
          </a:bodyPr>
          <a:lstStyle/>
          <a:p>
            <a:pPr marL="0" indent="0" algn="ctr">
              <a:buNone/>
            </a:pPr>
            <a:r>
              <a:rPr lang="en-CA" dirty="0"/>
              <a:t>Positive  visual messaging examples</a:t>
            </a:r>
            <a:r>
              <a:rPr lang="en-CA" dirty="0" smtClean="0"/>
              <a:t>...</a:t>
            </a:r>
          </a:p>
          <a:p>
            <a:pPr marL="0" indent="0" algn="ctr">
              <a:buNone/>
            </a:pPr>
            <a:endParaRPr lang="en-CA" dirty="0" smtClean="0"/>
          </a:p>
          <a:p>
            <a:pPr marL="0" indent="0" algn="ctr">
              <a:buNone/>
            </a:pPr>
            <a:endParaRPr lang="en-CA" dirty="0"/>
          </a:p>
          <a:p>
            <a:pPr marL="0" indent="0" algn="ctr">
              <a:buNone/>
            </a:pPr>
            <a:r>
              <a:rPr lang="en-CA" dirty="0" smtClean="0"/>
              <a:t>We are an LGBT-friendly  organization</a:t>
            </a:r>
            <a:endParaRPr lang="en-CA" dirty="0"/>
          </a:p>
          <a:p>
            <a:endParaRPr lang="en-CA" dirty="0"/>
          </a:p>
          <a:p>
            <a:endParaRPr lang="en-CA" dirty="0"/>
          </a:p>
        </p:txBody>
      </p:sp>
    </p:spTree>
    <p:extLst>
      <p:ext uri="{BB962C8B-B14F-4D97-AF65-F5344CB8AC3E}">
        <p14:creationId xmlns:p14="http://schemas.microsoft.com/office/powerpoint/2010/main" val="2495972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221088"/>
            <a:ext cx="7992888" cy="1905075"/>
          </a:xfrm>
        </p:spPr>
        <p:txBody>
          <a:bodyPr/>
          <a:lstStyle/>
          <a:p>
            <a:pPr marL="0" indent="0" algn="ctr">
              <a:buNone/>
            </a:pPr>
            <a:r>
              <a:rPr lang="en-CA" dirty="0"/>
              <a:t>Who was she?</a:t>
            </a:r>
          </a:p>
        </p:txBody>
      </p:sp>
    </p:spTree>
    <p:extLst>
      <p:ext uri="{BB962C8B-B14F-4D97-AF65-F5344CB8AC3E}">
        <p14:creationId xmlns:p14="http://schemas.microsoft.com/office/powerpoint/2010/main" val="82450728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80928"/>
            <a:ext cx="9144000" cy="707886"/>
          </a:xfrm>
          <a:prstGeom prst="rect">
            <a:avLst/>
          </a:prstGeom>
        </p:spPr>
        <p:txBody>
          <a:bodyPr wrap="square">
            <a:spAutoFit/>
          </a:bodyPr>
          <a:lstStyle/>
          <a:p>
            <a:pPr algn="ctr"/>
            <a:r>
              <a:rPr lang="en-CA" sz="4000" dirty="0"/>
              <a:t>Positive  visual messaging examples...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52" y="0"/>
            <a:ext cx="9143997" cy="6858000"/>
          </a:xfrm>
        </p:spPr>
      </p:pic>
    </p:spTree>
    <p:extLst>
      <p:ext uri="{BB962C8B-B14F-4D97-AF65-F5344CB8AC3E}">
        <p14:creationId xmlns:p14="http://schemas.microsoft.com/office/powerpoint/2010/main" val="328998165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80928"/>
            <a:ext cx="9144000" cy="707886"/>
          </a:xfrm>
          <a:prstGeom prst="rect">
            <a:avLst/>
          </a:prstGeom>
        </p:spPr>
        <p:txBody>
          <a:bodyPr wrap="square">
            <a:spAutoFit/>
          </a:bodyPr>
          <a:lstStyle/>
          <a:p>
            <a:pPr algn="ctr"/>
            <a:r>
              <a:rPr lang="en-CA" sz="4000" dirty="0"/>
              <a:t>Positive  visual messaging examples...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53312" y="3933056"/>
            <a:ext cx="3437375" cy="2578032"/>
          </a:xfr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971777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1" cy="6858000"/>
          </a:xfrm>
        </p:spPr>
      </p:pic>
    </p:spTree>
    <p:extLst>
      <p:ext uri="{BB962C8B-B14F-4D97-AF65-F5344CB8AC3E}">
        <p14:creationId xmlns:p14="http://schemas.microsoft.com/office/powerpoint/2010/main" val="356292620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429000"/>
            <a:ext cx="8352928" cy="2697163"/>
          </a:xfrm>
        </p:spPr>
        <p:txBody>
          <a:bodyPr/>
          <a:lstStyle/>
          <a:p>
            <a:pPr marL="0" indent="0" algn="ctr">
              <a:buNone/>
            </a:pPr>
            <a:r>
              <a:rPr lang="en-CA" dirty="0"/>
              <a:t>Positive  visual </a:t>
            </a:r>
            <a:r>
              <a:rPr lang="en-CA" dirty="0" smtClean="0"/>
              <a:t>messaging examples...</a:t>
            </a:r>
            <a:endParaRPr lang="en-CA" dirty="0"/>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4494375"/>
            <a:ext cx="7128791" cy="1653879"/>
          </a:xfrm>
          <a:prstGeom prst="rect">
            <a:avLst/>
          </a:prstGeom>
        </p:spPr>
      </p:pic>
    </p:spTree>
    <p:extLst>
      <p:ext uri="{BB962C8B-B14F-4D97-AF65-F5344CB8AC3E}">
        <p14:creationId xmlns:p14="http://schemas.microsoft.com/office/powerpoint/2010/main" val="158447482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3356992"/>
            <a:ext cx="8280920" cy="2769171"/>
          </a:xfrm>
        </p:spPr>
        <p:txBody>
          <a:bodyPr/>
          <a:lstStyle/>
          <a:p>
            <a:pPr marL="0" indent="0" algn="ctr">
              <a:buNone/>
            </a:pPr>
            <a:r>
              <a:rPr lang="en-CA" dirty="0"/>
              <a:t>Positive  visual </a:t>
            </a:r>
            <a:r>
              <a:rPr lang="en-CA" dirty="0" smtClean="0"/>
              <a:t>messaging examples...</a:t>
            </a:r>
            <a:endParaRPr lang="en-CA" dirty="0"/>
          </a:p>
          <a:p>
            <a:endParaRPr lang="en-CA"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4581128"/>
            <a:ext cx="7710756" cy="1629916"/>
          </a:xfrm>
          <a:prstGeom prst="rect">
            <a:avLst/>
          </a:prstGeom>
        </p:spPr>
      </p:pic>
    </p:spTree>
    <p:extLst>
      <p:ext uri="{BB962C8B-B14F-4D97-AF65-F5344CB8AC3E}">
        <p14:creationId xmlns:p14="http://schemas.microsoft.com/office/powerpoint/2010/main" val="85161588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3573016"/>
            <a:ext cx="8219256" cy="2553147"/>
          </a:xfrm>
        </p:spPr>
        <p:txBody>
          <a:bodyPr>
            <a:noAutofit/>
          </a:bodyPr>
          <a:lstStyle/>
          <a:p>
            <a:pPr marL="0" indent="0">
              <a:buNone/>
            </a:pPr>
            <a:r>
              <a:rPr lang="en-CA" sz="2800" dirty="0" smtClean="0"/>
              <a:t>33) Rate </a:t>
            </a:r>
            <a:r>
              <a:rPr lang="en-CA" sz="2800" dirty="0"/>
              <a:t>your organization on a scale of 1-10 (where ten is great)…</a:t>
            </a:r>
            <a:br>
              <a:rPr lang="en-CA" sz="2800" dirty="0"/>
            </a:br>
            <a:r>
              <a:rPr lang="en-CA" sz="2800" b="1" dirty="0"/>
              <a:t/>
            </a:r>
            <a:br>
              <a:rPr lang="en-CA" sz="2800" b="1" dirty="0"/>
            </a:br>
            <a:r>
              <a:rPr lang="en-CA" sz="2800" dirty="0" smtClean="0"/>
              <a:t>on your visual messaging (in your website, media, outreach or ads, and physical space). If you gave it less than a ten, what would it take to make it a ten?</a:t>
            </a:r>
            <a:endParaRPr lang="en-CA" sz="2800" dirty="0"/>
          </a:p>
        </p:txBody>
      </p:sp>
    </p:spTree>
    <p:extLst>
      <p:ext uri="{BB962C8B-B14F-4D97-AF65-F5344CB8AC3E}">
        <p14:creationId xmlns:p14="http://schemas.microsoft.com/office/powerpoint/2010/main" val="280749119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3212976"/>
            <a:ext cx="8219256" cy="2913187"/>
          </a:xfrm>
        </p:spPr>
        <p:txBody>
          <a:bodyPr>
            <a:noAutofit/>
          </a:bodyPr>
          <a:lstStyle/>
          <a:p>
            <a:pPr marL="914400" lvl="2" indent="0" algn="ctr">
              <a:buNone/>
            </a:pPr>
            <a:r>
              <a:rPr lang="en-CA" sz="2800" dirty="0" smtClean="0"/>
              <a:t>34) </a:t>
            </a:r>
            <a:r>
              <a:rPr lang="en-CA" sz="2800" dirty="0"/>
              <a:t>True or False?</a:t>
            </a:r>
          </a:p>
          <a:p>
            <a:pPr marL="0" indent="0" algn="ctr">
              <a:buNone/>
            </a:pPr>
            <a:endParaRPr lang="en-CA" sz="2800" b="1" i="1" dirty="0"/>
          </a:p>
          <a:p>
            <a:pPr marL="0" indent="0" algn="ctr">
              <a:buNone/>
            </a:pPr>
            <a:r>
              <a:rPr lang="en-CA" sz="2800" dirty="0" smtClean="0"/>
              <a:t>According </a:t>
            </a:r>
            <a:r>
              <a:rPr lang="en-CA" sz="2800" dirty="0"/>
              <a:t>to research by the Family Acceptance Project, LGBT youth who are accepted by their families are eight times more likely to choose to live than those who are rejected by their families….?  </a:t>
            </a:r>
          </a:p>
          <a:p>
            <a:pPr algn="ctr"/>
            <a:endParaRPr lang="en-CA" sz="2800" dirty="0"/>
          </a:p>
        </p:txBody>
      </p:sp>
    </p:spTree>
    <p:extLst>
      <p:ext uri="{BB962C8B-B14F-4D97-AF65-F5344CB8AC3E}">
        <p14:creationId xmlns:p14="http://schemas.microsoft.com/office/powerpoint/2010/main" val="367361897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429000"/>
            <a:ext cx="8748464" cy="3429000"/>
          </a:xfrm>
          <a:ln>
            <a:solidFill>
              <a:schemeClr val="bg1"/>
            </a:solidFill>
          </a:ln>
        </p:spPr>
        <p:txBody>
          <a:bodyPr>
            <a:normAutofit/>
          </a:bodyPr>
          <a:lstStyle/>
          <a:p>
            <a:pPr marL="914400" lvl="2" indent="0">
              <a:buNone/>
            </a:pPr>
            <a:r>
              <a:rPr lang="en-CA" sz="2800" dirty="0" smtClean="0"/>
              <a:t>34) True. According </a:t>
            </a:r>
            <a:r>
              <a:rPr lang="en-CA" sz="2800" dirty="0"/>
              <a:t>to research by the Family Acceptance Project, LGBT youth who are accepted by their families are eight times more likely to choose to live than those who are rejected by their </a:t>
            </a:r>
            <a:r>
              <a:rPr lang="en-CA" sz="2800" dirty="0" smtClean="0"/>
              <a:t>families. Someone you love is gay or  LGBT. Your acceptance  can save their life.  </a:t>
            </a:r>
            <a:endParaRPr lang="en-CA" sz="2800" dirty="0"/>
          </a:p>
          <a:p>
            <a:endParaRPr lang="en-CA" dirty="0"/>
          </a:p>
        </p:txBody>
      </p:sp>
    </p:spTree>
    <p:extLst>
      <p:ext uri="{BB962C8B-B14F-4D97-AF65-F5344CB8AC3E}">
        <p14:creationId xmlns:p14="http://schemas.microsoft.com/office/powerpoint/2010/main" val="58775367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1" y="3284984"/>
            <a:ext cx="8208913" cy="3168352"/>
          </a:xfrm>
        </p:spPr>
        <p:txBody>
          <a:bodyPr>
            <a:normAutofit/>
          </a:bodyPr>
          <a:lstStyle/>
          <a:p>
            <a:pPr algn="l"/>
            <a:r>
              <a:rPr lang="en-CA" dirty="0" smtClean="0">
                <a:solidFill>
                  <a:schemeClr val="tx1"/>
                </a:solidFill>
              </a:rPr>
              <a:t>Review: </a:t>
            </a:r>
            <a:r>
              <a:rPr lang="en-CA" dirty="0" smtClean="0">
                <a:solidFill>
                  <a:schemeClr val="tx1"/>
                </a:solidFill>
              </a:rPr>
              <a:t>The </a:t>
            </a:r>
            <a:r>
              <a:rPr lang="en-CA" dirty="0">
                <a:solidFill>
                  <a:schemeClr val="tx1"/>
                </a:solidFill>
              </a:rPr>
              <a:t>Three Secrets of OUTstanding Employers of Choice …</a:t>
            </a:r>
            <a:endParaRPr lang="en-CA" dirty="0">
              <a:solidFill>
                <a:schemeClr val="tx1"/>
              </a:solidFill>
            </a:endParaRPr>
          </a:p>
          <a:p>
            <a:pPr marL="514350" indent="-514350" algn="l">
              <a:buFont typeface="+mj-lt"/>
              <a:buAutoNum type="arabicPeriod"/>
            </a:pPr>
            <a:r>
              <a:rPr lang="en-CA" dirty="0" smtClean="0">
                <a:solidFill>
                  <a:schemeClr val="tx1"/>
                </a:solidFill>
              </a:rPr>
              <a:t>Positive la______________</a:t>
            </a:r>
            <a:endParaRPr lang="en-CA" dirty="0">
              <a:solidFill>
                <a:schemeClr val="tx1"/>
              </a:solidFill>
            </a:endParaRPr>
          </a:p>
          <a:p>
            <a:pPr marL="514350" indent="-514350" algn="l">
              <a:buFont typeface="+mj-lt"/>
              <a:buAutoNum type="arabicPeriod"/>
            </a:pPr>
            <a:r>
              <a:rPr lang="en-CA" dirty="0">
                <a:solidFill>
                  <a:schemeClr val="tx1"/>
                </a:solidFill>
              </a:rPr>
              <a:t>Positive  </a:t>
            </a:r>
            <a:r>
              <a:rPr lang="en-CA" dirty="0" smtClean="0">
                <a:solidFill>
                  <a:schemeClr val="tx1"/>
                </a:solidFill>
              </a:rPr>
              <a:t>vi______________</a:t>
            </a:r>
            <a:endParaRPr lang="en-CA" dirty="0">
              <a:solidFill>
                <a:schemeClr val="tx1"/>
              </a:solidFill>
            </a:endParaRPr>
          </a:p>
          <a:p>
            <a:pPr marL="514350" indent="-514350" algn="l">
              <a:buFont typeface="+mj-lt"/>
              <a:buAutoNum type="arabicPeriod"/>
            </a:pPr>
            <a:r>
              <a:rPr lang="en-CA" dirty="0">
                <a:solidFill>
                  <a:schemeClr val="tx1"/>
                </a:solidFill>
              </a:rPr>
              <a:t>Positive </a:t>
            </a:r>
            <a:r>
              <a:rPr lang="en-CA" dirty="0" err="1" smtClean="0">
                <a:solidFill>
                  <a:schemeClr val="tx1"/>
                </a:solidFill>
              </a:rPr>
              <a:t>gui</a:t>
            </a:r>
            <a:r>
              <a:rPr lang="en-CA" dirty="0" smtClean="0">
                <a:solidFill>
                  <a:schemeClr val="tx1"/>
                </a:solidFill>
              </a:rPr>
              <a:t>______________</a:t>
            </a:r>
            <a:endParaRPr lang="en-CA" dirty="0">
              <a:solidFill>
                <a:schemeClr val="tx1"/>
              </a:solidFill>
            </a:endParaRPr>
          </a:p>
          <a:p>
            <a:endParaRPr lang="en-CA" dirty="0">
              <a:solidFill>
                <a:schemeClr val="tx1"/>
              </a:solidFill>
            </a:endParaRPr>
          </a:p>
        </p:txBody>
      </p:sp>
    </p:spTree>
    <p:extLst>
      <p:ext uri="{BB962C8B-B14F-4D97-AF65-F5344CB8AC3E}">
        <p14:creationId xmlns:p14="http://schemas.microsoft.com/office/powerpoint/2010/main" val="35403104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56992"/>
            <a:ext cx="8208912" cy="2769171"/>
          </a:xfrm>
        </p:spPr>
        <p:txBody>
          <a:bodyPr>
            <a:normAutofit/>
          </a:bodyPr>
          <a:lstStyle/>
          <a:p>
            <a:pPr marL="0" indent="0" algn="ctr">
              <a:buNone/>
            </a:pPr>
            <a:endParaRPr lang="en-CA" dirty="0"/>
          </a:p>
          <a:p>
            <a:pPr marL="0" indent="0" algn="ctr">
              <a:buNone/>
            </a:pPr>
            <a:r>
              <a:rPr lang="en-CA" dirty="0"/>
              <a:t>Secret</a:t>
            </a:r>
            <a:r>
              <a:rPr lang="en-CA" dirty="0" smtClean="0"/>
              <a:t> </a:t>
            </a:r>
            <a:r>
              <a:rPr lang="en-CA" dirty="0" smtClean="0"/>
              <a:t>Three: </a:t>
            </a:r>
          </a:p>
          <a:p>
            <a:pPr marL="0" indent="0" algn="ctr">
              <a:buNone/>
            </a:pPr>
            <a:endParaRPr lang="en-CA" dirty="0" smtClean="0"/>
          </a:p>
          <a:p>
            <a:pPr marL="0" indent="0" algn="ctr">
              <a:buNone/>
            </a:pPr>
            <a:r>
              <a:rPr lang="en-CA" dirty="0" smtClean="0"/>
              <a:t>Positive </a:t>
            </a:r>
            <a:r>
              <a:rPr lang="en-CA" dirty="0"/>
              <a:t>G</a:t>
            </a:r>
            <a:r>
              <a:rPr lang="en-CA" dirty="0" smtClean="0"/>
              <a:t>uidelines &amp; Actions</a:t>
            </a:r>
            <a:endParaRPr lang="en-CA" dirty="0"/>
          </a:p>
          <a:p>
            <a:endParaRPr lang="en-CA" dirty="0"/>
          </a:p>
        </p:txBody>
      </p:sp>
    </p:spTree>
    <p:extLst>
      <p:ext uri="{BB962C8B-B14F-4D97-AF65-F5344CB8AC3E}">
        <p14:creationId xmlns:p14="http://schemas.microsoft.com/office/powerpoint/2010/main" val="408689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1840" y="3212976"/>
            <a:ext cx="5554960" cy="3312368"/>
          </a:xfrm>
        </p:spPr>
        <p:txBody>
          <a:bodyPr>
            <a:noAutofit/>
          </a:bodyPr>
          <a:lstStyle/>
          <a:p>
            <a:pPr marL="0" indent="0">
              <a:buNone/>
            </a:pPr>
            <a:r>
              <a:rPr lang="en-CA" sz="2800" dirty="0" smtClean="0"/>
              <a:t>If you were ever  “trashed”… </a:t>
            </a:r>
          </a:p>
          <a:p>
            <a:pPr marL="0" indent="0">
              <a:buNone/>
            </a:pPr>
            <a:r>
              <a:rPr lang="en-CA" sz="2800" dirty="0" smtClean="0"/>
              <a:t>if you were bullied, put down, outcast,  abused and/or rejected…</a:t>
            </a:r>
          </a:p>
          <a:p>
            <a:pPr marL="0" indent="0">
              <a:buNone/>
            </a:pPr>
            <a:r>
              <a:rPr lang="en-CA" sz="2800" dirty="0"/>
              <a:t>If you ever had </a:t>
            </a:r>
            <a:r>
              <a:rPr lang="en-CA" sz="2800" dirty="0" smtClean="0"/>
              <a:t>someone  ridicule you or your dreams…</a:t>
            </a:r>
          </a:p>
          <a:p>
            <a:pPr marL="0" indent="0">
              <a:buNone/>
            </a:pPr>
            <a:r>
              <a:rPr lang="en-CA" sz="2800" dirty="0" smtClean="0"/>
              <a:t>remember this…</a:t>
            </a:r>
            <a:endParaRPr lang="en-CA" sz="28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39552" y="3356992"/>
            <a:ext cx="2058729" cy="3161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100810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3429000"/>
            <a:ext cx="8580928" cy="3024336"/>
          </a:xfrm>
        </p:spPr>
        <p:txBody>
          <a:bodyPr>
            <a:normAutofit fontScale="92500" lnSpcReduction="20000"/>
          </a:bodyPr>
          <a:lstStyle/>
          <a:p>
            <a:pPr algn="l"/>
            <a:r>
              <a:rPr lang="en-CA" dirty="0">
                <a:solidFill>
                  <a:schemeClr val="tx1"/>
                </a:solidFill>
              </a:rPr>
              <a:t> </a:t>
            </a:r>
            <a:r>
              <a:rPr lang="en-CA" dirty="0" smtClean="0">
                <a:solidFill>
                  <a:schemeClr val="tx1"/>
                </a:solidFill>
              </a:rPr>
              <a:t>Case Studies: Lesbians in ESL</a:t>
            </a:r>
          </a:p>
          <a:p>
            <a:pPr algn="l"/>
            <a:r>
              <a:rPr lang="en-CA" dirty="0">
                <a:solidFill>
                  <a:schemeClr val="tx1"/>
                </a:solidFill>
              </a:rPr>
              <a:t> A</a:t>
            </a:r>
            <a:r>
              <a:rPr lang="en-CA" dirty="0" smtClean="0">
                <a:solidFill>
                  <a:schemeClr val="tx1"/>
                </a:solidFill>
              </a:rPr>
              <a:t>)  You’re a new, lesbian ESL teacher  in a centre for  refugee women.  Two of your  female students  come out to you as a  couple from  Costa Rica who have  applied for refugee status  based on homophobia, and they are  awaiting a hearing.  </a:t>
            </a:r>
            <a:endParaRPr lang="en-CA" dirty="0">
              <a:solidFill>
                <a:schemeClr val="tx1"/>
              </a:solidFill>
            </a:endParaRPr>
          </a:p>
        </p:txBody>
      </p:sp>
    </p:spTree>
    <p:extLst>
      <p:ext uri="{BB962C8B-B14F-4D97-AF65-F5344CB8AC3E}">
        <p14:creationId xmlns:p14="http://schemas.microsoft.com/office/powerpoint/2010/main" val="319141853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3645024"/>
            <a:ext cx="8208912" cy="2808312"/>
          </a:xfrm>
        </p:spPr>
        <p:txBody>
          <a:bodyPr>
            <a:normAutofit fontScale="92500" lnSpcReduction="20000"/>
          </a:bodyPr>
          <a:lstStyle/>
          <a:p>
            <a:pPr algn="l"/>
            <a:r>
              <a:rPr lang="en-CA" dirty="0" smtClean="0">
                <a:solidFill>
                  <a:schemeClr val="tx1"/>
                </a:solidFill>
              </a:rPr>
              <a:t>Case Study</a:t>
            </a:r>
            <a:r>
              <a:rPr lang="en-CA" dirty="0">
                <a:solidFill>
                  <a:schemeClr val="tx1"/>
                </a:solidFill>
              </a:rPr>
              <a:t> </a:t>
            </a:r>
            <a:r>
              <a:rPr lang="en-CA" dirty="0" smtClean="0">
                <a:solidFill>
                  <a:schemeClr val="tx1"/>
                </a:solidFill>
              </a:rPr>
              <a:t>A) …The administrators tell the  students  they have to leave the centre  because they are not  refugees. The students feel this is discrimination. In a staff meeting, you  bring it up, and  the senior ESL  teacher rages,  “You can’t say the word  lesbian. It divides women.”</a:t>
            </a:r>
            <a:endParaRPr lang="en-CA" dirty="0">
              <a:solidFill>
                <a:schemeClr val="tx1"/>
              </a:solidFill>
            </a:endParaRPr>
          </a:p>
        </p:txBody>
      </p:sp>
    </p:spTree>
    <p:extLst>
      <p:ext uri="{BB962C8B-B14F-4D97-AF65-F5344CB8AC3E}">
        <p14:creationId xmlns:p14="http://schemas.microsoft.com/office/powerpoint/2010/main" val="98140441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3501008"/>
            <a:ext cx="8580928" cy="2952328"/>
          </a:xfrm>
        </p:spPr>
        <p:txBody>
          <a:bodyPr>
            <a:normAutofit fontScale="92500" lnSpcReduction="10000"/>
          </a:bodyPr>
          <a:lstStyle/>
          <a:p>
            <a:pPr algn="l"/>
            <a:r>
              <a:rPr lang="en-CA" dirty="0">
                <a:solidFill>
                  <a:schemeClr val="tx1"/>
                </a:solidFill>
              </a:rPr>
              <a:t> </a:t>
            </a:r>
            <a:r>
              <a:rPr lang="en-CA" dirty="0" smtClean="0">
                <a:solidFill>
                  <a:schemeClr val="tx1"/>
                </a:solidFill>
              </a:rPr>
              <a:t>34) How could you use the </a:t>
            </a:r>
            <a:r>
              <a:rPr lang="en-CA" dirty="0" smtClean="0">
                <a:solidFill>
                  <a:schemeClr val="tx1"/>
                </a:solidFill>
              </a:rPr>
              <a:t>Three Secrets in </a:t>
            </a:r>
            <a:r>
              <a:rPr lang="en-CA" dirty="0" smtClean="0">
                <a:solidFill>
                  <a:schemeClr val="tx1"/>
                </a:solidFill>
              </a:rPr>
              <a:t>this situation?</a:t>
            </a:r>
          </a:p>
          <a:p>
            <a:pPr algn="l"/>
            <a:endParaRPr lang="en-CA" dirty="0" smtClean="0">
              <a:solidFill>
                <a:schemeClr val="tx1"/>
              </a:solidFill>
            </a:endParaRPr>
          </a:p>
          <a:p>
            <a:pPr marL="514350" indent="-514350" algn="l">
              <a:buFont typeface="+mj-lt"/>
              <a:buAutoNum type="arabicPeriod"/>
            </a:pPr>
            <a:r>
              <a:rPr lang="en-CA" dirty="0">
                <a:solidFill>
                  <a:schemeClr val="tx1"/>
                </a:solidFill>
              </a:rPr>
              <a:t>Positive language &amp; body language</a:t>
            </a:r>
          </a:p>
          <a:p>
            <a:pPr marL="514350" indent="-514350" algn="l">
              <a:buFont typeface="+mj-lt"/>
              <a:buAutoNum type="arabicPeriod"/>
            </a:pPr>
            <a:r>
              <a:rPr lang="en-CA" dirty="0">
                <a:solidFill>
                  <a:schemeClr val="tx1"/>
                </a:solidFill>
              </a:rPr>
              <a:t>Positive  visual messaging</a:t>
            </a:r>
          </a:p>
          <a:p>
            <a:pPr marL="514350" indent="-514350" algn="l">
              <a:buFont typeface="+mj-lt"/>
              <a:buAutoNum type="arabicPeriod"/>
            </a:pPr>
            <a:r>
              <a:rPr lang="en-CA" dirty="0">
                <a:solidFill>
                  <a:schemeClr val="tx1"/>
                </a:solidFill>
              </a:rPr>
              <a:t>Positive guidelines &amp; action </a:t>
            </a:r>
          </a:p>
          <a:p>
            <a:endParaRPr lang="en-CA" dirty="0">
              <a:solidFill>
                <a:schemeClr val="tx1"/>
              </a:solidFill>
            </a:endParaRPr>
          </a:p>
        </p:txBody>
      </p:sp>
    </p:spTree>
    <p:extLst>
      <p:ext uri="{BB962C8B-B14F-4D97-AF65-F5344CB8AC3E}">
        <p14:creationId xmlns:p14="http://schemas.microsoft.com/office/powerpoint/2010/main" val="57368560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3573016"/>
            <a:ext cx="8064896" cy="2880320"/>
          </a:xfrm>
        </p:spPr>
        <p:txBody>
          <a:bodyPr>
            <a:normAutofit fontScale="85000" lnSpcReduction="10000"/>
          </a:bodyPr>
          <a:lstStyle/>
          <a:p>
            <a:pPr algn="l"/>
            <a:r>
              <a:rPr lang="en-CA" dirty="0">
                <a:solidFill>
                  <a:schemeClr val="tx1"/>
                </a:solidFill>
              </a:rPr>
              <a:t> </a:t>
            </a:r>
            <a:r>
              <a:rPr lang="en-CA" dirty="0" smtClean="0">
                <a:solidFill>
                  <a:schemeClr val="tx1"/>
                </a:solidFill>
              </a:rPr>
              <a:t>Case study B:  Positive Space Online </a:t>
            </a:r>
          </a:p>
          <a:p>
            <a:pPr algn="l"/>
            <a:endParaRPr lang="en-CA" dirty="0">
              <a:solidFill>
                <a:schemeClr val="tx1"/>
              </a:solidFill>
            </a:endParaRPr>
          </a:p>
          <a:p>
            <a:pPr algn="l"/>
            <a:r>
              <a:rPr lang="en-CA" dirty="0" smtClean="0">
                <a:solidFill>
                  <a:schemeClr val="tx1"/>
                </a:solidFill>
              </a:rPr>
              <a:t>You  run an international  online network  to save lives of  bullied LGBT  youth  which has reached over  2 million members.  One member  (let’s call him </a:t>
            </a:r>
            <a:r>
              <a:rPr lang="en-CA" dirty="0" err="1" smtClean="0">
                <a:solidFill>
                  <a:schemeClr val="tx1"/>
                </a:solidFill>
              </a:rPr>
              <a:t>Hanif</a:t>
            </a:r>
            <a:r>
              <a:rPr lang="en-CA" dirty="0" smtClean="0">
                <a:solidFill>
                  <a:schemeClr val="tx1"/>
                </a:solidFill>
              </a:rPr>
              <a:t>) keeps posting  “repent! Jesus will save you!  Being gay is a sin!” </a:t>
            </a:r>
            <a:endParaRPr lang="en-CA" dirty="0">
              <a:solidFill>
                <a:schemeClr val="tx1"/>
              </a:solidFill>
            </a:endParaRPr>
          </a:p>
        </p:txBody>
      </p:sp>
    </p:spTree>
    <p:extLst>
      <p:ext uri="{BB962C8B-B14F-4D97-AF65-F5344CB8AC3E}">
        <p14:creationId xmlns:p14="http://schemas.microsoft.com/office/powerpoint/2010/main" val="363799527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3501008"/>
            <a:ext cx="8352928" cy="2952328"/>
          </a:xfrm>
        </p:spPr>
        <p:txBody>
          <a:bodyPr>
            <a:normAutofit fontScale="92500" lnSpcReduction="20000"/>
          </a:bodyPr>
          <a:lstStyle/>
          <a:p>
            <a:pPr algn="l"/>
            <a:r>
              <a:rPr lang="en-CA" dirty="0">
                <a:solidFill>
                  <a:schemeClr val="tx1"/>
                </a:solidFill>
              </a:rPr>
              <a:t> </a:t>
            </a:r>
            <a:r>
              <a:rPr lang="en-CA" dirty="0" smtClean="0">
                <a:solidFill>
                  <a:schemeClr val="tx1"/>
                </a:solidFill>
              </a:rPr>
              <a:t>Case study B</a:t>
            </a:r>
          </a:p>
          <a:p>
            <a:pPr algn="l"/>
            <a:endParaRPr lang="en-CA" dirty="0">
              <a:solidFill>
                <a:schemeClr val="tx1"/>
              </a:solidFill>
            </a:endParaRPr>
          </a:p>
          <a:p>
            <a:pPr algn="l"/>
            <a:r>
              <a:rPr lang="en-CA" dirty="0" smtClean="0">
                <a:solidFill>
                  <a:schemeClr val="tx1"/>
                </a:solidFill>
              </a:rPr>
              <a:t>When you delete him from  the group  for violating the code of respect, he creates a new profile with a  new spelling of his name  and comes back and  posts more similar  messages…  over a dozen times!</a:t>
            </a:r>
            <a:endParaRPr lang="en-CA" dirty="0">
              <a:solidFill>
                <a:schemeClr val="tx1"/>
              </a:solidFill>
            </a:endParaRPr>
          </a:p>
        </p:txBody>
      </p:sp>
    </p:spTree>
    <p:extLst>
      <p:ext uri="{BB962C8B-B14F-4D97-AF65-F5344CB8AC3E}">
        <p14:creationId xmlns:p14="http://schemas.microsoft.com/office/powerpoint/2010/main" val="330316680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3429000"/>
            <a:ext cx="8652936" cy="3024336"/>
          </a:xfrm>
        </p:spPr>
        <p:txBody>
          <a:bodyPr>
            <a:normAutofit fontScale="92500" lnSpcReduction="20000"/>
          </a:bodyPr>
          <a:lstStyle/>
          <a:p>
            <a:pPr algn="l"/>
            <a:r>
              <a:rPr lang="en-CA" dirty="0">
                <a:solidFill>
                  <a:schemeClr val="tx1"/>
                </a:solidFill>
              </a:rPr>
              <a:t> </a:t>
            </a:r>
            <a:r>
              <a:rPr lang="en-CA" dirty="0" smtClean="0">
                <a:solidFill>
                  <a:schemeClr val="tx1"/>
                </a:solidFill>
              </a:rPr>
              <a:t>35) How could you use </a:t>
            </a:r>
            <a:r>
              <a:rPr lang="en-CA" dirty="0" smtClean="0">
                <a:solidFill>
                  <a:schemeClr val="tx1"/>
                </a:solidFill>
              </a:rPr>
              <a:t>The </a:t>
            </a:r>
            <a:r>
              <a:rPr lang="en-CA" dirty="0">
                <a:solidFill>
                  <a:schemeClr val="tx1"/>
                </a:solidFill>
              </a:rPr>
              <a:t>Three Secrets of OUTstanding Employers of Choice in </a:t>
            </a:r>
            <a:r>
              <a:rPr lang="en-CA" dirty="0" smtClean="0">
                <a:solidFill>
                  <a:schemeClr val="tx1"/>
                </a:solidFill>
              </a:rPr>
              <a:t>this situation?</a:t>
            </a:r>
          </a:p>
          <a:p>
            <a:pPr algn="l"/>
            <a:endParaRPr lang="en-CA" dirty="0" smtClean="0">
              <a:solidFill>
                <a:schemeClr val="tx1"/>
              </a:solidFill>
            </a:endParaRPr>
          </a:p>
          <a:p>
            <a:pPr marL="514350" indent="-514350" algn="l">
              <a:buFont typeface="+mj-lt"/>
              <a:buAutoNum type="arabicPeriod"/>
            </a:pPr>
            <a:r>
              <a:rPr lang="en-CA" dirty="0">
                <a:solidFill>
                  <a:schemeClr val="tx1"/>
                </a:solidFill>
              </a:rPr>
              <a:t>Positive language &amp; body language</a:t>
            </a:r>
          </a:p>
          <a:p>
            <a:pPr marL="514350" indent="-514350" algn="l">
              <a:buFont typeface="+mj-lt"/>
              <a:buAutoNum type="arabicPeriod"/>
            </a:pPr>
            <a:r>
              <a:rPr lang="en-CA" dirty="0">
                <a:solidFill>
                  <a:schemeClr val="tx1"/>
                </a:solidFill>
              </a:rPr>
              <a:t>Positive  visual messaging</a:t>
            </a:r>
          </a:p>
          <a:p>
            <a:pPr marL="514350" indent="-514350" algn="l">
              <a:buFont typeface="+mj-lt"/>
              <a:buAutoNum type="arabicPeriod"/>
            </a:pPr>
            <a:r>
              <a:rPr lang="en-CA" dirty="0">
                <a:solidFill>
                  <a:schemeClr val="tx1"/>
                </a:solidFill>
              </a:rPr>
              <a:t>Positive guidelines &amp; action </a:t>
            </a:r>
          </a:p>
          <a:p>
            <a:endParaRPr lang="en-CA" dirty="0">
              <a:solidFill>
                <a:schemeClr val="tx1"/>
              </a:solidFill>
            </a:endParaRPr>
          </a:p>
        </p:txBody>
      </p:sp>
    </p:spTree>
    <p:extLst>
      <p:ext uri="{BB962C8B-B14F-4D97-AF65-F5344CB8AC3E}">
        <p14:creationId xmlns:p14="http://schemas.microsoft.com/office/powerpoint/2010/main" val="2376943203"/>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5576" y="3501008"/>
            <a:ext cx="7920881" cy="2808312"/>
          </a:xfrm>
        </p:spPr>
        <p:txBody>
          <a:bodyPr>
            <a:normAutofit fontScale="77500" lnSpcReduction="20000"/>
          </a:bodyPr>
          <a:lstStyle/>
          <a:p>
            <a:pPr algn="l"/>
            <a:r>
              <a:rPr lang="en-CA" dirty="0" smtClean="0">
                <a:solidFill>
                  <a:schemeClr val="tx1"/>
                </a:solidFill>
              </a:rPr>
              <a:t>Case study C: Bullied  New Boy </a:t>
            </a:r>
          </a:p>
          <a:p>
            <a:pPr algn="l"/>
            <a:endParaRPr lang="en-CA" dirty="0">
              <a:solidFill>
                <a:schemeClr val="tx1"/>
              </a:solidFill>
            </a:endParaRPr>
          </a:p>
          <a:p>
            <a:pPr algn="l"/>
            <a:r>
              <a:rPr lang="en-CA" dirty="0" smtClean="0">
                <a:solidFill>
                  <a:schemeClr val="tx1"/>
                </a:solidFill>
              </a:rPr>
              <a:t>You are  the  </a:t>
            </a:r>
            <a:r>
              <a:rPr lang="en-CA" dirty="0" err="1" smtClean="0">
                <a:solidFill>
                  <a:schemeClr val="tx1"/>
                </a:solidFill>
              </a:rPr>
              <a:t>psychometrist</a:t>
            </a:r>
            <a:r>
              <a:rPr lang="en-CA" dirty="0" smtClean="0">
                <a:solidFill>
                  <a:schemeClr val="tx1"/>
                </a:solidFill>
              </a:rPr>
              <a:t> in a  school board. One of the  children you help recently  arrived from  Martinique.  He is ten years old.  Let’s call him Marc. The other children in the class  have ostracized him  and the boy is showing signs of severe depression.   </a:t>
            </a:r>
            <a:endParaRPr lang="en-CA" dirty="0">
              <a:solidFill>
                <a:schemeClr val="tx1"/>
              </a:solidFill>
            </a:endParaRPr>
          </a:p>
        </p:txBody>
      </p:sp>
    </p:spTree>
    <p:extLst>
      <p:ext uri="{BB962C8B-B14F-4D97-AF65-F5344CB8AC3E}">
        <p14:creationId xmlns:p14="http://schemas.microsoft.com/office/powerpoint/2010/main" val="163418532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9592" y="3645024"/>
            <a:ext cx="7992888" cy="2664296"/>
          </a:xfrm>
        </p:spPr>
        <p:txBody>
          <a:bodyPr>
            <a:normAutofit fontScale="77500" lnSpcReduction="20000"/>
          </a:bodyPr>
          <a:lstStyle/>
          <a:p>
            <a:pPr algn="l"/>
            <a:r>
              <a:rPr lang="en-CA" dirty="0" smtClean="0">
                <a:solidFill>
                  <a:schemeClr val="tx1"/>
                </a:solidFill>
              </a:rPr>
              <a:t>His classmates call him “gay” because  he pats the other boys on  the buttocks when they play soccer. When you observe the class  during drama, you notice that both seats beside the Marc are empty.  All the other seats in the class are filled.  When  Marc makes a remark  in an </a:t>
            </a:r>
            <a:r>
              <a:rPr lang="en-CA" dirty="0" err="1" smtClean="0">
                <a:solidFill>
                  <a:schemeClr val="tx1"/>
                </a:solidFill>
              </a:rPr>
              <a:t>improv</a:t>
            </a:r>
            <a:r>
              <a:rPr lang="en-CA" dirty="0" smtClean="0">
                <a:solidFill>
                  <a:schemeClr val="tx1"/>
                </a:solidFill>
              </a:rPr>
              <a:t> scene,  the others usually ignore him.</a:t>
            </a:r>
            <a:endParaRPr lang="en-CA" dirty="0">
              <a:solidFill>
                <a:schemeClr val="tx1"/>
              </a:solidFill>
            </a:endParaRPr>
          </a:p>
        </p:txBody>
      </p:sp>
    </p:spTree>
    <p:extLst>
      <p:ext uri="{BB962C8B-B14F-4D97-AF65-F5344CB8AC3E}">
        <p14:creationId xmlns:p14="http://schemas.microsoft.com/office/powerpoint/2010/main" val="234284210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3429000"/>
            <a:ext cx="8580928" cy="3024336"/>
          </a:xfrm>
        </p:spPr>
        <p:txBody>
          <a:bodyPr>
            <a:normAutofit fontScale="92500" lnSpcReduction="20000"/>
          </a:bodyPr>
          <a:lstStyle/>
          <a:p>
            <a:pPr algn="l"/>
            <a:r>
              <a:rPr lang="en-CA" dirty="0" smtClean="0">
                <a:solidFill>
                  <a:schemeClr val="tx1"/>
                </a:solidFill>
              </a:rPr>
              <a:t>How could you </a:t>
            </a:r>
            <a:r>
              <a:rPr lang="en-CA" dirty="0" smtClean="0">
                <a:solidFill>
                  <a:schemeClr val="tx1"/>
                </a:solidFill>
              </a:rPr>
              <a:t>use </a:t>
            </a:r>
            <a:r>
              <a:rPr lang="en-CA" dirty="0">
                <a:solidFill>
                  <a:schemeClr val="tx1"/>
                </a:solidFill>
              </a:rPr>
              <a:t>The Three Secrets of OUTstanding Employers of Choice in </a:t>
            </a:r>
            <a:r>
              <a:rPr lang="en-CA" dirty="0" smtClean="0">
                <a:solidFill>
                  <a:schemeClr val="tx1"/>
                </a:solidFill>
              </a:rPr>
              <a:t>this situation?</a:t>
            </a:r>
          </a:p>
          <a:p>
            <a:pPr algn="l"/>
            <a:endParaRPr lang="en-CA" dirty="0" smtClean="0">
              <a:solidFill>
                <a:schemeClr val="tx1"/>
              </a:solidFill>
            </a:endParaRPr>
          </a:p>
          <a:p>
            <a:pPr marL="514350" indent="-514350" algn="l">
              <a:buFont typeface="+mj-lt"/>
              <a:buAutoNum type="arabicPeriod"/>
            </a:pPr>
            <a:r>
              <a:rPr lang="en-CA" dirty="0">
                <a:solidFill>
                  <a:schemeClr val="tx1"/>
                </a:solidFill>
              </a:rPr>
              <a:t>Positive language &amp; body language</a:t>
            </a:r>
          </a:p>
          <a:p>
            <a:pPr marL="514350" indent="-514350" algn="l">
              <a:buFont typeface="+mj-lt"/>
              <a:buAutoNum type="arabicPeriod"/>
            </a:pPr>
            <a:r>
              <a:rPr lang="en-CA" dirty="0">
                <a:solidFill>
                  <a:schemeClr val="tx1"/>
                </a:solidFill>
              </a:rPr>
              <a:t>Positive  visual messaging</a:t>
            </a:r>
          </a:p>
          <a:p>
            <a:pPr marL="514350" indent="-514350" algn="l">
              <a:buFont typeface="+mj-lt"/>
              <a:buAutoNum type="arabicPeriod"/>
            </a:pPr>
            <a:r>
              <a:rPr lang="en-CA" dirty="0">
                <a:solidFill>
                  <a:schemeClr val="tx1"/>
                </a:solidFill>
              </a:rPr>
              <a:t>Positive guidelines &amp; action </a:t>
            </a:r>
          </a:p>
          <a:p>
            <a:endParaRPr lang="en-CA" dirty="0">
              <a:solidFill>
                <a:schemeClr val="tx1"/>
              </a:solidFill>
            </a:endParaRPr>
          </a:p>
        </p:txBody>
      </p:sp>
    </p:spTree>
    <p:extLst>
      <p:ext uri="{BB962C8B-B14F-4D97-AF65-F5344CB8AC3E}">
        <p14:creationId xmlns:p14="http://schemas.microsoft.com/office/powerpoint/2010/main" val="319992515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3429000"/>
            <a:ext cx="8208913" cy="3024336"/>
          </a:xfrm>
        </p:spPr>
        <p:txBody>
          <a:bodyPr>
            <a:normAutofit fontScale="85000" lnSpcReduction="20000"/>
          </a:bodyPr>
          <a:lstStyle/>
          <a:p>
            <a:pPr algn="l"/>
            <a:r>
              <a:rPr lang="en-CA" b="1" dirty="0">
                <a:solidFill>
                  <a:schemeClr val="tx1"/>
                </a:solidFill>
              </a:rPr>
              <a:t> </a:t>
            </a:r>
            <a:r>
              <a:rPr lang="en-CA" dirty="0" smtClean="0">
                <a:solidFill>
                  <a:schemeClr val="tx1"/>
                </a:solidFill>
              </a:rPr>
              <a:t>Case Study D: </a:t>
            </a:r>
            <a:r>
              <a:rPr lang="en-CA" dirty="0" err="1">
                <a:solidFill>
                  <a:schemeClr val="tx1"/>
                </a:solidFill>
              </a:rPr>
              <a:t>G</a:t>
            </a:r>
            <a:r>
              <a:rPr lang="en-CA" dirty="0" err="1" smtClean="0">
                <a:solidFill>
                  <a:schemeClr val="tx1"/>
                </a:solidFill>
              </a:rPr>
              <a:t>aybourhood</a:t>
            </a:r>
            <a:r>
              <a:rPr lang="en-CA" dirty="0" smtClean="0">
                <a:solidFill>
                  <a:schemeClr val="tx1"/>
                </a:solidFill>
              </a:rPr>
              <a:t>  &amp; Refugees</a:t>
            </a:r>
          </a:p>
          <a:p>
            <a:pPr algn="l"/>
            <a:endParaRPr lang="en-CA" dirty="0" smtClean="0">
              <a:solidFill>
                <a:schemeClr val="tx1"/>
              </a:solidFill>
            </a:endParaRPr>
          </a:p>
          <a:p>
            <a:pPr algn="l"/>
            <a:r>
              <a:rPr lang="en-CA" dirty="0" smtClean="0">
                <a:solidFill>
                  <a:schemeClr val="tx1"/>
                </a:solidFill>
              </a:rPr>
              <a:t>You </a:t>
            </a:r>
            <a:r>
              <a:rPr lang="en-CA" dirty="0">
                <a:solidFill>
                  <a:schemeClr val="tx1"/>
                </a:solidFill>
              </a:rPr>
              <a:t>are an ESL </a:t>
            </a:r>
            <a:r>
              <a:rPr lang="en-CA" dirty="0" smtClean="0">
                <a:solidFill>
                  <a:schemeClr val="tx1"/>
                </a:solidFill>
              </a:rPr>
              <a:t>teacher in a LINC program right near the  local “</a:t>
            </a:r>
            <a:r>
              <a:rPr lang="en-CA" dirty="0" err="1" smtClean="0">
                <a:solidFill>
                  <a:schemeClr val="tx1"/>
                </a:solidFill>
              </a:rPr>
              <a:t>gaybourhood</a:t>
            </a:r>
            <a:r>
              <a:rPr lang="en-CA" dirty="0" smtClean="0">
                <a:solidFill>
                  <a:schemeClr val="tx1"/>
                </a:solidFill>
              </a:rPr>
              <a:t>”.  You ask your students  what they like most and least about Canada.  A  literacy student </a:t>
            </a:r>
            <a:r>
              <a:rPr lang="en-CA" dirty="0">
                <a:solidFill>
                  <a:schemeClr val="tx1"/>
                </a:solidFill>
              </a:rPr>
              <a:t>(let‘s call her Aisha</a:t>
            </a:r>
            <a:r>
              <a:rPr lang="en-CA" dirty="0" smtClean="0">
                <a:solidFill>
                  <a:schemeClr val="tx1"/>
                </a:solidFill>
              </a:rPr>
              <a:t>) says, “gay people no good, teacher. We kill those people in my country.”</a:t>
            </a:r>
            <a:endParaRPr lang="en-CA" dirty="0">
              <a:solidFill>
                <a:schemeClr val="tx1"/>
              </a:solidFill>
            </a:endParaRPr>
          </a:p>
        </p:txBody>
      </p:sp>
    </p:spTree>
    <p:extLst>
      <p:ext uri="{BB962C8B-B14F-4D97-AF65-F5344CB8AC3E}">
        <p14:creationId xmlns:p14="http://schemas.microsoft.com/office/powerpoint/2010/main" val="508884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5856" y="3356992"/>
            <a:ext cx="5410944" cy="2952328"/>
          </a:xfrm>
        </p:spPr>
        <p:txBody>
          <a:bodyPr>
            <a:normAutofit/>
          </a:bodyPr>
          <a:lstStyle/>
          <a:p>
            <a:pPr marL="0" indent="0">
              <a:buNone/>
            </a:pPr>
            <a:r>
              <a:rPr lang="en-CA" dirty="0"/>
              <a:t>That girl</a:t>
            </a:r>
            <a:r>
              <a:rPr lang="en-CA" dirty="0" smtClean="0"/>
              <a:t> got out of  the trash and onto the world stages.   A few years later, </a:t>
            </a:r>
          </a:p>
          <a:p>
            <a:pPr marL="0" indent="0">
              <a:buNone/>
            </a:pPr>
            <a:endParaRPr lang="en-CA" dirty="0" smtClean="0"/>
          </a:p>
          <a:p>
            <a:pPr marL="0" indent="0">
              <a:buNone/>
            </a:pPr>
            <a:r>
              <a:rPr lang="en-CA" dirty="0" smtClean="0"/>
              <a:t>she inspired millions…</a:t>
            </a:r>
            <a:endParaRPr lang="en-CA"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284984"/>
            <a:ext cx="2376264" cy="31683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4503428"/>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5576" y="3573016"/>
            <a:ext cx="8364904" cy="2880320"/>
          </a:xfrm>
        </p:spPr>
        <p:txBody>
          <a:bodyPr>
            <a:normAutofit fontScale="85000" lnSpcReduction="20000"/>
          </a:bodyPr>
          <a:lstStyle/>
          <a:p>
            <a:pPr algn="l"/>
            <a:r>
              <a:rPr lang="en-CA" dirty="0" smtClean="0">
                <a:solidFill>
                  <a:schemeClr val="tx1"/>
                </a:solidFill>
              </a:rPr>
              <a:t>How could you use </a:t>
            </a:r>
            <a:r>
              <a:rPr lang="en-CA" dirty="0" smtClean="0">
                <a:solidFill>
                  <a:schemeClr val="tx1"/>
                </a:solidFill>
              </a:rPr>
              <a:t>The </a:t>
            </a:r>
            <a:r>
              <a:rPr lang="en-CA" dirty="0">
                <a:solidFill>
                  <a:schemeClr val="tx1"/>
                </a:solidFill>
              </a:rPr>
              <a:t>Three Secrets of OUTstanding Employers of Choice in </a:t>
            </a:r>
            <a:r>
              <a:rPr lang="en-CA" dirty="0" smtClean="0">
                <a:solidFill>
                  <a:schemeClr val="tx1"/>
                </a:solidFill>
              </a:rPr>
              <a:t>this situation?</a:t>
            </a:r>
          </a:p>
          <a:p>
            <a:pPr algn="l"/>
            <a:endParaRPr lang="en-CA" dirty="0" smtClean="0">
              <a:solidFill>
                <a:schemeClr val="tx1"/>
              </a:solidFill>
            </a:endParaRPr>
          </a:p>
          <a:p>
            <a:pPr marL="514350" indent="-514350" algn="l">
              <a:buFont typeface="+mj-lt"/>
              <a:buAutoNum type="arabicPeriod"/>
            </a:pPr>
            <a:r>
              <a:rPr lang="en-CA" dirty="0">
                <a:solidFill>
                  <a:schemeClr val="tx1"/>
                </a:solidFill>
              </a:rPr>
              <a:t>Positive language &amp; body language</a:t>
            </a:r>
          </a:p>
          <a:p>
            <a:pPr marL="514350" indent="-514350" algn="l">
              <a:buFont typeface="+mj-lt"/>
              <a:buAutoNum type="arabicPeriod"/>
            </a:pPr>
            <a:r>
              <a:rPr lang="en-CA" dirty="0">
                <a:solidFill>
                  <a:schemeClr val="tx1"/>
                </a:solidFill>
              </a:rPr>
              <a:t>Positive  visual messaging</a:t>
            </a:r>
          </a:p>
          <a:p>
            <a:pPr marL="514350" indent="-514350" algn="l">
              <a:buFont typeface="+mj-lt"/>
              <a:buAutoNum type="arabicPeriod"/>
            </a:pPr>
            <a:r>
              <a:rPr lang="en-CA" dirty="0">
                <a:solidFill>
                  <a:schemeClr val="tx1"/>
                </a:solidFill>
              </a:rPr>
              <a:t>Positive guidelines &amp; action </a:t>
            </a:r>
          </a:p>
          <a:p>
            <a:endParaRPr lang="en-CA" dirty="0">
              <a:solidFill>
                <a:schemeClr val="tx1"/>
              </a:solidFill>
            </a:endParaRPr>
          </a:p>
        </p:txBody>
      </p:sp>
    </p:spTree>
    <p:extLst>
      <p:ext uri="{BB962C8B-B14F-4D97-AF65-F5344CB8AC3E}">
        <p14:creationId xmlns:p14="http://schemas.microsoft.com/office/powerpoint/2010/main" val="227388300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3429000"/>
            <a:ext cx="8280920" cy="3024336"/>
          </a:xfrm>
        </p:spPr>
        <p:txBody>
          <a:bodyPr>
            <a:normAutofit fontScale="70000" lnSpcReduction="20000"/>
          </a:bodyPr>
          <a:lstStyle/>
          <a:p>
            <a:pPr algn="l"/>
            <a:r>
              <a:rPr lang="en-CA" dirty="0" smtClean="0">
                <a:solidFill>
                  <a:schemeClr val="tx1"/>
                </a:solidFill>
              </a:rPr>
              <a:t>Case Study D</a:t>
            </a:r>
          </a:p>
          <a:p>
            <a:pPr algn="l"/>
            <a:endParaRPr lang="en-CA" dirty="0">
              <a:solidFill>
                <a:schemeClr val="tx1"/>
              </a:solidFill>
            </a:endParaRPr>
          </a:p>
          <a:p>
            <a:pPr algn="l"/>
            <a:r>
              <a:rPr lang="en-CA" dirty="0" smtClean="0">
                <a:solidFill>
                  <a:schemeClr val="tx1"/>
                </a:solidFill>
              </a:rPr>
              <a:t>Here’s what happened in this actual situation (described by a lesbian  teacher)… “I once taught English as a  Second Language  in a  school for immigrants.  I  were a  pink triangle pin on my purse in hopes of finding allies. This got the daycare staff  whispering, and  that’s how I met my best friend... She was head of  daycare (a bisexual woman from Guyana). I’ll call her  </a:t>
            </a:r>
            <a:r>
              <a:rPr lang="en-CA" dirty="0" err="1" smtClean="0">
                <a:solidFill>
                  <a:schemeClr val="tx1"/>
                </a:solidFill>
              </a:rPr>
              <a:t>Dalena</a:t>
            </a:r>
            <a:r>
              <a:rPr lang="en-CA" dirty="0" smtClean="0">
                <a:solidFill>
                  <a:schemeClr val="tx1"/>
                </a:solidFill>
              </a:rPr>
              <a:t>.</a:t>
            </a:r>
            <a:endParaRPr lang="en-CA" dirty="0">
              <a:solidFill>
                <a:schemeClr val="tx1"/>
              </a:solidFill>
            </a:endParaRPr>
          </a:p>
        </p:txBody>
      </p:sp>
    </p:spTree>
    <p:extLst>
      <p:ext uri="{BB962C8B-B14F-4D97-AF65-F5344CB8AC3E}">
        <p14:creationId xmlns:p14="http://schemas.microsoft.com/office/powerpoint/2010/main" val="345488646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3573016"/>
            <a:ext cx="8280920" cy="2880320"/>
          </a:xfrm>
        </p:spPr>
        <p:txBody>
          <a:bodyPr>
            <a:normAutofit fontScale="77500" lnSpcReduction="20000"/>
          </a:bodyPr>
          <a:lstStyle/>
          <a:p>
            <a:pPr algn="l"/>
            <a:r>
              <a:rPr lang="en-CA" dirty="0" smtClean="0">
                <a:solidFill>
                  <a:schemeClr val="tx1"/>
                </a:solidFill>
              </a:rPr>
              <a:t>Case Study D</a:t>
            </a:r>
          </a:p>
          <a:p>
            <a:pPr algn="l"/>
            <a:endParaRPr lang="en-CA" dirty="0">
              <a:solidFill>
                <a:schemeClr val="tx1"/>
              </a:solidFill>
            </a:endParaRPr>
          </a:p>
          <a:p>
            <a:pPr algn="l"/>
            <a:r>
              <a:rPr lang="en-CA" dirty="0" err="1" smtClean="0">
                <a:solidFill>
                  <a:schemeClr val="tx1"/>
                </a:solidFill>
              </a:rPr>
              <a:t>Dalena</a:t>
            </a:r>
            <a:r>
              <a:rPr lang="en-CA" dirty="0" smtClean="0">
                <a:solidFill>
                  <a:schemeClr val="tx1"/>
                </a:solidFill>
              </a:rPr>
              <a:t> and I  took the class on  a trip to the  local YMCA, and we all  walked right through the  “</a:t>
            </a:r>
            <a:r>
              <a:rPr lang="en-CA" dirty="0" err="1" smtClean="0">
                <a:solidFill>
                  <a:schemeClr val="tx1"/>
                </a:solidFill>
              </a:rPr>
              <a:t>gaybourhood</a:t>
            </a:r>
            <a:r>
              <a:rPr lang="en-CA" dirty="0" smtClean="0">
                <a:solidFill>
                  <a:schemeClr val="tx1"/>
                </a:solidFill>
              </a:rPr>
              <a:t>”.  </a:t>
            </a:r>
            <a:r>
              <a:rPr lang="en-CA" dirty="0" err="1" smtClean="0">
                <a:solidFill>
                  <a:schemeClr val="tx1"/>
                </a:solidFill>
              </a:rPr>
              <a:t>Dalena</a:t>
            </a:r>
            <a:r>
              <a:rPr lang="en-CA" dirty="0" smtClean="0">
                <a:solidFill>
                  <a:schemeClr val="tx1"/>
                </a:solidFill>
              </a:rPr>
              <a:t> talked with the student who made the remark, by casually pointing  to the rainbow flag and  asking if she knew what it meant. </a:t>
            </a:r>
            <a:endParaRPr lang="en-CA" dirty="0">
              <a:solidFill>
                <a:schemeClr val="tx1"/>
              </a:solidFill>
            </a:endParaRPr>
          </a:p>
        </p:txBody>
      </p:sp>
    </p:spTree>
    <p:extLst>
      <p:ext uri="{BB962C8B-B14F-4D97-AF65-F5344CB8AC3E}">
        <p14:creationId xmlns:p14="http://schemas.microsoft.com/office/powerpoint/2010/main" val="3652195722"/>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3573016"/>
            <a:ext cx="8208912" cy="2880320"/>
          </a:xfrm>
        </p:spPr>
        <p:txBody>
          <a:bodyPr>
            <a:normAutofit fontScale="92500" lnSpcReduction="10000"/>
          </a:bodyPr>
          <a:lstStyle/>
          <a:p>
            <a:pPr algn="l"/>
            <a:r>
              <a:rPr lang="en-CA" dirty="0" smtClean="0">
                <a:solidFill>
                  <a:schemeClr val="tx1"/>
                </a:solidFill>
              </a:rPr>
              <a:t>Case Study D</a:t>
            </a:r>
          </a:p>
          <a:p>
            <a:pPr algn="l"/>
            <a:endParaRPr lang="en-CA" dirty="0">
              <a:solidFill>
                <a:schemeClr val="tx1"/>
              </a:solidFill>
            </a:endParaRPr>
          </a:p>
          <a:p>
            <a:pPr algn="l"/>
            <a:r>
              <a:rPr lang="en-CA" dirty="0" smtClean="0">
                <a:solidFill>
                  <a:schemeClr val="tx1"/>
                </a:solidFill>
              </a:rPr>
              <a:t>The student responded with  disgust, and </a:t>
            </a:r>
            <a:r>
              <a:rPr lang="en-CA" dirty="0" err="1" smtClean="0">
                <a:solidFill>
                  <a:schemeClr val="tx1"/>
                </a:solidFill>
              </a:rPr>
              <a:t>Dalena</a:t>
            </a:r>
            <a:r>
              <a:rPr lang="en-CA" dirty="0" smtClean="0">
                <a:solidFill>
                  <a:schemeClr val="tx1"/>
                </a:solidFill>
              </a:rPr>
              <a:t> replied  that she knew many  nice LGBT people.  Later, I taught  a few  lesson on the  Canadian Human Rights Code.  </a:t>
            </a:r>
            <a:endParaRPr lang="en-CA" dirty="0">
              <a:solidFill>
                <a:schemeClr val="tx1"/>
              </a:solidFill>
            </a:endParaRPr>
          </a:p>
        </p:txBody>
      </p:sp>
    </p:spTree>
    <p:extLst>
      <p:ext uri="{BB962C8B-B14F-4D97-AF65-F5344CB8AC3E}">
        <p14:creationId xmlns:p14="http://schemas.microsoft.com/office/powerpoint/2010/main" val="693416637"/>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3501008"/>
            <a:ext cx="8352929" cy="3168352"/>
          </a:xfrm>
        </p:spPr>
        <p:txBody>
          <a:bodyPr>
            <a:normAutofit fontScale="77500" lnSpcReduction="20000"/>
          </a:bodyPr>
          <a:lstStyle/>
          <a:p>
            <a:pPr algn="l"/>
            <a:r>
              <a:rPr lang="en-CA" dirty="0" smtClean="0">
                <a:solidFill>
                  <a:schemeClr val="tx1"/>
                </a:solidFill>
              </a:rPr>
              <a:t>Case Study D</a:t>
            </a:r>
          </a:p>
          <a:p>
            <a:pPr algn="l"/>
            <a:endParaRPr lang="en-CA" dirty="0">
              <a:solidFill>
                <a:schemeClr val="tx1"/>
              </a:solidFill>
            </a:endParaRPr>
          </a:p>
          <a:p>
            <a:pPr algn="l"/>
            <a:r>
              <a:rPr lang="en-CA" dirty="0" smtClean="0">
                <a:solidFill>
                  <a:schemeClr val="tx1"/>
                </a:solidFill>
              </a:rPr>
              <a:t>About four months later,  I retaught the </a:t>
            </a:r>
            <a:r>
              <a:rPr lang="en-CA" dirty="0">
                <a:solidFill>
                  <a:schemeClr val="tx1"/>
                </a:solidFill>
              </a:rPr>
              <a:t>same Canadian Human Rights Code </a:t>
            </a:r>
            <a:r>
              <a:rPr lang="en-CA" dirty="0" smtClean="0">
                <a:solidFill>
                  <a:schemeClr val="tx1"/>
                </a:solidFill>
              </a:rPr>
              <a:t> lesson because most of the other (non-literacy) students had moved on to level 3. </a:t>
            </a:r>
            <a:r>
              <a:rPr lang="en-CA" dirty="0">
                <a:solidFill>
                  <a:schemeClr val="tx1"/>
                </a:solidFill>
              </a:rPr>
              <a:t> When  I got to the </a:t>
            </a:r>
            <a:r>
              <a:rPr lang="en-CA" dirty="0" smtClean="0">
                <a:solidFill>
                  <a:schemeClr val="tx1"/>
                </a:solidFill>
              </a:rPr>
              <a:t>part  about LGBT human rights, one of the new students  completely  balked. His eyes bulged open  and his mouth dropped.  “Those people  have rights!?!”</a:t>
            </a:r>
            <a:endParaRPr lang="en-CA" dirty="0">
              <a:solidFill>
                <a:schemeClr val="tx1"/>
              </a:solidFill>
            </a:endParaRPr>
          </a:p>
        </p:txBody>
      </p:sp>
    </p:spTree>
    <p:extLst>
      <p:ext uri="{BB962C8B-B14F-4D97-AF65-F5344CB8AC3E}">
        <p14:creationId xmlns:p14="http://schemas.microsoft.com/office/powerpoint/2010/main" val="341372734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3568" y="3573016"/>
            <a:ext cx="7992888" cy="2808312"/>
          </a:xfrm>
        </p:spPr>
        <p:txBody>
          <a:bodyPr>
            <a:normAutofit fontScale="85000" lnSpcReduction="10000"/>
          </a:bodyPr>
          <a:lstStyle/>
          <a:p>
            <a:pPr algn="l"/>
            <a:r>
              <a:rPr lang="en-CA" dirty="0" smtClean="0">
                <a:solidFill>
                  <a:schemeClr val="tx1"/>
                </a:solidFill>
              </a:rPr>
              <a:t>Case Study D</a:t>
            </a:r>
          </a:p>
          <a:p>
            <a:pPr algn="l"/>
            <a:r>
              <a:rPr lang="en-CA" sz="1800" dirty="0" smtClean="0">
                <a:solidFill>
                  <a:schemeClr val="tx1"/>
                </a:solidFill>
              </a:rPr>
              <a:t> </a:t>
            </a:r>
            <a:endParaRPr lang="en-CA" sz="1800" dirty="0">
              <a:solidFill>
                <a:schemeClr val="tx1"/>
              </a:solidFill>
            </a:endParaRPr>
          </a:p>
          <a:p>
            <a:pPr algn="l"/>
            <a:r>
              <a:rPr lang="en-CA" dirty="0" smtClean="0">
                <a:solidFill>
                  <a:schemeClr val="tx1"/>
                </a:solidFill>
              </a:rPr>
              <a:t>Aisha waved her hand in the air  in triumph. “Yeah!  Man with man okay!  Woman with woman okay! Because…  </a:t>
            </a:r>
            <a:r>
              <a:rPr lang="en-CA" i="1" dirty="0" smtClean="0">
                <a:solidFill>
                  <a:schemeClr val="tx1"/>
                </a:solidFill>
              </a:rPr>
              <a:t>democracy!!!”  </a:t>
            </a:r>
          </a:p>
          <a:p>
            <a:pPr algn="l"/>
            <a:r>
              <a:rPr lang="en-CA" dirty="0" smtClean="0">
                <a:solidFill>
                  <a:schemeClr val="tx1"/>
                </a:solidFill>
              </a:rPr>
              <a:t>That  moment was the most  beautiful gift of my  entire teaching career.”</a:t>
            </a:r>
            <a:endParaRPr lang="en-CA" dirty="0">
              <a:solidFill>
                <a:schemeClr val="tx1"/>
              </a:solidFill>
            </a:endParaRPr>
          </a:p>
        </p:txBody>
      </p:sp>
    </p:spTree>
    <p:extLst>
      <p:ext uri="{BB962C8B-B14F-4D97-AF65-F5344CB8AC3E}">
        <p14:creationId xmlns:p14="http://schemas.microsoft.com/office/powerpoint/2010/main" val="2161098051"/>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3501008"/>
            <a:ext cx="8280920" cy="2952328"/>
          </a:xfrm>
        </p:spPr>
        <p:txBody>
          <a:bodyPr>
            <a:normAutofit/>
          </a:bodyPr>
          <a:lstStyle/>
          <a:p>
            <a:pPr algn="l"/>
            <a:r>
              <a:rPr lang="en-CA" dirty="0" smtClean="0">
                <a:solidFill>
                  <a:schemeClr val="tx1"/>
                </a:solidFill>
              </a:rPr>
              <a:t>Review… </a:t>
            </a:r>
            <a:r>
              <a:rPr lang="en-CA" dirty="0">
                <a:solidFill>
                  <a:schemeClr val="tx1"/>
                </a:solidFill>
              </a:rPr>
              <a:t>The Three Secrets of OUTstanding Employers of </a:t>
            </a:r>
            <a:r>
              <a:rPr lang="en-CA" dirty="0" smtClean="0">
                <a:solidFill>
                  <a:schemeClr val="tx1"/>
                </a:solidFill>
              </a:rPr>
              <a:t>Choice are:</a:t>
            </a:r>
            <a:endParaRPr lang="en-CA" dirty="0">
              <a:solidFill>
                <a:schemeClr val="tx1"/>
              </a:solidFill>
            </a:endParaRPr>
          </a:p>
          <a:p>
            <a:pPr marL="514350" indent="-514350" algn="l">
              <a:buFont typeface="+mj-lt"/>
              <a:buAutoNum type="arabicPeriod"/>
            </a:pPr>
            <a:r>
              <a:rPr lang="en-CA" dirty="0" smtClean="0">
                <a:solidFill>
                  <a:schemeClr val="tx1"/>
                </a:solidFill>
              </a:rPr>
              <a:t>Positive la______________</a:t>
            </a:r>
            <a:endParaRPr lang="en-CA" dirty="0">
              <a:solidFill>
                <a:schemeClr val="tx1"/>
              </a:solidFill>
            </a:endParaRPr>
          </a:p>
          <a:p>
            <a:pPr marL="514350" indent="-514350" algn="l">
              <a:buFont typeface="+mj-lt"/>
              <a:buAutoNum type="arabicPeriod"/>
            </a:pPr>
            <a:r>
              <a:rPr lang="en-CA" dirty="0">
                <a:solidFill>
                  <a:schemeClr val="tx1"/>
                </a:solidFill>
              </a:rPr>
              <a:t>Positive  </a:t>
            </a:r>
            <a:r>
              <a:rPr lang="en-CA" dirty="0" smtClean="0">
                <a:solidFill>
                  <a:schemeClr val="tx1"/>
                </a:solidFill>
              </a:rPr>
              <a:t>vi______________</a:t>
            </a:r>
            <a:endParaRPr lang="en-CA" dirty="0">
              <a:solidFill>
                <a:schemeClr val="tx1"/>
              </a:solidFill>
            </a:endParaRPr>
          </a:p>
          <a:p>
            <a:pPr marL="514350" indent="-514350" algn="l">
              <a:buFont typeface="+mj-lt"/>
              <a:buAutoNum type="arabicPeriod"/>
            </a:pPr>
            <a:r>
              <a:rPr lang="en-CA" dirty="0">
                <a:solidFill>
                  <a:schemeClr val="tx1"/>
                </a:solidFill>
              </a:rPr>
              <a:t>Positive </a:t>
            </a:r>
            <a:r>
              <a:rPr lang="en-CA" dirty="0" err="1" smtClean="0">
                <a:solidFill>
                  <a:schemeClr val="tx1"/>
                </a:solidFill>
              </a:rPr>
              <a:t>gui</a:t>
            </a:r>
            <a:r>
              <a:rPr lang="en-CA" dirty="0" smtClean="0">
                <a:solidFill>
                  <a:schemeClr val="tx1"/>
                </a:solidFill>
              </a:rPr>
              <a:t>______________</a:t>
            </a:r>
            <a:endParaRPr lang="en-CA" dirty="0">
              <a:solidFill>
                <a:schemeClr val="tx1"/>
              </a:solidFill>
            </a:endParaRPr>
          </a:p>
          <a:p>
            <a:endParaRPr lang="en-CA" dirty="0">
              <a:solidFill>
                <a:schemeClr val="tx1"/>
              </a:solidFill>
            </a:endParaRPr>
          </a:p>
        </p:txBody>
      </p:sp>
    </p:spTree>
    <p:extLst>
      <p:ext uri="{BB962C8B-B14F-4D97-AF65-F5344CB8AC3E}">
        <p14:creationId xmlns:p14="http://schemas.microsoft.com/office/powerpoint/2010/main" val="341541710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3429000"/>
            <a:ext cx="8652936" cy="3024336"/>
          </a:xfrm>
        </p:spPr>
        <p:txBody>
          <a:bodyPr>
            <a:normAutofit/>
          </a:bodyPr>
          <a:lstStyle/>
          <a:p>
            <a:pPr algn="l"/>
            <a:r>
              <a:rPr lang="en-CA" dirty="0">
                <a:solidFill>
                  <a:schemeClr val="tx1"/>
                </a:solidFill>
              </a:rPr>
              <a:t>The Three Secrets of OUTstanding Employers of </a:t>
            </a:r>
            <a:r>
              <a:rPr lang="en-CA" dirty="0" smtClean="0">
                <a:solidFill>
                  <a:schemeClr val="tx1"/>
                </a:solidFill>
              </a:rPr>
              <a:t>Choice: </a:t>
            </a:r>
            <a:endParaRPr lang="en-CA" dirty="0" smtClean="0">
              <a:solidFill>
                <a:schemeClr val="tx1"/>
              </a:solidFill>
            </a:endParaRPr>
          </a:p>
          <a:p>
            <a:pPr marL="514350" indent="-514350" algn="l">
              <a:buFont typeface="+mj-lt"/>
              <a:buAutoNum type="arabicPeriod"/>
            </a:pPr>
            <a:r>
              <a:rPr lang="en-CA" dirty="0">
                <a:solidFill>
                  <a:schemeClr val="tx1"/>
                </a:solidFill>
              </a:rPr>
              <a:t>Positive language &amp; body language</a:t>
            </a:r>
          </a:p>
          <a:p>
            <a:pPr marL="514350" indent="-514350" algn="l">
              <a:buFont typeface="+mj-lt"/>
              <a:buAutoNum type="arabicPeriod"/>
            </a:pPr>
            <a:r>
              <a:rPr lang="en-CA" dirty="0">
                <a:solidFill>
                  <a:schemeClr val="tx1"/>
                </a:solidFill>
              </a:rPr>
              <a:t>Positive  visual messaging</a:t>
            </a:r>
          </a:p>
          <a:p>
            <a:pPr marL="514350" indent="-514350" algn="l">
              <a:buFont typeface="+mj-lt"/>
              <a:buAutoNum type="arabicPeriod"/>
            </a:pPr>
            <a:r>
              <a:rPr lang="en-CA" dirty="0">
                <a:solidFill>
                  <a:schemeClr val="tx1"/>
                </a:solidFill>
              </a:rPr>
              <a:t>Positive guidelines &amp; action </a:t>
            </a:r>
          </a:p>
          <a:p>
            <a:endParaRPr lang="en-CA" dirty="0">
              <a:solidFill>
                <a:schemeClr val="tx1"/>
              </a:solidFill>
            </a:endParaRPr>
          </a:p>
        </p:txBody>
      </p:sp>
    </p:spTree>
    <p:extLst>
      <p:ext uri="{BB962C8B-B14F-4D97-AF65-F5344CB8AC3E}">
        <p14:creationId xmlns:p14="http://schemas.microsoft.com/office/powerpoint/2010/main" val="147597740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3573016"/>
            <a:ext cx="8291264" cy="2553147"/>
          </a:xfrm>
        </p:spPr>
        <p:txBody>
          <a:bodyPr/>
          <a:lstStyle/>
          <a:p>
            <a:pPr marL="0" indent="0" algn="ctr">
              <a:buNone/>
            </a:pPr>
            <a:r>
              <a:rPr lang="en-CA" b="1" i="1" dirty="0" smtClean="0">
                <a:latin typeface="Palatino Linotype" pitchFamily="18" charset="0"/>
              </a:rPr>
              <a:t>Question: </a:t>
            </a:r>
          </a:p>
          <a:p>
            <a:pPr marL="0" indent="0" algn="ctr">
              <a:buNone/>
            </a:pPr>
            <a:endParaRPr lang="en-CA" b="1" i="1" dirty="0" smtClean="0">
              <a:latin typeface="Palatino Linotype" pitchFamily="18" charset="0"/>
            </a:endParaRPr>
          </a:p>
          <a:p>
            <a:pPr marL="0" indent="0" algn="ctr">
              <a:buNone/>
            </a:pPr>
            <a:r>
              <a:rPr lang="en-CA" dirty="0" smtClean="0"/>
              <a:t>What do LGBT people do in bed?</a:t>
            </a:r>
            <a:endParaRPr lang="en-CA" dirty="0"/>
          </a:p>
        </p:txBody>
      </p:sp>
    </p:spTree>
    <p:extLst>
      <p:ext uri="{BB962C8B-B14F-4D97-AF65-F5344CB8AC3E}">
        <p14:creationId xmlns:p14="http://schemas.microsoft.com/office/powerpoint/2010/main" val="131246279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3573016"/>
            <a:ext cx="8291264" cy="2553147"/>
          </a:xfrm>
        </p:spPr>
        <p:txBody>
          <a:bodyPr/>
          <a:lstStyle/>
          <a:p>
            <a:pPr marL="0" indent="0" algn="ctr">
              <a:buNone/>
            </a:pPr>
            <a:r>
              <a:rPr lang="en-CA" b="1" i="1" dirty="0" smtClean="0">
                <a:latin typeface="Palatino Linotype" pitchFamily="18" charset="0"/>
              </a:rPr>
              <a:t>Answer:</a:t>
            </a:r>
          </a:p>
          <a:p>
            <a:pPr marL="0" indent="0" algn="ctr">
              <a:buNone/>
            </a:pPr>
            <a:endParaRPr lang="en-CA" b="1" i="1" dirty="0" smtClean="0">
              <a:latin typeface="Palatino Linotype" pitchFamily="18" charset="0"/>
            </a:endParaRPr>
          </a:p>
          <a:p>
            <a:pPr marL="0" indent="0" algn="ctr">
              <a:buNone/>
            </a:pPr>
            <a:r>
              <a:rPr lang="en-CA" dirty="0" smtClean="0"/>
              <a:t>They sleep.</a:t>
            </a:r>
            <a:endParaRPr lang="en-CA" dirty="0"/>
          </a:p>
        </p:txBody>
      </p:sp>
    </p:spTree>
    <p:extLst>
      <p:ext uri="{BB962C8B-B14F-4D97-AF65-F5344CB8AC3E}">
        <p14:creationId xmlns:p14="http://schemas.microsoft.com/office/powerpoint/2010/main" val="1641536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645023"/>
            <a:ext cx="5328592" cy="2664295"/>
          </a:xfrm>
        </p:spPr>
        <p:txBody>
          <a:bodyPr>
            <a:normAutofit fontScale="85000" lnSpcReduction="10000"/>
          </a:bodyPr>
          <a:lstStyle/>
          <a:p>
            <a:pPr marL="0" indent="0">
              <a:buNone/>
            </a:pPr>
            <a:r>
              <a:rPr lang="en-CA" dirty="0" smtClean="0"/>
              <a:t>…with her song,</a:t>
            </a:r>
          </a:p>
          <a:p>
            <a:pPr marL="0" indent="0">
              <a:buNone/>
            </a:pPr>
            <a:r>
              <a:rPr lang="en-CA" dirty="0" smtClean="0"/>
              <a:t>“No matter gay, straight  or bi, </a:t>
            </a:r>
          </a:p>
          <a:p>
            <a:pPr marL="0" indent="0">
              <a:buNone/>
            </a:pPr>
            <a:r>
              <a:rPr lang="en-CA" dirty="0" smtClean="0"/>
              <a:t>lesbian transgender life, </a:t>
            </a:r>
          </a:p>
          <a:p>
            <a:pPr marL="0" indent="0">
              <a:buNone/>
            </a:pPr>
            <a:r>
              <a:rPr lang="en-CA" dirty="0" smtClean="0"/>
              <a:t>I’m on the right  track baby, I was… </a:t>
            </a:r>
          </a:p>
          <a:p>
            <a:pPr marL="0" indent="0">
              <a:buNone/>
            </a:pPr>
            <a:r>
              <a:rPr lang="en-CA" dirty="0" smtClean="0"/>
              <a:t>(all together  now…)</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3468283"/>
            <a:ext cx="2304256" cy="30723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78552807"/>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573016"/>
            <a:ext cx="9120480" cy="2880320"/>
          </a:xfrm>
        </p:spPr>
        <p:txBody>
          <a:bodyPr>
            <a:normAutofit/>
          </a:bodyPr>
          <a:lstStyle/>
          <a:p>
            <a:r>
              <a:rPr lang="en-CA" sz="5400" dirty="0">
                <a:solidFill>
                  <a:schemeClr val="tx1"/>
                </a:solidFill>
              </a:rPr>
              <a:t> </a:t>
            </a:r>
            <a:r>
              <a:rPr lang="en-CA" dirty="0" smtClean="0">
                <a:solidFill>
                  <a:schemeClr val="tx1"/>
                </a:solidFill>
              </a:rPr>
              <a:t>Review and</a:t>
            </a:r>
            <a:r>
              <a:rPr lang="en-CA" dirty="0">
                <a:solidFill>
                  <a:schemeClr val="tx1"/>
                </a:solidFill>
              </a:rPr>
              <a:t> </a:t>
            </a:r>
            <a:endParaRPr lang="en-CA" dirty="0" smtClean="0">
              <a:solidFill>
                <a:schemeClr val="tx1"/>
              </a:solidFill>
            </a:endParaRPr>
          </a:p>
          <a:p>
            <a:r>
              <a:rPr lang="en-CA" dirty="0" smtClean="0">
                <a:solidFill>
                  <a:schemeClr val="tx1"/>
                </a:solidFill>
              </a:rPr>
              <a:t>Q &amp; A</a:t>
            </a:r>
            <a:endParaRPr lang="en-CA" dirty="0">
              <a:solidFill>
                <a:schemeClr val="tx1"/>
              </a:solidFill>
            </a:endParaRPr>
          </a:p>
        </p:txBody>
      </p:sp>
    </p:spTree>
    <p:extLst>
      <p:ext uri="{BB962C8B-B14F-4D97-AF65-F5344CB8AC3E}">
        <p14:creationId xmlns:p14="http://schemas.microsoft.com/office/powerpoint/2010/main" val="50888498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1600" y="4221088"/>
            <a:ext cx="7715200" cy="1905075"/>
          </a:xfrm>
        </p:spPr>
        <p:txBody>
          <a:bodyPr>
            <a:normAutofit lnSpcReduction="10000"/>
          </a:bodyPr>
          <a:lstStyle/>
          <a:p>
            <a:pPr marL="0" indent="0">
              <a:buNone/>
            </a:pPr>
            <a:r>
              <a:rPr lang="en-CA" dirty="0" smtClean="0"/>
              <a:t>I’d really appreciate your  feedback. Please fill out the  form in your manual. Thanks!  You make a difference.</a:t>
            </a:r>
            <a:endParaRPr lang="en-CA" dirty="0"/>
          </a:p>
        </p:txBody>
      </p:sp>
    </p:spTree>
    <p:extLst>
      <p:ext uri="{BB962C8B-B14F-4D97-AF65-F5344CB8AC3E}">
        <p14:creationId xmlns:p14="http://schemas.microsoft.com/office/powerpoint/2010/main" val="962259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7984" y="4365104"/>
            <a:ext cx="4248472" cy="1761059"/>
          </a:xfrm>
        </p:spPr>
        <p:txBody>
          <a:bodyPr/>
          <a:lstStyle/>
          <a:p>
            <a:pPr marL="0" indent="0" algn="ctr">
              <a:buNone/>
            </a:pPr>
            <a:r>
              <a:rPr lang="en-CA" dirty="0" smtClean="0"/>
              <a:t>…Born this way!”</a:t>
            </a:r>
          </a:p>
          <a:p>
            <a:pPr marL="0" indent="0">
              <a:buNone/>
            </a:pPr>
            <a:endParaRPr lang="en-CA"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284984"/>
            <a:ext cx="3485133" cy="30579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44547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5936" y="3501008"/>
            <a:ext cx="4752528" cy="2625155"/>
          </a:xfrm>
        </p:spPr>
        <p:txBody>
          <a:bodyPr>
            <a:normAutofit fontScale="77500" lnSpcReduction="20000"/>
          </a:bodyPr>
          <a:lstStyle/>
          <a:p>
            <a:pPr marL="0" indent="0">
              <a:buNone/>
            </a:pPr>
            <a:r>
              <a:rPr lang="en-CA" dirty="0" smtClean="0"/>
              <a:t>Yes, Lady Gaga, the  world’s leading pop singer,  was  dumped in the trash in high school. </a:t>
            </a:r>
            <a:r>
              <a:rPr lang="en-CA" dirty="0"/>
              <a:t>If you were ever  bullied, put down, outcast or  rejected just for being you, </a:t>
            </a:r>
            <a:r>
              <a:rPr lang="en-CA" dirty="0" smtClean="0"/>
              <a:t>this workshop is for you.</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370" y="3501008"/>
            <a:ext cx="3134386" cy="27501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26958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717032"/>
            <a:ext cx="4752528" cy="2409131"/>
          </a:xfrm>
        </p:spPr>
        <p:txBody>
          <a:bodyPr>
            <a:normAutofit fontScale="85000" lnSpcReduction="10000"/>
          </a:bodyPr>
          <a:lstStyle/>
          <a:p>
            <a:pPr marL="0" indent="0">
              <a:buNone/>
            </a:pPr>
            <a:r>
              <a:rPr lang="en-CA" dirty="0" smtClean="0"/>
              <a:t>Let’s get your deepest  dreams out of the trash  and on to the  world stage. You deserve to live  your  most awesome “rock star”  life.</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3501008"/>
            <a:ext cx="3134386" cy="27501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8994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3356992"/>
            <a:ext cx="8147248" cy="3096344"/>
          </a:xfrm>
        </p:spPr>
        <p:txBody>
          <a:bodyPr>
            <a:normAutofit fontScale="77500" lnSpcReduction="20000"/>
          </a:bodyPr>
          <a:lstStyle/>
          <a:p>
            <a:pPr marL="0" indent="0">
              <a:buNone/>
            </a:pPr>
            <a:r>
              <a:rPr lang="en-CA" sz="2600" dirty="0" smtClean="0"/>
              <a:t>Master the skills to:</a:t>
            </a:r>
            <a:endParaRPr lang="en-CA" sz="2600" dirty="0" smtClean="0"/>
          </a:p>
          <a:p>
            <a:pPr marL="0" indent="0">
              <a:buNone/>
            </a:pPr>
            <a:endParaRPr lang="en-CA" sz="2600" b="1" i="1" dirty="0"/>
          </a:p>
          <a:p>
            <a:r>
              <a:rPr lang="en-CA" sz="2600" dirty="0" smtClean="0"/>
              <a:t>Create great relationships  at home and at work</a:t>
            </a:r>
          </a:p>
          <a:p>
            <a:pPr lvl="0"/>
            <a:r>
              <a:rPr lang="en-CA" sz="2600" dirty="0" smtClean="0"/>
              <a:t>Earn trust of </a:t>
            </a:r>
            <a:r>
              <a:rPr lang="en-CA" sz="2600" dirty="0"/>
              <a:t>your LGBT- Friendly colleagues, bosses, clients, prospects, friends and family members</a:t>
            </a:r>
          </a:p>
          <a:p>
            <a:r>
              <a:rPr lang="en-CA" sz="2600" dirty="0" smtClean="0"/>
              <a:t>Enhance teamwork and overcome workplace  politics</a:t>
            </a:r>
          </a:p>
          <a:p>
            <a:r>
              <a:rPr lang="en-CA" sz="2600" dirty="0" smtClean="0"/>
              <a:t>Increase your  leadership skills &amp; income</a:t>
            </a:r>
          </a:p>
          <a:p>
            <a:pPr lvl="0"/>
            <a:r>
              <a:rPr lang="en-CA" sz="2600" dirty="0"/>
              <a:t>Make a difference and possibly even save lives of bullied LGBT youth</a:t>
            </a:r>
          </a:p>
          <a:p>
            <a:r>
              <a:rPr lang="en-CA" sz="2600" dirty="0"/>
              <a:t>Boost your </a:t>
            </a:r>
            <a:r>
              <a:rPr lang="en-CA" sz="2600" dirty="0" smtClean="0"/>
              <a:t>personal power &amp; achieve your vision</a:t>
            </a:r>
          </a:p>
          <a:p>
            <a:endParaRPr lang="en-CA" sz="2800" dirty="0"/>
          </a:p>
        </p:txBody>
      </p:sp>
    </p:spTree>
    <p:extLst>
      <p:ext uri="{BB962C8B-B14F-4D97-AF65-F5344CB8AC3E}">
        <p14:creationId xmlns:p14="http://schemas.microsoft.com/office/powerpoint/2010/main" val="1624306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95536" y="3284984"/>
            <a:ext cx="8568952" cy="3456384"/>
          </a:xfrm>
        </p:spPr>
        <p:txBody>
          <a:bodyPr>
            <a:noAutofit/>
          </a:bodyPr>
          <a:lstStyle/>
          <a:p>
            <a:pPr algn="l"/>
            <a:r>
              <a:rPr lang="en-CA" sz="2800" dirty="0" smtClean="0">
                <a:latin typeface="Century Gothic" pitchFamily="34" charset="0"/>
              </a:rPr>
              <a:t>Research shows that people learn much  more from speaking and  writing than they learn from  listening, so this is an  interactive presentation. Please write down your  answers to the empowerment exercise &amp; pride &amp; diversity quiz game (coming up). You an free to keep your answers private.</a:t>
            </a:r>
            <a:endParaRPr lang="en-CA" sz="2800" dirty="0">
              <a:latin typeface="Century Gothic" pitchFamily="34" charset="0"/>
            </a:endParaRPr>
          </a:p>
        </p:txBody>
      </p:sp>
    </p:spTree>
    <p:extLst>
      <p:ext uri="{BB962C8B-B14F-4D97-AF65-F5344CB8AC3E}">
        <p14:creationId xmlns:p14="http://schemas.microsoft.com/office/powerpoint/2010/main" val="208008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3284984"/>
            <a:ext cx="8219256" cy="3096344"/>
          </a:xfrm>
        </p:spPr>
        <p:txBody>
          <a:bodyPr>
            <a:normAutofit/>
          </a:bodyPr>
          <a:lstStyle/>
          <a:p>
            <a:pPr marL="0" indent="0">
              <a:buNone/>
            </a:pPr>
            <a:r>
              <a:rPr lang="en-CA" sz="2400" dirty="0"/>
              <a:t>Your Power of Pride</a:t>
            </a:r>
            <a:r>
              <a:rPr lang="en-CA" sz="2400" dirty="0" smtClean="0"/>
              <a:t>™… What “trashing” messages did you get about  your culture,  colour, gender, sexual orientation,  abilities/disability, religion, size,  social class and/or  looks, etc.? Write them on the left-hand column…</a:t>
            </a:r>
            <a:endParaRPr lang="en-CA" sz="2400" dirty="0"/>
          </a:p>
        </p:txBody>
      </p:sp>
      <p:graphicFrame>
        <p:nvGraphicFramePr>
          <p:cNvPr id="4" name="Table 3"/>
          <p:cNvGraphicFramePr>
            <a:graphicFrameLocks noGrp="1"/>
          </p:cNvGraphicFramePr>
          <p:nvPr>
            <p:extLst>
              <p:ext uri="{D42A27DB-BD31-4B8C-83A1-F6EECF244321}">
                <p14:modId xmlns:p14="http://schemas.microsoft.com/office/powerpoint/2010/main" val="2127465544"/>
              </p:ext>
            </p:extLst>
          </p:nvPr>
        </p:nvGraphicFramePr>
        <p:xfrm>
          <a:off x="539552" y="5264617"/>
          <a:ext cx="7992888" cy="1188720"/>
        </p:xfrm>
        <a:graphic>
          <a:graphicData uri="http://schemas.openxmlformats.org/drawingml/2006/table">
            <a:tbl>
              <a:tblPr firstRow="1" bandRow="1">
                <a:tableStyleId>{5C22544A-7EE6-4342-B048-85BDC9FD1C3A}</a:tableStyleId>
              </a:tblPr>
              <a:tblGrid>
                <a:gridCol w="3996444"/>
                <a:gridCol w="3996444"/>
              </a:tblGrid>
              <a:tr h="265876">
                <a:tc>
                  <a:txBody>
                    <a:bodyPr/>
                    <a:lstStyle/>
                    <a:p>
                      <a:r>
                        <a:rPr lang="en-CA" sz="1200" dirty="0" smtClean="0">
                          <a:latin typeface="Century Gothic" pitchFamily="34" charset="0"/>
                        </a:rPr>
                        <a:t>“Trashing” Messages </a:t>
                      </a:r>
                      <a:endParaRPr lang="en-CA" sz="1200" dirty="0">
                        <a:latin typeface="Century Gothic" pitchFamily="34" charset="0"/>
                      </a:endParaRPr>
                    </a:p>
                  </a:txBody>
                  <a:tcPr/>
                </a:tc>
                <a:tc>
                  <a:txBody>
                    <a:bodyPr/>
                    <a:lstStyle/>
                    <a:p>
                      <a:r>
                        <a:rPr lang="en-CA" sz="1200" dirty="0" smtClean="0">
                          <a:latin typeface="Century Gothic" pitchFamily="34" charset="0"/>
                        </a:rPr>
                        <a:t>Empowering  “Rock Star” Messages</a:t>
                      </a:r>
                      <a:endParaRPr lang="en-CA" sz="1200" dirty="0">
                        <a:latin typeface="Century Gothic" pitchFamily="34" charset="0"/>
                      </a:endParaRPr>
                    </a:p>
                  </a:txBody>
                  <a:tcPr/>
                </a:tc>
              </a:tr>
              <a:tr h="265876">
                <a:tc>
                  <a:txBody>
                    <a:bodyPr/>
                    <a:lstStyle/>
                    <a:p>
                      <a:r>
                        <a:rPr lang="en-CA" sz="1200" dirty="0" smtClean="0">
                          <a:latin typeface="Century Gothic" pitchFamily="34" charset="0"/>
                        </a:rPr>
                        <a:t>For example…  “too ethnic to succeed”</a:t>
                      </a:r>
                      <a:endParaRPr lang="en-CA" sz="1200" dirty="0">
                        <a:latin typeface="Century Gothic" pitchFamily="34" charset="0"/>
                      </a:endParaRPr>
                    </a:p>
                  </a:txBody>
                  <a:tcPr/>
                </a:tc>
                <a:tc>
                  <a:txBody>
                    <a:bodyPr/>
                    <a:lstStyle/>
                    <a:p>
                      <a:r>
                        <a:rPr lang="en-CA" sz="1200" dirty="0" smtClean="0">
                          <a:latin typeface="Century Gothic" pitchFamily="34" charset="0"/>
                        </a:rPr>
                        <a:t>“We are all born superstars…”</a:t>
                      </a:r>
                    </a:p>
                  </a:txBody>
                  <a:tcPr/>
                </a:tc>
              </a:tr>
              <a:tr h="265876">
                <a:tc>
                  <a:txBody>
                    <a:bodyPr/>
                    <a:lstStyle/>
                    <a:p>
                      <a:r>
                        <a:rPr lang="en-CA" sz="1200" dirty="0" smtClean="0">
                          <a:latin typeface="Century Gothic" pitchFamily="34" charset="0"/>
                        </a:rPr>
                        <a:t> “ you belong in the trash”</a:t>
                      </a:r>
                      <a:endParaRPr lang="en-CA" sz="1200" dirty="0">
                        <a:latin typeface="Century Gothic"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latin typeface="Century Gothic" pitchFamily="34" charset="0"/>
                        </a:rPr>
                        <a:t>“I’m on the right track,  baby, I was born this way”</a:t>
                      </a:r>
                    </a:p>
                  </a:txBody>
                  <a:tcPr/>
                </a:tc>
              </a:tr>
              <a:tr h="354501">
                <a:tc>
                  <a:txBody>
                    <a:bodyPr/>
                    <a:lstStyle/>
                    <a:p>
                      <a:endParaRPr lang="en-CA" dirty="0"/>
                    </a:p>
                  </a:txBody>
                  <a:tcPr/>
                </a:tc>
                <a:tc>
                  <a:txBody>
                    <a:bodyPr/>
                    <a:lstStyle/>
                    <a:p>
                      <a:endParaRPr lang="en-CA" dirty="0"/>
                    </a:p>
                  </a:txBody>
                  <a:tcPr/>
                </a:tc>
              </a:tr>
            </a:tbl>
          </a:graphicData>
        </a:graphic>
      </p:graphicFrame>
    </p:spTree>
    <p:extLst>
      <p:ext uri="{BB962C8B-B14F-4D97-AF65-F5344CB8AC3E}">
        <p14:creationId xmlns:p14="http://schemas.microsoft.com/office/powerpoint/2010/main" val="3104492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3284984"/>
            <a:ext cx="8291264" cy="3096344"/>
          </a:xfrm>
        </p:spPr>
        <p:txBody>
          <a:bodyPr>
            <a:normAutofit/>
          </a:bodyPr>
          <a:lstStyle/>
          <a:p>
            <a:pPr marL="0" indent="0">
              <a:buNone/>
            </a:pPr>
            <a:r>
              <a:rPr lang="en-CA" sz="2400" dirty="0"/>
              <a:t>Your Power of Pride™… What </a:t>
            </a:r>
            <a:r>
              <a:rPr lang="en-CA" sz="2400" dirty="0" smtClean="0"/>
              <a:t>empowering messages  would you like to  give yourself instead? Write them on the right-hand column…</a:t>
            </a:r>
          </a:p>
          <a:p>
            <a:pPr marL="0" indent="0">
              <a:buNone/>
            </a:pPr>
            <a:endParaRPr lang="en-CA" sz="2800" dirty="0"/>
          </a:p>
        </p:txBody>
      </p:sp>
      <p:graphicFrame>
        <p:nvGraphicFramePr>
          <p:cNvPr id="4" name="Table 3"/>
          <p:cNvGraphicFramePr>
            <a:graphicFrameLocks noGrp="1"/>
          </p:cNvGraphicFramePr>
          <p:nvPr>
            <p:extLst>
              <p:ext uri="{D42A27DB-BD31-4B8C-83A1-F6EECF244321}">
                <p14:modId xmlns:p14="http://schemas.microsoft.com/office/powerpoint/2010/main" val="861169969"/>
              </p:ext>
            </p:extLst>
          </p:nvPr>
        </p:nvGraphicFramePr>
        <p:xfrm>
          <a:off x="467544" y="4627340"/>
          <a:ext cx="7992888" cy="1681980"/>
        </p:xfrm>
        <a:graphic>
          <a:graphicData uri="http://schemas.openxmlformats.org/drawingml/2006/table">
            <a:tbl>
              <a:tblPr firstRow="1" bandRow="1">
                <a:tableStyleId>{5C22544A-7EE6-4342-B048-85BDC9FD1C3A}</a:tableStyleId>
              </a:tblPr>
              <a:tblGrid>
                <a:gridCol w="3996444"/>
                <a:gridCol w="3996444"/>
              </a:tblGrid>
              <a:tr h="499116">
                <a:tc>
                  <a:txBody>
                    <a:bodyPr/>
                    <a:lstStyle/>
                    <a:p>
                      <a:r>
                        <a:rPr lang="en-CA" sz="1200" dirty="0" smtClean="0">
                          <a:latin typeface="Century Gothic" pitchFamily="34" charset="0"/>
                        </a:rPr>
                        <a:t>“Trashing” Messages </a:t>
                      </a:r>
                      <a:endParaRPr lang="en-CA" sz="1200" dirty="0">
                        <a:latin typeface="Century Gothic" pitchFamily="34" charset="0"/>
                      </a:endParaRPr>
                    </a:p>
                  </a:txBody>
                  <a:tcPr/>
                </a:tc>
                <a:tc>
                  <a:txBody>
                    <a:bodyPr/>
                    <a:lstStyle/>
                    <a:p>
                      <a:r>
                        <a:rPr lang="en-CA" sz="1200" dirty="0" smtClean="0">
                          <a:latin typeface="Century Gothic" pitchFamily="34" charset="0"/>
                        </a:rPr>
                        <a:t>Empowering  </a:t>
                      </a:r>
                      <a:r>
                        <a:rPr lang="en-CA" sz="1200" dirty="0" smtClean="0">
                          <a:latin typeface="Century Gothic" pitchFamily="34" charset="0"/>
                        </a:rPr>
                        <a:t>Messages</a:t>
                      </a:r>
                      <a:endParaRPr lang="en-CA" sz="1200" dirty="0">
                        <a:latin typeface="Century Gothic" pitchFamily="34" charset="0"/>
                      </a:endParaRPr>
                    </a:p>
                  </a:txBody>
                  <a:tcPr/>
                </a:tc>
              </a:tr>
              <a:tr h="354859">
                <a:tc>
                  <a:txBody>
                    <a:bodyPr/>
                    <a:lstStyle/>
                    <a:p>
                      <a:r>
                        <a:rPr lang="en-CA" sz="1200" dirty="0" smtClean="0">
                          <a:latin typeface="Century Gothic" pitchFamily="34" charset="0"/>
                        </a:rPr>
                        <a:t>For example…  “too ethnic to succeed”</a:t>
                      </a:r>
                      <a:endParaRPr lang="en-CA" sz="1200" dirty="0">
                        <a:latin typeface="Century Gothic" pitchFamily="34" charset="0"/>
                      </a:endParaRPr>
                    </a:p>
                  </a:txBody>
                  <a:tcPr/>
                </a:tc>
                <a:tc>
                  <a:txBody>
                    <a:bodyPr/>
                    <a:lstStyle/>
                    <a:p>
                      <a:r>
                        <a:rPr lang="en-CA" sz="1200" dirty="0" smtClean="0">
                          <a:latin typeface="Century Gothic" pitchFamily="34" charset="0"/>
                        </a:rPr>
                        <a:t>“We are all born superstars…”</a:t>
                      </a:r>
                    </a:p>
                  </a:txBody>
                  <a:tcPr/>
                </a:tc>
              </a:tr>
              <a:tr h="354859">
                <a:tc>
                  <a:txBody>
                    <a:bodyPr/>
                    <a:lstStyle/>
                    <a:p>
                      <a:r>
                        <a:rPr lang="en-CA" sz="1200" dirty="0" smtClean="0">
                          <a:latin typeface="Century Gothic" pitchFamily="34" charset="0"/>
                        </a:rPr>
                        <a:t> “ you belong in the trash”</a:t>
                      </a:r>
                      <a:endParaRPr lang="en-CA" sz="1200" dirty="0">
                        <a:latin typeface="Century Gothic"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latin typeface="Century Gothic" pitchFamily="34" charset="0"/>
                        </a:rPr>
                        <a:t>“I’m on the right track,  baby, I was born this way”</a:t>
                      </a:r>
                    </a:p>
                  </a:txBody>
                  <a:tcPr/>
                </a:tc>
              </a:tr>
              <a:tr h="473146">
                <a:tc>
                  <a:txBody>
                    <a:bodyPr/>
                    <a:lstStyle/>
                    <a:p>
                      <a:endParaRPr lang="en-CA"/>
                    </a:p>
                  </a:txBody>
                  <a:tcPr/>
                </a:tc>
                <a:tc>
                  <a:txBody>
                    <a:bodyPr/>
                    <a:lstStyle/>
                    <a:p>
                      <a:endParaRPr lang="en-CA" dirty="0"/>
                    </a:p>
                  </a:txBody>
                  <a:tcPr/>
                </a:tc>
              </a:tr>
            </a:tbl>
          </a:graphicData>
        </a:graphic>
      </p:graphicFrame>
    </p:spTree>
    <p:extLst>
      <p:ext uri="{BB962C8B-B14F-4D97-AF65-F5344CB8AC3E}">
        <p14:creationId xmlns:p14="http://schemas.microsoft.com/office/powerpoint/2010/main" val="3160428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3284984"/>
            <a:ext cx="8291264" cy="3096344"/>
          </a:xfrm>
        </p:spPr>
        <p:txBody>
          <a:bodyPr>
            <a:normAutofit/>
          </a:bodyPr>
          <a:lstStyle/>
          <a:p>
            <a:pPr marL="0" indent="0">
              <a:buNone/>
            </a:pPr>
            <a:r>
              <a:rPr lang="en-CA" sz="2400" dirty="0"/>
              <a:t>Your Power of Pride™ … Include </a:t>
            </a:r>
            <a:r>
              <a:rPr lang="en-CA" sz="2400" dirty="0" smtClean="0"/>
              <a:t>trashing  &amp; empowering messages you  got from the media, your  peers, school, your family,  your workplace and/or  religious institutions…</a:t>
            </a:r>
          </a:p>
          <a:p>
            <a:pPr marL="0" indent="0">
              <a:buNone/>
            </a:pPr>
            <a:endParaRPr lang="en-CA" sz="2800" dirty="0"/>
          </a:p>
        </p:txBody>
      </p:sp>
      <p:graphicFrame>
        <p:nvGraphicFramePr>
          <p:cNvPr id="4" name="Table 3"/>
          <p:cNvGraphicFramePr>
            <a:graphicFrameLocks noGrp="1"/>
          </p:cNvGraphicFramePr>
          <p:nvPr>
            <p:extLst>
              <p:ext uri="{D42A27DB-BD31-4B8C-83A1-F6EECF244321}">
                <p14:modId xmlns:p14="http://schemas.microsoft.com/office/powerpoint/2010/main" val="3132104343"/>
              </p:ext>
            </p:extLst>
          </p:nvPr>
        </p:nvGraphicFramePr>
        <p:xfrm>
          <a:off x="539552" y="5013177"/>
          <a:ext cx="7920880" cy="1584175"/>
        </p:xfrm>
        <a:graphic>
          <a:graphicData uri="http://schemas.openxmlformats.org/drawingml/2006/table">
            <a:tbl>
              <a:tblPr firstRow="1" bandRow="1">
                <a:tableStyleId>{5C22544A-7EE6-4342-B048-85BDC9FD1C3A}</a:tableStyleId>
              </a:tblPr>
              <a:tblGrid>
                <a:gridCol w="3960440"/>
                <a:gridCol w="3960440"/>
              </a:tblGrid>
              <a:tr h="356680">
                <a:tc>
                  <a:txBody>
                    <a:bodyPr/>
                    <a:lstStyle/>
                    <a:p>
                      <a:r>
                        <a:rPr lang="en-CA" sz="1200" dirty="0" smtClean="0">
                          <a:latin typeface="Century Gothic" pitchFamily="34" charset="0"/>
                        </a:rPr>
                        <a:t>“Trashing” Messages </a:t>
                      </a:r>
                      <a:endParaRPr lang="en-CA" sz="1200" dirty="0">
                        <a:latin typeface="Century Gothic" pitchFamily="34" charset="0"/>
                      </a:endParaRPr>
                    </a:p>
                  </a:txBody>
                  <a:tcPr/>
                </a:tc>
                <a:tc>
                  <a:txBody>
                    <a:bodyPr/>
                    <a:lstStyle/>
                    <a:p>
                      <a:r>
                        <a:rPr lang="en-CA" sz="1200" dirty="0" smtClean="0">
                          <a:latin typeface="Century Gothic" pitchFamily="34" charset="0"/>
                        </a:rPr>
                        <a:t>Empowering  “Rock Star” Messages</a:t>
                      </a:r>
                      <a:endParaRPr lang="en-CA" sz="1200" dirty="0">
                        <a:latin typeface="Century Gothic" pitchFamily="34" charset="0"/>
                      </a:endParaRPr>
                    </a:p>
                  </a:txBody>
                  <a:tcPr/>
                </a:tc>
              </a:tr>
              <a:tr h="301955">
                <a:tc>
                  <a:txBody>
                    <a:bodyPr/>
                    <a:lstStyle/>
                    <a:p>
                      <a:r>
                        <a:rPr lang="en-CA" sz="1200" dirty="0" smtClean="0">
                          <a:latin typeface="Century Gothic" pitchFamily="34" charset="0"/>
                        </a:rPr>
                        <a:t>For example…  “too ethnic to succeed”</a:t>
                      </a:r>
                      <a:endParaRPr lang="en-CA" sz="1200" dirty="0">
                        <a:latin typeface="Century Gothic" pitchFamily="34" charset="0"/>
                      </a:endParaRPr>
                    </a:p>
                  </a:txBody>
                  <a:tcPr/>
                </a:tc>
                <a:tc>
                  <a:txBody>
                    <a:bodyPr/>
                    <a:lstStyle/>
                    <a:p>
                      <a:r>
                        <a:rPr lang="en-CA" sz="1200" dirty="0" smtClean="0">
                          <a:latin typeface="Century Gothic" pitchFamily="34" charset="0"/>
                        </a:rPr>
                        <a:t>“We are all born superstars…”</a:t>
                      </a:r>
                    </a:p>
                  </a:txBody>
                  <a:tcPr/>
                </a:tc>
              </a:tr>
              <a:tr h="528422">
                <a:tc>
                  <a:txBody>
                    <a:bodyPr/>
                    <a:lstStyle/>
                    <a:p>
                      <a:r>
                        <a:rPr lang="en-CA" sz="1200" dirty="0" smtClean="0">
                          <a:latin typeface="Century Gothic" pitchFamily="34" charset="0"/>
                        </a:rPr>
                        <a:t> “ you belong in the trash”</a:t>
                      </a:r>
                      <a:endParaRPr lang="en-CA" sz="1200" dirty="0">
                        <a:latin typeface="Century Gothic"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latin typeface="Century Gothic" pitchFamily="34" charset="0"/>
                        </a:rPr>
                        <a:t>“I’m on the right track,  baby, I was born this way”</a:t>
                      </a:r>
                    </a:p>
                  </a:txBody>
                  <a:tcPr/>
                </a:tc>
              </a:tr>
              <a:tr h="397118">
                <a:tc>
                  <a:txBody>
                    <a:bodyPr/>
                    <a:lstStyle/>
                    <a:p>
                      <a:endParaRPr lang="en-CA"/>
                    </a:p>
                  </a:txBody>
                  <a:tcPr/>
                </a:tc>
                <a:tc>
                  <a:txBody>
                    <a:bodyPr/>
                    <a:lstStyle/>
                    <a:p>
                      <a:endParaRPr lang="en-CA" dirty="0"/>
                    </a:p>
                  </a:txBody>
                  <a:tcPr/>
                </a:tc>
              </a:tr>
            </a:tbl>
          </a:graphicData>
        </a:graphic>
      </p:graphicFrame>
    </p:spTree>
    <p:extLst>
      <p:ext uri="{BB962C8B-B14F-4D97-AF65-F5344CB8AC3E}">
        <p14:creationId xmlns:p14="http://schemas.microsoft.com/office/powerpoint/2010/main" val="466971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3861048"/>
            <a:ext cx="8075240" cy="2265115"/>
          </a:xfrm>
        </p:spPr>
        <p:txBody>
          <a:bodyPr>
            <a:normAutofit/>
          </a:bodyPr>
          <a:lstStyle/>
          <a:p>
            <a:pPr marL="0" indent="0">
              <a:buNone/>
            </a:pPr>
            <a:r>
              <a:rPr lang="en-CA" dirty="0"/>
              <a:t>Your Power of Pride™ … </a:t>
            </a:r>
            <a:r>
              <a:rPr lang="en-CA" dirty="0" smtClean="0"/>
              <a:t>With a partner, discuss any answers  and/or insights that you  feel comfortable sharing  from the writing exercise.</a:t>
            </a:r>
            <a:endParaRPr lang="en-CA" dirty="0"/>
          </a:p>
        </p:txBody>
      </p:sp>
    </p:spTree>
    <p:extLst>
      <p:ext uri="{BB962C8B-B14F-4D97-AF65-F5344CB8AC3E}">
        <p14:creationId xmlns:p14="http://schemas.microsoft.com/office/powerpoint/2010/main" val="13277542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3717032"/>
            <a:ext cx="4752528" cy="2409131"/>
          </a:xfrm>
        </p:spPr>
        <p:txBody>
          <a:bodyPr>
            <a:normAutofit fontScale="92500" lnSpcReduction="20000"/>
          </a:bodyPr>
          <a:lstStyle/>
          <a:p>
            <a:pPr marL="0" indent="0" algn="ctr">
              <a:buNone/>
            </a:pPr>
            <a:r>
              <a:rPr lang="en-CA" dirty="0" smtClean="0"/>
              <a:t> Question: </a:t>
            </a:r>
          </a:p>
          <a:p>
            <a:pPr marL="0" indent="0" algn="ctr">
              <a:buNone/>
            </a:pPr>
            <a:r>
              <a:rPr lang="en-CA" dirty="0" smtClean="0"/>
              <a:t>What is the most primal  form of  “trashing”  that can  stop people from  following their  dreams &amp; passions?</a:t>
            </a:r>
            <a:endParaRPr lang="en-CA"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300192" y="3284984"/>
            <a:ext cx="2011838" cy="30894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154607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03848" y="3573015"/>
            <a:ext cx="5184576" cy="2801427"/>
          </a:xfrm>
        </p:spPr>
        <p:txBody>
          <a:bodyPr>
            <a:normAutofit fontScale="92500" lnSpcReduction="10000"/>
          </a:bodyPr>
          <a:lstStyle/>
          <a:p>
            <a:pPr marL="0" indent="0" algn="ctr">
              <a:buNone/>
            </a:pPr>
            <a:r>
              <a:rPr lang="en-CA" dirty="0" smtClean="0"/>
              <a:t>Answer:  </a:t>
            </a:r>
          </a:p>
          <a:p>
            <a:pPr marL="0" indent="0" algn="ctr">
              <a:buNone/>
            </a:pPr>
            <a:r>
              <a:rPr lang="en-CA" dirty="0" smtClean="0"/>
              <a:t>sexual “trashing” attacks  your  healthy,  your healthy passion, your healthy pleasure and   your deepest dreams. </a:t>
            </a:r>
            <a:endParaRPr lang="en-CA"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95536" y="3384015"/>
            <a:ext cx="1918055" cy="29454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85837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3284984"/>
            <a:ext cx="5688632" cy="3169513"/>
          </a:xfrm>
        </p:spPr>
        <p:txBody>
          <a:bodyPr>
            <a:normAutofit fontScale="92500" lnSpcReduction="10000"/>
          </a:bodyPr>
          <a:lstStyle/>
          <a:p>
            <a:pPr marL="0" indent="0">
              <a:buNone/>
            </a:pPr>
            <a:r>
              <a:rPr lang="en-CA" dirty="0" smtClean="0"/>
              <a:t>Most of us heard many  “trashing” messages  about our gender, sexuality, and/or  sexual orientation. They taught us that our passions, our bodies, and our  true selves were “ trash”.  </a:t>
            </a:r>
            <a:endParaRPr lang="en-CA"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519890" y="3384578"/>
            <a:ext cx="2017078" cy="30975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4121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3356992"/>
            <a:ext cx="8291264" cy="3168352"/>
          </a:xfrm>
        </p:spPr>
        <p:txBody>
          <a:bodyPr>
            <a:normAutofit fontScale="70000" lnSpcReduction="20000"/>
          </a:bodyPr>
          <a:lstStyle/>
          <a:p>
            <a:pPr marL="0" indent="0">
              <a:buNone/>
            </a:pPr>
            <a:r>
              <a:rPr lang="en-CA" dirty="0" smtClean="0"/>
              <a:t>For example,  some people heard </a:t>
            </a:r>
            <a:r>
              <a:rPr lang="en-CA" dirty="0"/>
              <a:t>“trashing”</a:t>
            </a:r>
            <a:r>
              <a:rPr lang="en-CA" dirty="0" smtClean="0"/>
              <a:t> messages about gender such as,</a:t>
            </a:r>
          </a:p>
          <a:p>
            <a:pPr marL="0" indent="0">
              <a:buNone/>
            </a:pPr>
            <a:endParaRPr lang="en-CA" dirty="0" smtClean="0"/>
          </a:p>
          <a:p>
            <a:r>
              <a:rPr lang="en-CA" dirty="0" smtClean="0"/>
              <a:t>“Boys don’t cry.”</a:t>
            </a:r>
          </a:p>
          <a:p>
            <a:r>
              <a:rPr lang="en-CA" dirty="0" smtClean="0"/>
              <a:t>“Good girls always do what  they’re told.”</a:t>
            </a:r>
          </a:p>
          <a:p>
            <a:r>
              <a:rPr lang="en-CA" dirty="0" smtClean="0"/>
              <a:t>“A boy who shows his  feelings will get beat up.”</a:t>
            </a:r>
          </a:p>
          <a:p>
            <a:r>
              <a:rPr lang="en-CA" dirty="0" smtClean="0"/>
              <a:t>“Girls  aren’t good at science, math  or sports”</a:t>
            </a:r>
          </a:p>
          <a:p>
            <a:r>
              <a:rPr lang="en-CA" dirty="0" smtClean="0"/>
              <a:t>“Assertive male  leaders are strong;  assertive female leaders are bitches</a:t>
            </a:r>
            <a:r>
              <a:rPr lang="en-CA" dirty="0"/>
              <a:t>.”</a:t>
            </a:r>
          </a:p>
          <a:p>
            <a:endParaRPr lang="en-CA" dirty="0"/>
          </a:p>
        </p:txBody>
      </p:sp>
    </p:spTree>
    <p:extLst>
      <p:ext uri="{BB962C8B-B14F-4D97-AF65-F5344CB8AC3E}">
        <p14:creationId xmlns:p14="http://schemas.microsoft.com/office/powerpoint/2010/main" val="31415741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4158176473"/>
              </p:ext>
            </p:extLst>
          </p:nvPr>
        </p:nvGraphicFramePr>
        <p:xfrm>
          <a:off x="601216" y="3717032"/>
          <a:ext cx="8075240" cy="2808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611560" y="3129354"/>
            <a:ext cx="8064896" cy="461665"/>
          </a:xfrm>
          <a:prstGeom prst="rect">
            <a:avLst/>
          </a:prstGeom>
          <a:noFill/>
        </p:spPr>
        <p:txBody>
          <a:bodyPr wrap="square" rtlCol="0">
            <a:spAutoFit/>
          </a:bodyPr>
          <a:lstStyle/>
          <a:p>
            <a:r>
              <a:rPr lang="en-CA" sz="2400" dirty="0" smtClean="0">
                <a:latin typeface="Century Gothic" pitchFamily="34" charset="0"/>
              </a:rPr>
              <a:t>How Gender Roles Trash Your Dreams &amp; Goals:</a:t>
            </a:r>
            <a:endParaRPr lang="en-CA" sz="2400" dirty="0">
              <a:latin typeface="Century Gothic" pitchFamily="34" charset="0"/>
            </a:endParaRPr>
          </a:p>
        </p:txBody>
      </p:sp>
    </p:spTree>
    <p:extLst>
      <p:ext uri="{BB962C8B-B14F-4D97-AF65-F5344CB8AC3E}">
        <p14:creationId xmlns:p14="http://schemas.microsoft.com/office/powerpoint/2010/main" val="940567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3356992"/>
            <a:ext cx="8208912" cy="3312368"/>
          </a:xfrm>
        </p:spPr>
        <p:txBody>
          <a:bodyPr>
            <a:normAutofit fontScale="70000" lnSpcReduction="20000"/>
          </a:bodyPr>
          <a:lstStyle/>
          <a:p>
            <a:pPr marL="0" indent="0">
              <a:buNone/>
            </a:pPr>
            <a:r>
              <a:rPr lang="en-CA" dirty="0" smtClean="0"/>
              <a:t>You will learn:</a:t>
            </a:r>
          </a:p>
          <a:p>
            <a:pPr marL="0" indent="0">
              <a:buNone/>
            </a:pPr>
            <a:endParaRPr lang="en-CA" dirty="0" smtClean="0"/>
          </a:p>
          <a:p>
            <a:r>
              <a:rPr lang="en-CA" dirty="0" smtClean="0"/>
              <a:t>OUTstanding Visioning™: A unique   exercise to clarify your  dreams &amp; goals</a:t>
            </a:r>
          </a:p>
          <a:p>
            <a:r>
              <a:rPr lang="en-CA" dirty="0" smtClean="0"/>
              <a:t>Outcast to OUTstanding: The Inspiring True  Story</a:t>
            </a:r>
          </a:p>
          <a:p>
            <a:r>
              <a:rPr lang="en-CA" dirty="0" smtClean="0"/>
              <a:t>Your </a:t>
            </a:r>
            <a:r>
              <a:rPr lang="en-CA" dirty="0"/>
              <a:t>Power of Pride™ </a:t>
            </a:r>
            <a:r>
              <a:rPr lang="en-CA" dirty="0" smtClean="0"/>
              <a:t>: A </a:t>
            </a:r>
            <a:r>
              <a:rPr lang="en-CA" dirty="0"/>
              <a:t>quick technique </a:t>
            </a:r>
            <a:r>
              <a:rPr lang="en-CA" dirty="0" smtClean="0"/>
              <a:t>to  boost your personal  power</a:t>
            </a:r>
          </a:p>
          <a:p>
            <a:r>
              <a:rPr lang="en-CA" dirty="0"/>
              <a:t>Your 3 Keys to </a:t>
            </a:r>
            <a:r>
              <a:rPr lang="en-CA" dirty="0" smtClean="0"/>
              <a:t>OUTstanding LGBT-Friendly Loyalty™</a:t>
            </a:r>
          </a:p>
          <a:p>
            <a:pPr lvl="0"/>
            <a:r>
              <a:rPr lang="en-CA" dirty="0" smtClean="0"/>
              <a:t>The </a:t>
            </a:r>
            <a:r>
              <a:rPr lang="en-CA" dirty="0"/>
              <a:t>OUTstanding Loyalty &amp; Diversity Quiz Game ™</a:t>
            </a:r>
          </a:p>
          <a:p>
            <a:r>
              <a:rPr lang="en-CA" dirty="0"/>
              <a:t>OUTstanding Real L</a:t>
            </a:r>
            <a:r>
              <a:rPr lang="en-CA" dirty="0" smtClean="0"/>
              <a:t>ife </a:t>
            </a:r>
            <a:r>
              <a:rPr lang="en-CA" dirty="0"/>
              <a:t>C</a:t>
            </a:r>
            <a:r>
              <a:rPr lang="en-CA" dirty="0" smtClean="0"/>
              <a:t>ase </a:t>
            </a:r>
            <a:r>
              <a:rPr lang="en-CA" dirty="0"/>
              <a:t>S</a:t>
            </a:r>
            <a:r>
              <a:rPr lang="en-CA" dirty="0" smtClean="0"/>
              <a:t>tudies</a:t>
            </a:r>
            <a:endParaRPr lang="en-CA" dirty="0"/>
          </a:p>
          <a:p>
            <a:endParaRPr lang="en-CA" dirty="0" smtClean="0"/>
          </a:p>
          <a:p>
            <a:endParaRPr lang="en-CA" dirty="0" smtClean="0"/>
          </a:p>
          <a:p>
            <a:pPr marL="0" indent="0">
              <a:buNone/>
            </a:pPr>
            <a:endParaRPr lang="en-CA" dirty="0" smtClean="0"/>
          </a:p>
          <a:p>
            <a:endParaRPr lang="en-CA" dirty="0"/>
          </a:p>
        </p:txBody>
      </p:sp>
    </p:spTree>
    <p:extLst>
      <p:ext uri="{BB962C8B-B14F-4D97-AF65-F5344CB8AC3E}">
        <p14:creationId xmlns:p14="http://schemas.microsoft.com/office/powerpoint/2010/main" val="1751327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3212976"/>
            <a:ext cx="8219256" cy="3312368"/>
          </a:xfrm>
        </p:spPr>
        <p:txBody>
          <a:bodyPr>
            <a:normAutofit lnSpcReduction="10000"/>
          </a:bodyPr>
          <a:lstStyle/>
          <a:p>
            <a:pPr marL="0" indent="0">
              <a:buNone/>
            </a:pPr>
            <a:r>
              <a:rPr lang="en-CA" sz="2400" dirty="0" smtClean="0"/>
              <a:t>For example,  some people  also heard </a:t>
            </a:r>
            <a:r>
              <a:rPr lang="en-CA" sz="2400" dirty="0"/>
              <a:t>“trashing” </a:t>
            </a:r>
            <a:r>
              <a:rPr lang="en-CA" sz="2400" dirty="0" smtClean="0"/>
              <a:t>messages about sexuality, such as…</a:t>
            </a:r>
          </a:p>
          <a:p>
            <a:pPr marL="0" indent="0">
              <a:buNone/>
            </a:pPr>
            <a:endParaRPr lang="en-CA" sz="2400" dirty="0" smtClean="0"/>
          </a:p>
          <a:p>
            <a:r>
              <a:rPr lang="en-CA" sz="2400" dirty="0" smtClean="0"/>
              <a:t> “Your </a:t>
            </a:r>
            <a:r>
              <a:rPr lang="en-CA" sz="2400" dirty="0"/>
              <a:t>sexuality is </a:t>
            </a:r>
            <a:r>
              <a:rPr lang="en-CA" sz="2400" dirty="0" smtClean="0"/>
              <a:t>evil.”</a:t>
            </a:r>
          </a:p>
          <a:p>
            <a:r>
              <a:rPr lang="en-CA" sz="2400" dirty="0"/>
              <a:t> </a:t>
            </a:r>
            <a:r>
              <a:rPr lang="en-CA" sz="2400" dirty="0" smtClean="0"/>
              <a:t>“Your </a:t>
            </a:r>
            <a:r>
              <a:rPr lang="en-CA" sz="2400" dirty="0"/>
              <a:t>passion </a:t>
            </a:r>
            <a:r>
              <a:rPr lang="en-CA" sz="2400" dirty="0" smtClean="0"/>
              <a:t>is sinful.”</a:t>
            </a:r>
          </a:p>
          <a:p>
            <a:r>
              <a:rPr lang="en-CA" sz="2400" dirty="0"/>
              <a:t> </a:t>
            </a:r>
            <a:r>
              <a:rPr lang="en-CA" sz="2400" dirty="0" smtClean="0"/>
              <a:t>“Your </a:t>
            </a:r>
            <a:r>
              <a:rPr lang="en-CA" sz="2400" dirty="0"/>
              <a:t>pleasure is </a:t>
            </a:r>
            <a:r>
              <a:rPr lang="en-CA" sz="2400" dirty="0" smtClean="0"/>
              <a:t>bad.”</a:t>
            </a:r>
          </a:p>
          <a:p>
            <a:r>
              <a:rPr lang="en-CA" sz="2400" dirty="0"/>
              <a:t> </a:t>
            </a:r>
            <a:r>
              <a:rPr lang="en-CA" sz="2400" dirty="0" smtClean="0"/>
              <a:t>“You </a:t>
            </a:r>
            <a:r>
              <a:rPr lang="en-CA" sz="2400" dirty="0"/>
              <a:t>should he ashamed </a:t>
            </a:r>
            <a:r>
              <a:rPr lang="en-CA" sz="2400" dirty="0" smtClean="0"/>
              <a:t>of  yourself.”</a:t>
            </a:r>
          </a:p>
          <a:p>
            <a:r>
              <a:rPr lang="en-CA" sz="2400" dirty="0" smtClean="0"/>
              <a:t> “</a:t>
            </a:r>
            <a:r>
              <a:rPr lang="en-CA" sz="2400" dirty="0"/>
              <a:t>Don’t  even </a:t>
            </a:r>
            <a:r>
              <a:rPr lang="en-CA" sz="2400" dirty="0" smtClean="0"/>
              <a:t>hug </a:t>
            </a:r>
            <a:r>
              <a:rPr lang="en-CA" sz="2400" dirty="0"/>
              <a:t>anyone of the </a:t>
            </a:r>
            <a:r>
              <a:rPr lang="en-CA" sz="2400" dirty="0" smtClean="0"/>
              <a:t>same sex”</a:t>
            </a:r>
            <a:endParaRPr lang="en-CA" sz="2400" dirty="0"/>
          </a:p>
          <a:p>
            <a:endParaRPr lang="en-CA" dirty="0"/>
          </a:p>
        </p:txBody>
      </p:sp>
    </p:spTree>
    <p:extLst>
      <p:ext uri="{BB962C8B-B14F-4D97-AF65-F5344CB8AC3E}">
        <p14:creationId xmlns:p14="http://schemas.microsoft.com/office/powerpoint/2010/main" val="20898864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2667670837"/>
              </p:ext>
            </p:extLst>
          </p:nvPr>
        </p:nvGraphicFramePr>
        <p:xfrm>
          <a:off x="395536" y="3933056"/>
          <a:ext cx="8136904"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467544" y="3284984"/>
            <a:ext cx="7920880" cy="707886"/>
          </a:xfrm>
          <a:prstGeom prst="rect">
            <a:avLst/>
          </a:prstGeom>
          <a:noFill/>
        </p:spPr>
        <p:txBody>
          <a:bodyPr wrap="square" rtlCol="0">
            <a:spAutoFit/>
          </a:bodyPr>
          <a:lstStyle/>
          <a:p>
            <a:r>
              <a:rPr lang="en-CA" sz="2000" dirty="0">
                <a:latin typeface="Century Gothic" pitchFamily="34" charset="0"/>
              </a:rPr>
              <a:t>How </a:t>
            </a:r>
            <a:r>
              <a:rPr lang="en-CA" sz="2000" dirty="0" smtClean="0">
                <a:latin typeface="Century Gothic" pitchFamily="34" charset="0"/>
              </a:rPr>
              <a:t>Sexual Shame Trashes </a:t>
            </a:r>
            <a:r>
              <a:rPr lang="en-CA" sz="2000" dirty="0">
                <a:latin typeface="Century Gothic" pitchFamily="34" charset="0"/>
              </a:rPr>
              <a:t>Your </a:t>
            </a:r>
            <a:r>
              <a:rPr lang="en-CA" sz="2000" dirty="0" smtClean="0">
                <a:latin typeface="Century Gothic" pitchFamily="34" charset="0"/>
              </a:rPr>
              <a:t>Passion, Dreams </a:t>
            </a:r>
            <a:r>
              <a:rPr lang="en-CA" sz="2000" dirty="0">
                <a:latin typeface="Century Gothic" pitchFamily="34" charset="0"/>
              </a:rPr>
              <a:t>&amp; Goals:</a:t>
            </a:r>
          </a:p>
          <a:p>
            <a:endParaRPr lang="en-CA" sz="2000" dirty="0">
              <a:latin typeface="Century Gothic" pitchFamily="34" charset="0"/>
            </a:endParaRPr>
          </a:p>
        </p:txBody>
      </p:sp>
    </p:spTree>
    <p:extLst>
      <p:ext uri="{BB962C8B-B14F-4D97-AF65-F5344CB8AC3E}">
        <p14:creationId xmlns:p14="http://schemas.microsoft.com/office/powerpoint/2010/main" val="34671022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3717032"/>
            <a:ext cx="7859216" cy="2409131"/>
          </a:xfrm>
        </p:spPr>
        <p:txBody>
          <a:bodyPr>
            <a:normAutofit/>
          </a:bodyPr>
          <a:lstStyle/>
          <a:p>
            <a:pPr marL="0" indent="0">
              <a:buNone/>
            </a:pPr>
            <a:r>
              <a:rPr lang="en-CA" sz="2800" dirty="0" smtClean="0"/>
              <a:t>Even if you are straight  and/or male,  getting your passion out  of the “trash” is the number one secret  to living your dreams. Celebrating your  passion is the secret to  living a  “rock star” life you love. </a:t>
            </a:r>
            <a:endParaRPr lang="en-CA" sz="2800" dirty="0"/>
          </a:p>
        </p:txBody>
      </p:sp>
    </p:spTree>
    <p:extLst>
      <p:ext uri="{BB962C8B-B14F-4D97-AF65-F5344CB8AC3E}">
        <p14:creationId xmlns:p14="http://schemas.microsoft.com/office/powerpoint/2010/main" val="22273293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334696516"/>
              </p:ext>
            </p:extLst>
          </p:nvPr>
        </p:nvGraphicFramePr>
        <p:xfrm>
          <a:off x="395536" y="3573016"/>
          <a:ext cx="8291264" cy="2553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3087911246"/>
              </p:ext>
            </p:extLst>
          </p:nvPr>
        </p:nvGraphicFramePr>
        <p:xfrm>
          <a:off x="1907704" y="3501008"/>
          <a:ext cx="5328592" cy="31999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586514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3212976"/>
            <a:ext cx="8291264" cy="2913187"/>
          </a:xfrm>
        </p:spPr>
        <p:txBody>
          <a:bodyPr>
            <a:normAutofit/>
          </a:bodyPr>
          <a:lstStyle/>
          <a:p>
            <a:pPr marL="0" indent="0">
              <a:buNone/>
            </a:pPr>
            <a:r>
              <a:rPr lang="en-CA" sz="2800" dirty="0" smtClean="0"/>
              <a:t>Dare to dream of a  world where you feel free to be  completely yourself… a world </a:t>
            </a:r>
            <a:r>
              <a:rPr lang="en-CA" sz="2800" dirty="0"/>
              <a:t>that celebrates you,  your passions,  your sexuality and your   deepest dreams</a:t>
            </a:r>
            <a:r>
              <a:rPr lang="en-CA" sz="2800" dirty="0" smtClean="0"/>
              <a:t>….</a:t>
            </a:r>
            <a:endParaRPr lang="en-CA" sz="2800"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5441323"/>
            <a:ext cx="9172571" cy="1416677"/>
          </a:xfrm>
          <a:prstGeom prst="rect">
            <a:avLst/>
          </a:prstGeom>
        </p:spPr>
      </p:pic>
    </p:spTree>
    <p:extLst>
      <p:ext uri="{BB962C8B-B14F-4D97-AF65-F5344CB8AC3E}">
        <p14:creationId xmlns:p14="http://schemas.microsoft.com/office/powerpoint/2010/main" val="10312981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3429000"/>
            <a:ext cx="8219256" cy="2697163"/>
          </a:xfrm>
        </p:spPr>
        <p:txBody>
          <a:bodyPr>
            <a:normAutofit/>
          </a:bodyPr>
          <a:lstStyle/>
          <a:p>
            <a:pPr marL="0" indent="0">
              <a:buNone/>
            </a:pPr>
            <a:r>
              <a:rPr lang="en-CA" sz="2400" dirty="0"/>
              <a:t>Dare to dream of </a:t>
            </a:r>
            <a:r>
              <a:rPr lang="en-CA" sz="2400" dirty="0" smtClean="0"/>
              <a:t>a world of freedom for everyone… </a:t>
            </a:r>
            <a:r>
              <a:rPr lang="en-CA" sz="2400" dirty="0"/>
              <a:t>a world  that celebrates all genders,  all  healthy passions,  all healthy pleasure,  and all sexual orientations,  including </a:t>
            </a:r>
            <a:r>
              <a:rPr lang="en-CA" sz="2400" dirty="0" smtClean="0"/>
              <a:t>yours. </a:t>
            </a:r>
            <a:r>
              <a:rPr lang="en-CA" sz="2400" dirty="0"/>
              <a:t>Let’s </a:t>
            </a:r>
            <a:r>
              <a:rPr lang="en-CA" sz="2400" dirty="0" smtClean="0"/>
              <a:t>start here today…</a:t>
            </a:r>
            <a:endParaRPr lang="en-CA" sz="2400"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5441323"/>
            <a:ext cx="9172571" cy="1416677"/>
          </a:xfrm>
          <a:prstGeom prst="rect">
            <a:avLst/>
          </a:prstGeom>
        </p:spPr>
      </p:pic>
    </p:spTree>
    <p:extLst>
      <p:ext uri="{BB962C8B-B14F-4D97-AF65-F5344CB8AC3E}">
        <p14:creationId xmlns:p14="http://schemas.microsoft.com/office/powerpoint/2010/main" val="28373856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3789040"/>
            <a:ext cx="8219256" cy="2337123"/>
          </a:xfrm>
        </p:spPr>
        <p:txBody>
          <a:bodyPr>
            <a:normAutofit/>
          </a:bodyPr>
          <a:lstStyle/>
          <a:p>
            <a:pPr marL="0" indent="0" algn="ctr">
              <a:buNone/>
            </a:pPr>
            <a:r>
              <a:rPr lang="en-CA" sz="2400" dirty="0" smtClean="0"/>
              <a:t>OUTstanding Loyalty &amp; Diversity Quiz Game™</a:t>
            </a:r>
          </a:p>
          <a:p>
            <a:pPr marL="0" indent="0">
              <a:buNone/>
            </a:pPr>
            <a:endParaRPr lang="en-CA" sz="2400" dirty="0"/>
          </a:p>
          <a:p>
            <a:pPr marL="0" indent="0">
              <a:buNone/>
            </a:pPr>
            <a:r>
              <a:rPr lang="en-CA" sz="2400" dirty="0" smtClean="0"/>
              <a:t>Take about 10-15 minutes to do the quiz in your manual on your own or with a partner.  Guessing is fine.</a:t>
            </a:r>
            <a:endParaRPr lang="en-CA" sz="2400" dirty="0"/>
          </a:p>
        </p:txBody>
      </p:sp>
    </p:spTree>
    <p:extLst>
      <p:ext uri="{BB962C8B-B14F-4D97-AF65-F5344CB8AC3E}">
        <p14:creationId xmlns:p14="http://schemas.microsoft.com/office/powerpoint/2010/main" val="21691880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67544" y="3212976"/>
            <a:ext cx="8496944" cy="3528392"/>
          </a:xfrm>
        </p:spPr>
        <p:txBody>
          <a:bodyPr>
            <a:normAutofit/>
          </a:bodyPr>
          <a:lstStyle/>
          <a:p>
            <a:pPr algn="l"/>
            <a:r>
              <a:rPr lang="en-CA" sz="2400" dirty="0" smtClean="0">
                <a:latin typeface="Century Gothic" pitchFamily="34" charset="0"/>
              </a:rPr>
              <a:t>Diversity can be a sensitive topic.  To make this workshop a positive space,  I’m asking everyone  here to. . .</a:t>
            </a:r>
            <a:br>
              <a:rPr lang="en-CA" sz="2400" dirty="0" smtClean="0">
                <a:latin typeface="Century Gothic" pitchFamily="34" charset="0"/>
              </a:rPr>
            </a:br>
            <a:r>
              <a:rPr lang="en-CA" sz="2400" dirty="0">
                <a:latin typeface="Century Gothic" pitchFamily="34" charset="0"/>
              </a:rPr>
              <a:t> 1</a:t>
            </a:r>
            <a:r>
              <a:rPr lang="en-CA" sz="2400" dirty="0" smtClean="0">
                <a:latin typeface="Century Gothic" pitchFamily="34" charset="0"/>
              </a:rPr>
              <a:t>) respect  everyone, and 	</a:t>
            </a:r>
            <a:br>
              <a:rPr lang="en-CA" sz="2400" dirty="0" smtClean="0">
                <a:latin typeface="Century Gothic" pitchFamily="34" charset="0"/>
              </a:rPr>
            </a:br>
            <a:r>
              <a:rPr lang="en-CA" sz="2400" dirty="0">
                <a:latin typeface="Century Gothic" pitchFamily="34" charset="0"/>
              </a:rPr>
              <a:t> 2</a:t>
            </a:r>
            <a:r>
              <a:rPr lang="en-CA" sz="2400" dirty="0" smtClean="0">
                <a:latin typeface="Century Gothic" pitchFamily="34" charset="0"/>
              </a:rPr>
              <a:t>) follow the Ontario Human Rights Code (one of the most comprehensive codes worldwide). </a:t>
            </a:r>
            <a:br>
              <a:rPr lang="en-CA" sz="2400" dirty="0" smtClean="0">
                <a:latin typeface="Century Gothic" pitchFamily="34" charset="0"/>
              </a:rPr>
            </a:br>
            <a:r>
              <a:rPr lang="en-CA" sz="2400" dirty="0" smtClean="0">
                <a:latin typeface="Century Gothic" pitchFamily="34" charset="0"/>
              </a:rPr>
              <a:t/>
            </a:r>
            <a:br>
              <a:rPr lang="en-CA" sz="2400" dirty="0" smtClean="0">
                <a:latin typeface="Century Gothic" pitchFamily="34" charset="0"/>
              </a:rPr>
            </a:br>
            <a:r>
              <a:rPr lang="en-CA" sz="2400" dirty="0" smtClean="0">
                <a:latin typeface="Century Gothic" pitchFamily="34" charset="0"/>
              </a:rPr>
              <a:t>Please raise </a:t>
            </a:r>
            <a:r>
              <a:rPr lang="en-CA" sz="2400" dirty="0">
                <a:latin typeface="Century Gothic" pitchFamily="34" charset="0"/>
              </a:rPr>
              <a:t>your hands if you agree.</a:t>
            </a:r>
          </a:p>
        </p:txBody>
      </p:sp>
    </p:spTree>
    <p:extLst>
      <p:ext uri="{BB962C8B-B14F-4D97-AF65-F5344CB8AC3E}">
        <p14:creationId xmlns:p14="http://schemas.microsoft.com/office/powerpoint/2010/main" val="720161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67544" y="3356992"/>
            <a:ext cx="8496944" cy="3384376"/>
          </a:xfrm>
        </p:spPr>
        <p:txBody>
          <a:bodyPr>
            <a:normAutofit fontScale="90000"/>
          </a:bodyPr>
          <a:lstStyle/>
          <a:p>
            <a:pPr algn="l"/>
            <a:r>
              <a:rPr lang="en-CA" sz="2400" dirty="0">
                <a:latin typeface="Century Gothic" pitchFamily="34" charset="0"/>
              </a:rPr>
              <a:t>The </a:t>
            </a:r>
            <a:r>
              <a:rPr lang="en-CA" sz="2400" i="1" dirty="0">
                <a:latin typeface="Century Gothic" pitchFamily="34" charset="0"/>
              </a:rPr>
              <a:t>Code</a:t>
            </a:r>
            <a:r>
              <a:rPr lang="en-CA" sz="2400" dirty="0">
                <a:latin typeface="Century Gothic" pitchFamily="34" charset="0"/>
              </a:rPr>
              <a:t> prohibits actions that discriminate against people based on a protected </a:t>
            </a:r>
            <a:r>
              <a:rPr lang="en-CA" sz="2400" i="1" dirty="0">
                <a:latin typeface="Century Gothic" pitchFamily="34" charset="0"/>
              </a:rPr>
              <a:t>ground</a:t>
            </a:r>
            <a:r>
              <a:rPr lang="en-CA" sz="2400" dirty="0">
                <a:latin typeface="Century Gothic" pitchFamily="34" charset="0"/>
              </a:rPr>
              <a:t> in a protected </a:t>
            </a:r>
            <a:r>
              <a:rPr lang="en-CA" sz="2400" i="1" dirty="0">
                <a:latin typeface="Century Gothic" pitchFamily="34" charset="0"/>
              </a:rPr>
              <a:t>social area</a:t>
            </a:r>
            <a:r>
              <a:rPr lang="en-CA" sz="2400" dirty="0" smtClean="0">
                <a:latin typeface="Century Gothic" pitchFamily="34" charset="0"/>
              </a:rPr>
              <a:t>.</a:t>
            </a:r>
            <a:br>
              <a:rPr lang="en-CA" sz="2400" dirty="0" smtClean="0">
                <a:latin typeface="Century Gothic" pitchFamily="34" charset="0"/>
              </a:rPr>
            </a:br>
            <a:r>
              <a:rPr lang="en-CA" sz="2400" dirty="0" smtClean="0">
                <a:latin typeface="Century Gothic" pitchFamily="34" charset="0"/>
              </a:rPr>
              <a:t/>
            </a:r>
            <a:br>
              <a:rPr lang="en-CA" sz="2400" dirty="0" smtClean="0">
                <a:latin typeface="Century Gothic" pitchFamily="34" charset="0"/>
              </a:rPr>
            </a:br>
            <a:r>
              <a:rPr lang="en-CA" sz="2400" dirty="0" smtClean="0">
                <a:latin typeface="Century Gothic" pitchFamily="34" charset="0"/>
              </a:rPr>
              <a:t>Protected </a:t>
            </a:r>
            <a:r>
              <a:rPr lang="en-CA" sz="2400" dirty="0">
                <a:latin typeface="Century Gothic" pitchFamily="34" charset="0"/>
              </a:rPr>
              <a:t>social areas are:</a:t>
            </a:r>
            <a:br>
              <a:rPr lang="en-CA" sz="2400" dirty="0">
                <a:latin typeface="Century Gothic" pitchFamily="34" charset="0"/>
              </a:rPr>
            </a:br>
            <a:r>
              <a:rPr lang="en-CA" sz="2400" dirty="0">
                <a:latin typeface="Century Gothic" pitchFamily="34" charset="0"/>
              </a:rPr>
              <a:t>Accommodation (housing)</a:t>
            </a:r>
            <a:br>
              <a:rPr lang="en-CA" sz="2400" dirty="0">
                <a:latin typeface="Century Gothic" pitchFamily="34" charset="0"/>
              </a:rPr>
            </a:br>
            <a:r>
              <a:rPr lang="en-CA" sz="2400" dirty="0">
                <a:latin typeface="Century Gothic" pitchFamily="34" charset="0"/>
              </a:rPr>
              <a:t>Contracts</a:t>
            </a:r>
            <a:br>
              <a:rPr lang="en-CA" sz="2400" dirty="0">
                <a:latin typeface="Century Gothic" pitchFamily="34" charset="0"/>
              </a:rPr>
            </a:br>
            <a:r>
              <a:rPr lang="en-CA" sz="2400" dirty="0">
                <a:latin typeface="Century Gothic" pitchFamily="34" charset="0"/>
              </a:rPr>
              <a:t>Employment</a:t>
            </a:r>
            <a:br>
              <a:rPr lang="en-CA" sz="2400" dirty="0">
                <a:latin typeface="Century Gothic" pitchFamily="34" charset="0"/>
              </a:rPr>
            </a:br>
            <a:r>
              <a:rPr lang="en-CA" sz="2400" dirty="0">
                <a:latin typeface="Century Gothic" pitchFamily="34" charset="0"/>
              </a:rPr>
              <a:t>Services</a:t>
            </a:r>
            <a:br>
              <a:rPr lang="en-CA" sz="2400" dirty="0">
                <a:latin typeface="Century Gothic" pitchFamily="34" charset="0"/>
              </a:rPr>
            </a:br>
            <a:r>
              <a:rPr lang="en-CA" sz="2400" dirty="0">
                <a:latin typeface="Century Gothic" pitchFamily="34" charset="0"/>
              </a:rPr>
              <a:t>Vocational associations (unions).</a:t>
            </a:r>
          </a:p>
        </p:txBody>
      </p:sp>
    </p:spTree>
    <p:extLst>
      <p:ext uri="{BB962C8B-B14F-4D97-AF65-F5344CB8AC3E}">
        <p14:creationId xmlns:p14="http://schemas.microsoft.com/office/powerpoint/2010/main" val="8588371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11560" y="3356992"/>
            <a:ext cx="8352928" cy="3384376"/>
          </a:xfrm>
        </p:spPr>
        <p:txBody>
          <a:bodyPr>
            <a:normAutofit/>
          </a:bodyPr>
          <a:lstStyle/>
          <a:p>
            <a:pPr algn="l"/>
            <a:r>
              <a:rPr lang="en-CA" sz="2400" dirty="0" smtClean="0">
                <a:latin typeface="Century Gothic" pitchFamily="34" charset="0"/>
              </a:rPr>
              <a:t>1) Quick </a:t>
            </a:r>
            <a:r>
              <a:rPr lang="en-CA" sz="2400" dirty="0">
                <a:latin typeface="Century Gothic" pitchFamily="34" charset="0"/>
              </a:rPr>
              <a:t>intro </a:t>
            </a:r>
            <a:r>
              <a:rPr lang="en-CA" sz="2400" dirty="0" smtClean="0">
                <a:latin typeface="Century Gothic" pitchFamily="34" charset="0"/>
              </a:rPr>
              <a:t>to the Ontario Human </a:t>
            </a:r>
            <a:r>
              <a:rPr lang="en-CA" sz="2400" dirty="0" smtClean="0">
                <a:latin typeface="Century Gothic" pitchFamily="34" charset="0"/>
              </a:rPr>
              <a:t>Rights Code… Which </a:t>
            </a:r>
            <a:r>
              <a:rPr lang="en-CA" sz="2400" dirty="0">
                <a:latin typeface="Century Gothic" pitchFamily="34" charset="0"/>
              </a:rPr>
              <a:t>is </a:t>
            </a:r>
            <a:r>
              <a:rPr lang="en-CA" sz="2400" dirty="0" smtClean="0">
                <a:latin typeface="Century Gothic" pitchFamily="34" charset="0"/>
              </a:rPr>
              <a:t>NOT </a:t>
            </a:r>
            <a:r>
              <a:rPr lang="en-CA" sz="2400" dirty="0">
                <a:latin typeface="Century Gothic" pitchFamily="34" charset="0"/>
              </a:rPr>
              <a:t>true</a:t>
            </a:r>
            <a:r>
              <a:rPr lang="en-CA" sz="2400" dirty="0" smtClean="0">
                <a:latin typeface="Century Gothic" pitchFamily="34" charset="0"/>
              </a:rPr>
              <a:t>?  </a:t>
            </a:r>
            <a:br>
              <a:rPr lang="en-CA" sz="2400" dirty="0" smtClean="0">
                <a:latin typeface="Century Gothic" pitchFamily="34" charset="0"/>
              </a:rPr>
            </a:br>
            <a:r>
              <a:rPr lang="en-CA" sz="2400" dirty="0">
                <a:latin typeface="Century Gothic" pitchFamily="34" charset="0"/>
              </a:rPr>
              <a:t/>
            </a:r>
            <a:br>
              <a:rPr lang="en-CA" sz="2400" dirty="0">
                <a:latin typeface="Century Gothic" pitchFamily="34" charset="0"/>
              </a:rPr>
            </a:br>
            <a:r>
              <a:rPr lang="en-CA" sz="2400" dirty="0" smtClean="0">
                <a:latin typeface="Century Gothic" pitchFamily="34" charset="0"/>
              </a:rPr>
              <a:t>The code  is a law  that applies to:</a:t>
            </a:r>
            <a:br>
              <a:rPr lang="en-CA" sz="2400" dirty="0" smtClean="0">
                <a:latin typeface="Century Gothic" pitchFamily="34" charset="0"/>
              </a:rPr>
            </a:br>
            <a:r>
              <a:rPr lang="en-CA" sz="2400" dirty="0" smtClean="0">
                <a:latin typeface="Century Gothic" pitchFamily="34" charset="0"/>
              </a:rPr>
              <a:t>a) workplaces  such as this</a:t>
            </a:r>
            <a:br>
              <a:rPr lang="en-CA" sz="2400" dirty="0" smtClean="0">
                <a:latin typeface="Century Gothic" pitchFamily="34" charset="0"/>
              </a:rPr>
            </a:br>
            <a:r>
              <a:rPr lang="en-CA" sz="2400" dirty="0" smtClean="0">
                <a:latin typeface="Century Gothic" pitchFamily="34" charset="0"/>
              </a:rPr>
              <a:t>b)  services  such as this one</a:t>
            </a:r>
            <a:br>
              <a:rPr lang="en-CA" sz="2400" dirty="0" smtClean="0">
                <a:latin typeface="Century Gothic" pitchFamily="34" charset="0"/>
              </a:rPr>
            </a:br>
            <a:r>
              <a:rPr lang="en-CA" sz="2400" dirty="0" smtClean="0">
                <a:latin typeface="Century Gothic" pitchFamily="34" charset="0"/>
              </a:rPr>
              <a:t>c)  families</a:t>
            </a:r>
            <a:br>
              <a:rPr lang="en-CA" sz="2400" dirty="0" smtClean="0">
                <a:latin typeface="Century Gothic" pitchFamily="34" charset="0"/>
              </a:rPr>
            </a:br>
            <a:r>
              <a:rPr lang="en-CA" sz="2400" dirty="0" smtClean="0">
                <a:latin typeface="Century Gothic" pitchFamily="34" charset="0"/>
              </a:rPr>
              <a:t>d)  housing</a:t>
            </a:r>
            <a:endParaRPr lang="en-CA" sz="2400" dirty="0">
              <a:latin typeface="Century Gothic" pitchFamily="34" charset="0"/>
            </a:endParaRPr>
          </a:p>
        </p:txBody>
      </p:sp>
    </p:spTree>
    <p:extLst>
      <p:ext uri="{BB962C8B-B14F-4D97-AF65-F5344CB8AC3E}">
        <p14:creationId xmlns:p14="http://schemas.microsoft.com/office/powerpoint/2010/main" val="4108817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4005064"/>
            <a:ext cx="8075240" cy="2121099"/>
          </a:xfrm>
        </p:spPr>
        <p:txBody>
          <a:bodyPr/>
          <a:lstStyle/>
          <a:p>
            <a:pPr marL="0" indent="0" algn="ctr">
              <a:buNone/>
            </a:pPr>
            <a:r>
              <a:rPr lang="en-CA" dirty="0" smtClean="0"/>
              <a:t>You’re probably wondering  who I am. </a:t>
            </a:r>
          </a:p>
          <a:p>
            <a:pPr marL="0" indent="0" algn="ctr">
              <a:buNone/>
            </a:pPr>
            <a:r>
              <a:rPr lang="en-CA" dirty="0" smtClean="0"/>
              <a:t>Here is a quick intro to me &amp; my background. . .</a:t>
            </a:r>
            <a:endParaRPr lang="en-CA" dirty="0"/>
          </a:p>
        </p:txBody>
      </p:sp>
    </p:spTree>
    <p:extLst>
      <p:ext uri="{BB962C8B-B14F-4D97-AF65-F5344CB8AC3E}">
        <p14:creationId xmlns:p14="http://schemas.microsoft.com/office/powerpoint/2010/main" val="17863996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7584" y="3501008"/>
            <a:ext cx="8136904" cy="3240360"/>
          </a:xfrm>
        </p:spPr>
        <p:txBody>
          <a:bodyPr>
            <a:normAutofit/>
          </a:bodyPr>
          <a:lstStyle/>
          <a:p>
            <a:pPr algn="l"/>
            <a:r>
              <a:rPr lang="en-CA" sz="2400" dirty="0" smtClean="0">
                <a:latin typeface="Century Gothic" pitchFamily="34" charset="0"/>
              </a:rPr>
              <a:t>1) Answer: Which </a:t>
            </a:r>
            <a:r>
              <a:rPr lang="en-CA" sz="2400" dirty="0">
                <a:latin typeface="Century Gothic" pitchFamily="34" charset="0"/>
              </a:rPr>
              <a:t>is </a:t>
            </a:r>
            <a:r>
              <a:rPr lang="en-CA" sz="2400" dirty="0" smtClean="0">
                <a:latin typeface="Century Gothic" pitchFamily="34" charset="0"/>
              </a:rPr>
              <a:t>NOT </a:t>
            </a:r>
            <a:r>
              <a:rPr lang="en-CA" sz="2400" dirty="0">
                <a:latin typeface="Century Gothic" pitchFamily="34" charset="0"/>
              </a:rPr>
              <a:t>true</a:t>
            </a:r>
            <a:r>
              <a:rPr lang="en-CA" sz="2400" dirty="0" smtClean="0">
                <a:latin typeface="Century Gothic" pitchFamily="34" charset="0"/>
              </a:rPr>
              <a:t>?  </a:t>
            </a:r>
            <a:br>
              <a:rPr lang="en-CA" sz="2400" dirty="0" smtClean="0">
                <a:latin typeface="Century Gothic" pitchFamily="34" charset="0"/>
              </a:rPr>
            </a:br>
            <a:r>
              <a:rPr lang="en-CA" sz="2400" dirty="0">
                <a:latin typeface="Century Gothic" pitchFamily="34" charset="0"/>
              </a:rPr>
              <a:t/>
            </a:r>
            <a:br>
              <a:rPr lang="en-CA" sz="2400" dirty="0">
                <a:latin typeface="Century Gothic" pitchFamily="34" charset="0"/>
              </a:rPr>
            </a:br>
            <a:r>
              <a:rPr lang="en-CA" sz="2400" dirty="0" smtClean="0">
                <a:latin typeface="Century Gothic" pitchFamily="34" charset="0"/>
              </a:rPr>
              <a:t>The code  is a law  that applies to:</a:t>
            </a:r>
            <a:br>
              <a:rPr lang="en-CA" sz="2400" dirty="0" smtClean="0">
                <a:latin typeface="Century Gothic" pitchFamily="34" charset="0"/>
              </a:rPr>
            </a:br>
            <a:r>
              <a:rPr lang="en-CA" sz="2400" dirty="0" smtClean="0">
                <a:latin typeface="Century Gothic" pitchFamily="34" charset="0"/>
              </a:rPr>
              <a:t>a) workplaces  such as this</a:t>
            </a:r>
            <a:br>
              <a:rPr lang="en-CA" sz="2400" dirty="0" smtClean="0">
                <a:latin typeface="Century Gothic" pitchFamily="34" charset="0"/>
              </a:rPr>
            </a:br>
            <a:r>
              <a:rPr lang="en-CA" sz="2400" dirty="0" smtClean="0">
                <a:latin typeface="Century Gothic" pitchFamily="34" charset="0"/>
              </a:rPr>
              <a:t>b)  services  such as this one</a:t>
            </a:r>
            <a:br>
              <a:rPr lang="en-CA" sz="2400" dirty="0" smtClean="0">
                <a:latin typeface="Century Gothic" pitchFamily="34" charset="0"/>
              </a:rPr>
            </a:br>
            <a:r>
              <a:rPr lang="en-CA" sz="2400" b="1" strike="sngStrike" dirty="0" smtClean="0">
                <a:latin typeface="Century Gothic" pitchFamily="34" charset="0"/>
              </a:rPr>
              <a:t>c)  families</a:t>
            </a:r>
            <a:r>
              <a:rPr lang="en-CA" sz="2400" dirty="0" smtClean="0">
                <a:latin typeface="Century Gothic" pitchFamily="34" charset="0"/>
              </a:rPr>
              <a:t/>
            </a:r>
            <a:br>
              <a:rPr lang="en-CA" sz="2400" dirty="0" smtClean="0">
                <a:latin typeface="Century Gothic" pitchFamily="34" charset="0"/>
              </a:rPr>
            </a:br>
            <a:r>
              <a:rPr lang="en-CA" sz="2400" dirty="0" smtClean="0">
                <a:latin typeface="Century Gothic" pitchFamily="34" charset="0"/>
              </a:rPr>
              <a:t>d)  housing</a:t>
            </a:r>
            <a:endParaRPr lang="en-CA" sz="2400" dirty="0">
              <a:latin typeface="Century Gothic" pitchFamily="34" charset="0"/>
            </a:endParaRPr>
          </a:p>
        </p:txBody>
      </p:sp>
    </p:spTree>
    <p:extLst>
      <p:ext uri="{BB962C8B-B14F-4D97-AF65-F5344CB8AC3E}">
        <p14:creationId xmlns:p14="http://schemas.microsoft.com/office/powerpoint/2010/main" val="8421586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39552" y="3429000"/>
            <a:ext cx="8424936" cy="3312368"/>
          </a:xfrm>
        </p:spPr>
        <p:txBody>
          <a:bodyPr>
            <a:normAutofit/>
          </a:bodyPr>
          <a:lstStyle/>
          <a:p>
            <a:pPr algn="l"/>
            <a:r>
              <a:rPr lang="en-CA" sz="2400" dirty="0" smtClean="0">
                <a:latin typeface="Century Gothic" pitchFamily="34" charset="0"/>
              </a:rPr>
              <a:t>2) Which </a:t>
            </a:r>
            <a:r>
              <a:rPr lang="en-CA" sz="2400" dirty="0">
                <a:latin typeface="Century Gothic" pitchFamily="34" charset="0"/>
              </a:rPr>
              <a:t>is </a:t>
            </a:r>
            <a:r>
              <a:rPr lang="en-CA" sz="2400" dirty="0" smtClean="0">
                <a:latin typeface="Century Gothic" pitchFamily="34" charset="0"/>
              </a:rPr>
              <a:t>NOT </a:t>
            </a:r>
            <a:r>
              <a:rPr lang="en-CA" sz="2400" dirty="0">
                <a:latin typeface="Century Gothic" pitchFamily="34" charset="0"/>
              </a:rPr>
              <a:t>true</a:t>
            </a:r>
            <a:r>
              <a:rPr lang="en-CA" sz="2400" dirty="0" smtClean="0">
                <a:latin typeface="Century Gothic" pitchFamily="34" charset="0"/>
              </a:rPr>
              <a:t>?  </a:t>
            </a:r>
            <a:br>
              <a:rPr lang="en-CA" sz="2400" dirty="0" smtClean="0">
                <a:latin typeface="Century Gothic" pitchFamily="34" charset="0"/>
              </a:rPr>
            </a:br>
            <a:r>
              <a:rPr lang="en-CA" sz="2400" dirty="0">
                <a:latin typeface="Century Gothic" pitchFamily="34" charset="0"/>
              </a:rPr>
              <a:t/>
            </a:r>
            <a:br>
              <a:rPr lang="en-CA" sz="2400" dirty="0">
                <a:latin typeface="Century Gothic" pitchFamily="34" charset="0"/>
              </a:rPr>
            </a:br>
            <a:r>
              <a:rPr lang="en-CA" sz="2400" dirty="0" smtClean="0">
                <a:latin typeface="Century Gothic" pitchFamily="34" charset="0"/>
              </a:rPr>
              <a:t>The code  promotes justice for people of all:</a:t>
            </a:r>
            <a:br>
              <a:rPr lang="en-CA" sz="2400" dirty="0" smtClean="0">
                <a:latin typeface="Century Gothic" pitchFamily="34" charset="0"/>
              </a:rPr>
            </a:br>
            <a:r>
              <a:rPr lang="en-CA" sz="2400" dirty="0" smtClean="0">
                <a:latin typeface="Century Gothic" pitchFamily="34" charset="0"/>
              </a:rPr>
              <a:t>a)  races, cultures, colours,</a:t>
            </a:r>
            <a:br>
              <a:rPr lang="en-CA" sz="2400" dirty="0" smtClean="0">
                <a:latin typeface="Century Gothic" pitchFamily="34" charset="0"/>
              </a:rPr>
            </a:br>
            <a:r>
              <a:rPr lang="en-CA" sz="2400" dirty="0" smtClean="0">
                <a:latin typeface="Century Gothic" pitchFamily="34" charset="0"/>
              </a:rPr>
              <a:t>b)  sexual orientations</a:t>
            </a:r>
            <a:br>
              <a:rPr lang="en-CA" sz="2400" dirty="0" smtClean="0">
                <a:latin typeface="Century Gothic" pitchFamily="34" charset="0"/>
              </a:rPr>
            </a:br>
            <a:r>
              <a:rPr lang="en-CA" sz="2400" dirty="0" smtClean="0">
                <a:latin typeface="Century Gothic" pitchFamily="34" charset="0"/>
              </a:rPr>
              <a:t>c)  genders &amp; gender identities</a:t>
            </a:r>
            <a:br>
              <a:rPr lang="en-CA" sz="2400" dirty="0" smtClean="0">
                <a:latin typeface="Century Gothic" pitchFamily="34" charset="0"/>
              </a:rPr>
            </a:br>
            <a:r>
              <a:rPr lang="en-CA" sz="2400" dirty="0" smtClean="0">
                <a:latin typeface="Century Gothic" pitchFamily="34" charset="0"/>
              </a:rPr>
              <a:t>d</a:t>
            </a:r>
            <a:r>
              <a:rPr lang="en-CA" sz="2400" dirty="0">
                <a:latin typeface="Century Gothic" pitchFamily="34" charset="0"/>
              </a:rPr>
              <a:t>) sizes</a:t>
            </a:r>
          </a:p>
        </p:txBody>
      </p:sp>
    </p:spTree>
    <p:extLst>
      <p:ext uri="{BB962C8B-B14F-4D97-AF65-F5344CB8AC3E}">
        <p14:creationId xmlns:p14="http://schemas.microsoft.com/office/powerpoint/2010/main" val="1380397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3568" y="3429000"/>
            <a:ext cx="8280920" cy="3312368"/>
          </a:xfrm>
        </p:spPr>
        <p:txBody>
          <a:bodyPr>
            <a:normAutofit/>
          </a:bodyPr>
          <a:lstStyle/>
          <a:p>
            <a:pPr algn="l"/>
            <a:r>
              <a:rPr lang="en-CA" sz="2800" dirty="0" smtClean="0"/>
              <a:t>2) Answer…Which </a:t>
            </a:r>
            <a:r>
              <a:rPr lang="en-CA" sz="2800" dirty="0"/>
              <a:t>is </a:t>
            </a:r>
            <a:r>
              <a:rPr lang="en-CA" sz="2800" dirty="0" smtClean="0"/>
              <a:t>NOT </a:t>
            </a:r>
            <a:r>
              <a:rPr lang="en-CA" sz="2800" dirty="0"/>
              <a:t>true</a:t>
            </a:r>
            <a:r>
              <a:rPr lang="en-CA" sz="2800" dirty="0" smtClean="0"/>
              <a:t>?  </a:t>
            </a:r>
            <a:br>
              <a:rPr lang="en-CA" sz="2800" dirty="0" smtClean="0"/>
            </a:br>
            <a:r>
              <a:rPr lang="en-CA" sz="2800" dirty="0"/>
              <a:t/>
            </a:r>
            <a:br>
              <a:rPr lang="en-CA" sz="2800" dirty="0"/>
            </a:br>
            <a:r>
              <a:rPr lang="en-CA" sz="2800" dirty="0" smtClean="0"/>
              <a:t>The code  promotes justice for people of all:</a:t>
            </a:r>
            <a:br>
              <a:rPr lang="en-CA" sz="2800" dirty="0" smtClean="0"/>
            </a:br>
            <a:r>
              <a:rPr lang="en-CA" sz="2800" dirty="0" smtClean="0"/>
              <a:t>a)  races, cultures, colours,</a:t>
            </a:r>
            <a:br>
              <a:rPr lang="en-CA" sz="2800" dirty="0" smtClean="0"/>
            </a:br>
            <a:r>
              <a:rPr lang="en-CA" sz="2800" dirty="0" smtClean="0"/>
              <a:t>b)  sexual orientations</a:t>
            </a:r>
            <a:br>
              <a:rPr lang="en-CA" sz="2800" dirty="0" smtClean="0"/>
            </a:br>
            <a:r>
              <a:rPr lang="en-CA" sz="2800" dirty="0" smtClean="0"/>
              <a:t>c)  genders &amp; gender identities</a:t>
            </a:r>
            <a:br>
              <a:rPr lang="en-CA" sz="2800" dirty="0" smtClean="0"/>
            </a:br>
            <a:r>
              <a:rPr lang="en-CA" sz="2800" b="1" strike="sngStrike" dirty="0" smtClean="0"/>
              <a:t>d</a:t>
            </a:r>
            <a:r>
              <a:rPr lang="en-CA" sz="2800" b="1" strike="sngStrike" dirty="0"/>
              <a:t>) sizes</a:t>
            </a:r>
          </a:p>
        </p:txBody>
      </p:sp>
    </p:spTree>
    <p:extLst>
      <p:ext uri="{BB962C8B-B14F-4D97-AF65-F5344CB8AC3E}">
        <p14:creationId xmlns:p14="http://schemas.microsoft.com/office/powerpoint/2010/main" val="13931781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11560" y="3429000"/>
            <a:ext cx="8352928" cy="3312368"/>
          </a:xfrm>
        </p:spPr>
        <p:txBody>
          <a:bodyPr>
            <a:normAutofit fontScale="90000"/>
          </a:bodyPr>
          <a:lstStyle/>
          <a:p>
            <a:pPr algn="l"/>
            <a:r>
              <a:rPr lang="en-CA" sz="2400" dirty="0" smtClean="0"/>
              <a:t>3) Quick intro to the Ontario Human Rights code… Which </a:t>
            </a:r>
            <a:r>
              <a:rPr lang="en-CA" sz="2400" dirty="0"/>
              <a:t>is </a:t>
            </a:r>
            <a:r>
              <a:rPr lang="en-CA" sz="2400" dirty="0" smtClean="0"/>
              <a:t>NOT </a:t>
            </a:r>
            <a:r>
              <a:rPr lang="en-CA" sz="2400" dirty="0"/>
              <a:t>true</a:t>
            </a:r>
            <a:r>
              <a:rPr lang="en-CA" sz="2400" dirty="0" smtClean="0"/>
              <a:t>?  </a:t>
            </a:r>
            <a:r>
              <a:rPr lang="en-CA" sz="2400" dirty="0"/>
              <a:t/>
            </a:r>
            <a:br>
              <a:rPr lang="en-CA" sz="2400" dirty="0"/>
            </a:br>
            <a:r>
              <a:rPr lang="en-CA" sz="2400" dirty="0" smtClean="0"/>
              <a:t>The code  promotes justice for people of all:</a:t>
            </a:r>
            <a:br>
              <a:rPr lang="en-CA" sz="2400" dirty="0" smtClean="0"/>
            </a:br>
            <a:r>
              <a:rPr lang="en-CA" sz="2400" dirty="0" smtClean="0"/>
              <a:t>a)  dress styles </a:t>
            </a:r>
            <a:br>
              <a:rPr lang="en-CA" sz="2400" dirty="0" smtClean="0"/>
            </a:br>
            <a:r>
              <a:rPr lang="en-CA" sz="2400" dirty="0" smtClean="0"/>
              <a:t>b)  abilities &amp; disabilities</a:t>
            </a:r>
            <a:br>
              <a:rPr lang="en-CA" sz="2400" dirty="0" smtClean="0"/>
            </a:br>
            <a:r>
              <a:rPr lang="en-CA" sz="2400" dirty="0" smtClean="0"/>
              <a:t>c)  religions  and national backgrounds</a:t>
            </a:r>
            <a:br>
              <a:rPr lang="en-CA" sz="2400" dirty="0" smtClean="0"/>
            </a:br>
            <a:r>
              <a:rPr lang="en-CA" sz="2400" dirty="0" smtClean="0"/>
              <a:t>d</a:t>
            </a:r>
            <a:r>
              <a:rPr lang="en-CA" sz="2400" dirty="0"/>
              <a:t>) family </a:t>
            </a:r>
            <a:r>
              <a:rPr lang="en-CA" sz="2400" dirty="0" smtClean="0"/>
              <a:t>statuses (married, single, divorced,  with or without kids…)</a:t>
            </a:r>
            <a:r>
              <a:rPr lang="en-CA" sz="2400" dirty="0"/>
              <a:t/>
            </a:r>
            <a:br>
              <a:rPr lang="en-CA" sz="2400" dirty="0"/>
            </a:br>
            <a:endParaRPr lang="en-CA" sz="2400" dirty="0"/>
          </a:p>
        </p:txBody>
      </p:sp>
    </p:spTree>
    <p:extLst>
      <p:ext uri="{BB962C8B-B14F-4D97-AF65-F5344CB8AC3E}">
        <p14:creationId xmlns:p14="http://schemas.microsoft.com/office/powerpoint/2010/main" val="31171155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11560" y="3429000"/>
            <a:ext cx="8352928" cy="3312368"/>
          </a:xfrm>
        </p:spPr>
        <p:txBody>
          <a:bodyPr>
            <a:normAutofit fontScale="90000"/>
          </a:bodyPr>
          <a:lstStyle/>
          <a:p>
            <a:pPr algn="l"/>
            <a:r>
              <a:rPr lang="en-CA" sz="2800" dirty="0" smtClean="0"/>
              <a:t>3) Answer…Which </a:t>
            </a:r>
            <a:r>
              <a:rPr lang="en-CA" sz="2800" dirty="0"/>
              <a:t>is </a:t>
            </a:r>
            <a:r>
              <a:rPr lang="en-CA" sz="2800" dirty="0" smtClean="0"/>
              <a:t>NOT </a:t>
            </a:r>
            <a:r>
              <a:rPr lang="en-CA" sz="2800" dirty="0"/>
              <a:t>true</a:t>
            </a:r>
            <a:r>
              <a:rPr lang="en-CA" sz="2800" dirty="0" smtClean="0"/>
              <a:t>?  </a:t>
            </a:r>
            <a:r>
              <a:rPr lang="en-CA" sz="2800" dirty="0"/>
              <a:t/>
            </a:r>
            <a:br>
              <a:rPr lang="en-CA" sz="2800" dirty="0"/>
            </a:br>
            <a:r>
              <a:rPr lang="en-CA" sz="2800" dirty="0" smtClean="0"/>
              <a:t>The code  promotes justice for people of all:</a:t>
            </a:r>
            <a:br>
              <a:rPr lang="en-CA" sz="2800" dirty="0" smtClean="0"/>
            </a:br>
            <a:r>
              <a:rPr lang="en-CA" sz="2800" b="1" strike="sngStrike" dirty="0" smtClean="0"/>
              <a:t>a)  dress styles </a:t>
            </a:r>
            <a:r>
              <a:rPr lang="en-CA" sz="2800" dirty="0" smtClean="0"/>
              <a:t/>
            </a:r>
            <a:br>
              <a:rPr lang="en-CA" sz="2800" dirty="0" smtClean="0"/>
            </a:br>
            <a:r>
              <a:rPr lang="en-CA" sz="2800" dirty="0" smtClean="0"/>
              <a:t>b)  abilities &amp; disabilities</a:t>
            </a:r>
            <a:br>
              <a:rPr lang="en-CA" sz="2800" dirty="0" smtClean="0"/>
            </a:br>
            <a:r>
              <a:rPr lang="en-CA" sz="2800" dirty="0" smtClean="0"/>
              <a:t>c)  religions  and national backgrounds</a:t>
            </a:r>
            <a:br>
              <a:rPr lang="en-CA" sz="2800" dirty="0" smtClean="0"/>
            </a:br>
            <a:r>
              <a:rPr lang="en-CA" sz="2800" dirty="0" smtClean="0"/>
              <a:t>d</a:t>
            </a:r>
            <a:r>
              <a:rPr lang="en-CA" sz="2800" dirty="0"/>
              <a:t>) family </a:t>
            </a:r>
            <a:r>
              <a:rPr lang="en-CA" sz="2800" dirty="0" smtClean="0"/>
              <a:t>statuses (married, single, divorced,  with or without kids…)</a:t>
            </a:r>
            <a:r>
              <a:rPr lang="en-CA" sz="2800" dirty="0"/>
              <a:t/>
            </a:r>
            <a:br>
              <a:rPr lang="en-CA" sz="2800" dirty="0"/>
            </a:br>
            <a:endParaRPr lang="en-CA" sz="2800" dirty="0"/>
          </a:p>
        </p:txBody>
      </p:sp>
    </p:spTree>
    <p:extLst>
      <p:ext uri="{BB962C8B-B14F-4D97-AF65-F5344CB8AC3E}">
        <p14:creationId xmlns:p14="http://schemas.microsoft.com/office/powerpoint/2010/main" val="9542696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51520" y="3356992"/>
            <a:ext cx="8712968" cy="3384376"/>
          </a:xfrm>
        </p:spPr>
        <p:txBody>
          <a:bodyPr>
            <a:noAutofit/>
          </a:bodyPr>
          <a:lstStyle/>
          <a:p>
            <a:pPr algn="l"/>
            <a:r>
              <a:rPr lang="en-CA" sz="2400" b="1" dirty="0" smtClean="0"/>
              <a:t>Protected </a:t>
            </a:r>
            <a:r>
              <a:rPr lang="en-CA" sz="2400" b="1" dirty="0"/>
              <a:t>grounds are:</a:t>
            </a:r>
            <a:br>
              <a:rPr lang="en-CA" sz="2400" b="1" dirty="0"/>
            </a:br>
            <a:r>
              <a:rPr lang="en-CA" sz="2400" dirty="0" smtClean="0"/>
              <a:t>Age, Ancestry</a:t>
            </a:r>
            <a:r>
              <a:rPr lang="en-CA" sz="2400" dirty="0"/>
              <a:t>, colour, </a:t>
            </a:r>
            <a:r>
              <a:rPr lang="en-CA" sz="2400" dirty="0" smtClean="0"/>
              <a:t>race, Citizenship, Ethnic origin, Place </a:t>
            </a:r>
            <a:r>
              <a:rPr lang="en-CA" sz="2400" dirty="0"/>
              <a:t>of </a:t>
            </a:r>
            <a:r>
              <a:rPr lang="en-CA" sz="2400" dirty="0" smtClean="0"/>
              <a:t>origin, Creed, Disability, Family status, Marital </a:t>
            </a:r>
            <a:r>
              <a:rPr lang="en-CA" sz="2400" dirty="0"/>
              <a:t>status (including single </a:t>
            </a:r>
            <a:r>
              <a:rPr lang="en-CA" sz="2400" dirty="0" smtClean="0"/>
              <a:t>status), </a:t>
            </a:r>
            <a:r>
              <a:rPr lang="en-CA" sz="2400" b="1" dirty="0" smtClean="0"/>
              <a:t>Gender </a:t>
            </a:r>
            <a:r>
              <a:rPr lang="en-CA" sz="2400" b="1" dirty="0"/>
              <a:t>identity, gender </a:t>
            </a:r>
            <a:r>
              <a:rPr lang="en-CA" sz="2400" b="1" dirty="0" smtClean="0"/>
              <a:t>expression, </a:t>
            </a:r>
            <a:r>
              <a:rPr lang="en-CA" sz="2400" dirty="0" smtClean="0"/>
              <a:t>Receipt </a:t>
            </a:r>
            <a:r>
              <a:rPr lang="en-CA" sz="2400" dirty="0"/>
              <a:t>of public assistance (in housing </a:t>
            </a:r>
            <a:r>
              <a:rPr lang="en-CA" sz="2400" dirty="0" smtClean="0"/>
              <a:t>only), Record </a:t>
            </a:r>
            <a:r>
              <a:rPr lang="en-CA" sz="2400" dirty="0"/>
              <a:t>of offences (in employment </a:t>
            </a:r>
            <a:r>
              <a:rPr lang="en-CA" sz="2400" dirty="0" smtClean="0"/>
              <a:t>only), Sex </a:t>
            </a:r>
            <a:r>
              <a:rPr lang="en-CA" sz="2400" dirty="0"/>
              <a:t>(including pregnancy and </a:t>
            </a:r>
            <a:r>
              <a:rPr lang="en-CA" sz="2400" dirty="0" smtClean="0"/>
              <a:t>breastfeeding), </a:t>
            </a:r>
            <a:r>
              <a:rPr lang="en-CA" sz="2400" b="1" dirty="0" smtClean="0"/>
              <a:t>Sexual orientation</a:t>
            </a:r>
            <a:r>
              <a:rPr lang="en-CA" sz="2400" b="1" dirty="0"/>
              <a:t/>
            </a:r>
            <a:br>
              <a:rPr lang="en-CA" sz="2400" b="1" dirty="0"/>
            </a:br>
            <a:endParaRPr lang="en-CA" sz="2400" b="1" dirty="0"/>
          </a:p>
        </p:txBody>
      </p:sp>
    </p:spTree>
    <p:extLst>
      <p:ext uri="{BB962C8B-B14F-4D97-AF65-F5344CB8AC3E}">
        <p14:creationId xmlns:p14="http://schemas.microsoft.com/office/powerpoint/2010/main" val="36774477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67544" y="3501008"/>
            <a:ext cx="8280920" cy="3240360"/>
          </a:xfrm>
        </p:spPr>
        <p:txBody>
          <a:bodyPr>
            <a:normAutofit fontScale="90000"/>
          </a:bodyPr>
          <a:lstStyle/>
          <a:p>
            <a:pPr algn="l"/>
            <a:r>
              <a:rPr lang="en-CA" sz="2800" dirty="0" smtClean="0"/>
              <a:t>4) With </a:t>
            </a:r>
            <a:r>
              <a:rPr lang="en-CA" sz="2800" dirty="0"/>
              <a:t>OUTstanding Lives.org, </a:t>
            </a:r>
            <a:r>
              <a:rPr lang="en-CA" sz="2800" dirty="0" smtClean="0"/>
              <a:t>what does LGBTF stand for (guess)?</a:t>
            </a:r>
            <a:br>
              <a:rPr lang="en-CA" sz="2800" dirty="0" smtClean="0"/>
            </a:br>
            <a:r>
              <a:rPr lang="en-CA" sz="2800" dirty="0" smtClean="0"/>
              <a:t/>
            </a:r>
            <a:br>
              <a:rPr lang="en-CA" sz="2800" dirty="0" smtClean="0"/>
            </a:br>
            <a:r>
              <a:rPr lang="en-CA" sz="2800" dirty="0" smtClean="0"/>
              <a:t>A) Loveable, Great, Beautiful, Terrific &amp;Fabulous</a:t>
            </a:r>
            <a:br>
              <a:rPr lang="en-CA" sz="2800" dirty="0" smtClean="0"/>
            </a:br>
            <a:r>
              <a:rPr lang="en-CA" sz="2800" dirty="0" smtClean="0"/>
              <a:t>B) Lesbian</a:t>
            </a:r>
            <a:r>
              <a:rPr lang="en-CA" sz="2800" dirty="0"/>
              <a:t>, Gay, Bisexual, Trans </a:t>
            </a:r>
            <a:r>
              <a:rPr lang="en-CA" sz="2800" dirty="0" smtClean="0"/>
              <a:t>people </a:t>
            </a:r>
            <a:r>
              <a:rPr lang="en-CA" sz="2800" dirty="0"/>
              <a:t>and </a:t>
            </a:r>
            <a:r>
              <a:rPr lang="en-CA" sz="2800" dirty="0" smtClean="0"/>
              <a:t>Friends</a:t>
            </a:r>
            <a:br>
              <a:rPr lang="en-CA" sz="2800" dirty="0" smtClean="0"/>
            </a:br>
            <a:r>
              <a:rPr lang="en-CA" sz="2800" dirty="0" smtClean="0"/>
              <a:t>c) Lesbian</a:t>
            </a:r>
            <a:r>
              <a:rPr lang="en-CA" sz="2800" dirty="0"/>
              <a:t>, Gay, Bisexual, Trans </a:t>
            </a:r>
            <a:r>
              <a:rPr lang="en-CA" sz="2800" dirty="0" smtClean="0"/>
              <a:t>people </a:t>
            </a:r>
            <a:r>
              <a:rPr lang="en-CA" sz="2800" dirty="0"/>
              <a:t>and </a:t>
            </a:r>
            <a:r>
              <a:rPr lang="en-CA" sz="2800" dirty="0" smtClean="0"/>
              <a:t>Family</a:t>
            </a:r>
            <a:endParaRPr lang="en-CA" sz="2800" dirty="0"/>
          </a:p>
        </p:txBody>
      </p:sp>
    </p:spTree>
    <p:extLst>
      <p:ext uri="{BB962C8B-B14F-4D97-AF65-F5344CB8AC3E}">
        <p14:creationId xmlns:p14="http://schemas.microsoft.com/office/powerpoint/2010/main" val="4715508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67544" y="3573016"/>
            <a:ext cx="8496944" cy="3168352"/>
          </a:xfrm>
        </p:spPr>
        <p:txBody>
          <a:bodyPr>
            <a:normAutofit fontScale="90000"/>
          </a:bodyPr>
          <a:lstStyle/>
          <a:p>
            <a:pPr algn="l"/>
            <a:r>
              <a:rPr lang="en-CA" sz="3200" dirty="0" smtClean="0"/>
              <a:t>4) With OUTstanding Lives.org, LGBTF stands for</a:t>
            </a:r>
            <a:br>
              <a:rPr lang="en-CA" sz="3200" dirty="0" smtClean="0"/>
            </a:br>
            <a:r>
              <a:rPr lang="en-CA" sz="3200" dirty="0" smtClean="0"/>
              <a:t>A) Loveable, Great, Beautiful, &amp; Fabulous</a:t>
            </a:r>
            <a:br>
              <a:rPr lang="en-CA" sz="3200" dirty="0" smtClean="0"/>
            </a:br>
            <a:r>
              <a:rPr lang="en-CA" sz="3200" b="1" dirty="0" smtClean="0"/>
              <a:t>B) Lesbian</a:t>
            </a:r>
            <a:r>
              <a:rPr lang="en-CA" sz="3200" b="1" dirty="0"/>
              <a:t>, Gay, Bisexual, Trans </a:t>
            </a:r>
            <a:r>
              <a:rPr lang="en-CA" sz="3200" b="1" dirty="0" smtClean="0"/>
              <a:t>people </a:t>
            </a:r>
            <a:r>
              <a:rPr lang="en-CA" sz="3200" b="1" dirty="0"/>
              <a:t>and </a:t>
            </a:r>
            <a:r>
              <a:rPr lang="en-CA" sz="3200" b="1" dirty="0" smtClean="0"/>
              <a:t>Friends</a:t>
            </a:r>
            <a:br>
              <a:rPr lang="en-CA" sz="3200" b="1" dirty="0" smtClean="0"/>
            </a:br>
            <a:r>
              <a:rPr lang="en-CA" sz="3200" dirty="0" smtClean="0"/>
              <a:t>c) Lesbian</a:t>
            </a:r>
            <a:r>
              <a:rPr lang="en-CA" sz="3200" dirty="0"/>
              <a:t>, Gay, Bisexual, Trans </a:t>
            </a:r>
            <a:r>
              <a:rPr lang="en-CA" sz="3200" dirty="0" smtClean="0"/>
              <a:t>people </a:t>
            </a:r>
            <a:r>
              <a:rPr lang="en-CA" sz="3200" dirty="0"/>
              <a:t>and </a:t>
            </a:r>
            <a:r>
              <a:rPr lang="en-CA" sz="3200" dirty="0" smtClean="0"/>
              <a:t>Family</a:t>
            </a:r>
            <a:endParaRPr lang="en-CA" sz="3200" dirty="0"/>
          </a:p>
        </p:txBody>
      </p:sp>
    </p:spTree>
    <p:extLst>
      <p:ext uri="{BB962C8B-B14F-4D97-AF65-F5344CB8AC3E}">
        <p14:creationId xmlns:p14="http://schemas.microsoft.com/office/powerpoint/2010/main" val="39294649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3501008"/>
            <a:ext cx="8147248" cy="2952328"/>
          </a:xfrm>
        </p:spPr>
        <p:txBody>
          <a:bodyPr>
            <a:normAutofit fontScale="85000" lnSpcReduction="20000"/>
          </a:bodyPr>
          <a:lstStyle/>
          <a:p>
            <a:pPr marL="0" indent="0">
              <a:buNone/>
            </a:pPr>
            <a:r>
              <a:rPr lang="en-CA" dirty="0" smtClean="0"/>
              <a:t>5) Learning more about the LGBT community can help you to…</a:t>
            </a:r>
          </a:p>
          <a:p>
            <a:pPr marL="0" indent="0">
              <a:buNone/>
            </a:pPr>
            <a:endParaRPr lang="en-CA" dirty="0" smtClean="0"/>
          </a:p>
          <a:p>
            <a:pPr marL="0" indent="0">
              <a:buNone/>
            </a:pPr>
            <a:r>
              <a:rPr lang="en-CA" dirty="0" smtClean="0"/>
              <a:t>A) accept yourself more fully</a:t>
            </a:r>
          </a:p>
          <a:p>
            <a:pPr marL="0" indent="0">
              <a:buNone/>
            </a:pPr>
            <a:r>
              <a:rPr lang="en-CA" dirty="0" smtClean="0"/>
              <a:t>B) accept your passion </a:t>
            </a:r>
          </a:p>
          <a:p>
            <a:pPr marL="0" indent="0">
              <a:buNone/>
            </a:pPr>
            <a:r>
              <a:rPr lang="en-CA" dirty="0" smtClean="0"/>
              <a:t>C) live your dreams</a:t>
            </a:r>
          </a:p>
          <a:p>
            <a:pPr marL="0" indent="0">
              <a:buNone/>
            </a:pPr>
            <a:r>
              <a:rPr lang="en-CA" dirty="0" smtClean="0"/>
              <a:t>D) all of the above</a:t>
            </a:r>
          </a:p>
          <a:p>
            <a:endParaRPr lang="en-CA" dirty="0" smtClean="0"/>
          </a:p>
          <a:p>
            <a:endParaRPr lang="en-CA" dirty="0"/>
          </a:p>
        </p:txBody>
      </p:sp>
    </p:spTree>
    <p:extLst>
      <p:ext uri="{BB962C8B-B14F-4D97-AF65-F5344CB8AC3E}">
        <p14:creationId xmlns:p14="http://schemas.microsoft.com/office/powerpoint/2010/main" val="32701979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3501008"/>
            <a:ext cx="8075240" cy="2952328"/>
          </a:xfrm>
        </p:spPr>
        <p:txBody>
          <a:bodyPr>
            <a:normAutofit fontScale="85000" lnSpcReduction="20000"/>
          </a:bodyPr>
          <a:lstStyle/>
          <a:p>
            <a:pPr marL="0" indent="0">
              <a:buNone/>
            </a:pPr>
            <a:r>
              <a:rPr lang="en-CA" dirty="0" smtClean="0"/>
              <a:t>5) Learning more about the LGBT community can help you to…</a:t>
            </a:r>
          </a:p>
          <a:p>
            <a:pPr marL="0" indent="0">
              <a:buNone/>
            </a:pPr>
            <a:endParaRPr lang="en-CA" dirty="0" smtClean="0"/>
          </a:p>
          <a:p>
            <a:pPr marL="0" indent="0">
              <a:buNone/>
            </a:pPr>
            <a:r>
              <a:rPr lang="en-CA" dirty="0" smtClean="0"/>
              <a:t>A) accept yourself more fully</a:t>
            </a:r>
          </a:p>
          <a:p>
            <a:pPr marL="0" indent="0">
              <a:buNone/>
            </a:pPr>
            <a:r>
              <a:rPr lang="en-CA" dirty="0" smtClean="0"/>
              <a:t>B) accept your passion </a:t>
            </a:r>
          </a:p>
          <a:p>
            <a:pPr marL="0" indent="0">
              <a:buNone/>
            </a:pPr>
            <a:r>
              <a:rPr lang="en-CA" dirty="0" smtClean="0"/>
              <a:t>C) live your dreams</a:t>
            </a:r>
          </a:p>
          <a:p>
            <a:pPr marL="0" indent="0">
              <a:buNone/>
            </a:pPr>
            <a:r>
              <a:rPr lang="en-CA" b="1" dirty="0" smtClean="0"/>
              <a:t>D) all of the above</a:t>
            </a:r>
          </a:p>
          <a:p>
            <a:endParaRPr lang="en-CA" dirty="0" smtClean="0"/>
          </a:p>
          <a:p>
            <a:endParaRPr lang="en-CA" dirty="0"/>
          </a:p>
        </p:txBody>
      </p:sp>
    </p:spTree>
    <p:extLst>
      <p:ext uri="{BB962C8B-B14F-4D97-AF65-F5344CB8AC3E}">
        <p14:creationId xmlns:p14="http://schemas.microsoft.com/office/powerpoint/2010/main" val="2421270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87824" y="3717032"/>
            <a:ext cx="5760640" cy="2664296"/>
          </a:xfrm>
        </p:spPr>
        <p:txBody>
          <a:bodyPr>
            <a:normAutofit fontScale="70000" lnSpcReduction="20000"/>
          </a:bodyPr>
          <a:lstStyle/>
          <a:p>
            <a:pPr marL="0" indent="0">
              <a:buNone/>
            </a:pPr>
            <a:r>
              <a:rPr lang="en-CA" dirty="0" smtClean="0"/>
              <a:t>About the Author: Sharon Love, M.Ed. (Psychology)  has researched  best practices in diversity for over 20 years.  The founding  President of OUTstanding Lives.org,  she has  inspired millions to support  LGBT equality online.  </a:t>
            </a:r>
            <a:r>
              <a:rPr lang="en-CA" dirty="0" smtClean="0"/>
              <a:t>A former bilingual corporate learning manager, </a:t>
            </a:r>
            <a:r>
              <a:rPr lang="en-CA" dirty="0"/>
              <a:t>s</a:t>
            </a:r>
            <a:r>
              <a:rPr lang="en-CA" dirty="0" smtClean="0"/>
              <a:t>he  now specializes </a:t>
            </a:r>
            <a:r>
              <a:rPr lang="en-CA" dirty="0" smtClean="0"/>
              <a:t>in </a:t>
            </a:r>
            <a:r>
              <a:rPr lang="en-CA" dirty="0" smtClean="0"/>
              <a:t>certifying   corporate trainers and speakers</a:t>
            </a:r>
            <a:r>
              <a:rPr lang="en-CA" dirty="0" smtClean="0"/>
              <a:t>.</a:t>
            </a:r>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607" y="3573016"/>
            <a:ext cx="2132185" cy="27363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448648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3573016"/>
            <a:ext cx="8075240" cy="2880320"/>
          </a:xfrm>
        </p:spPr>
        <p:txBody>
          <a:bodyPr>
            <a:normAutofit fontScale="85000" lnSpcReduction="20000"/>
          </a:bodyPr>
          <a:lstStyle/>
          <a:p>
            <a:pPr marL="0" indent="0">
              <a:buNone/>
            </a:pPr>
            <a:r>
              <a:rPr lang="en-CA" sz="2800" dirty="0"/>
              <a:t>6</a:t>
            </a:r>
            <a:r>
              <a:rPr lang="en-CA" sz="2800" dirty="0" smtClean="0"/>
              <a:t>) Learning more about the LGBT community can also help you </a:t>
            </a:r>
            <a:r>
              <a:rPr lang="en-CA" sz="2800" dirty="0"/>
              <a:t>build trust &amp; rapport </a:t>
            </a:r>
            <a:r>
              <a:rPr lang="en-CA" sz="2800" dirty="0" smtClean="0"/>
              <a:t>with…</a:t>
            </a:r>
          </a:p>
          <a:p>
            <a:pPr marL="0" indent="0">
              <a:buNone/>
            </a:pPr>
            <a:endParaRPr lang="en-CA" sz="2800" dirty="0" smtClean="0"/>
          </a:p>
          <a:p>
            <a:pPr marL="0" indent="0">
              <a:buNone/>
            </a:pPr>
            <a:r>
              <a:rPr lang="en-CA" sz="2800" dirty="0" smtClean="0"/>
              <a:t>A) your boss</a:t>
            </a:r>
          </a:p>
          <a:p>
            <a:pPr marL="0" indent="0">
              <a:buNone/>
            </a:pPr>
            <a:r>
              <a:rPr lang="en-CA" sz="2800" dirty="0" smtClean="0"/>
              <a:t>B) your clients</a:t>
            </a:r>
          </a:p>
          <a:p>
            <a:pPr marL="0" indent="0">
              <a:buNone/>
            </a:pPr>
            <a:r>
              <a:rPr lang="en-CA" sz="2800" dirty="0" smtClean="0"/>
              <a:t>C) your co-workers</a:t>
            </a:r>
          </a:p>
          <a:p>
            <a:pPr marL="0" indent="0">
              <a:buNone/>
            </a:pPr>
            <a:r>
              <a:rPr lang="en-CA" sz="2800" dirty="0" smtClean="0"/>
              <a:t>D) your friends &amp; family members</a:t>
            </a:r>
          </a:p>
          <a:p>
            <a:pPr marL="0" indent="0">
              <a:buNone/>
            </a:pPr>
            <a:r>
              <a:rPr lang="en-CA" sz="2800" dirty="0" smtClean="0"/>
              <a:t>E) all of the above</a:t>
            </a:r>
          </a:p>
          <a:p>
            <a:endParaRPr lang="en-CA" dirty="0" smtClean="0"/>
          </a:p>
          <a:p>
            <a:endParaRPr lang="en-CA" dirty="0"/>
          </a:p>
        </p:txBody>
      </p:sp>
    </p:spTree>
    <p:extLst>
      <p:ext uri="{BB962C8B-B14F-4D97-AF65-F5344CB8AC3E}">
        <p14:creationId xmlns:p14="http://schemas.microsoft.com/office/powerpoint/2010/main" val="23467171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3501008"/>
            <a:ext cx="8147248" cy="3096344"/>
          </a:xfrm>
        </p:spPr>
        <p:txBody>
          <a:bodyPr>
            <a:normAutofit fontScale="77500" lnSpcReduction="20000"/>
          </a:bodyPr>
          <a:lstStyle/>
          <a:p>
            <a:pPr marL="0" indent="0">
              <a:buNone/>
            </a:pPr>
            <a:r>
              <a:rPr lang="en-CA" dirty="0" smtClean="0"/>
              <a:t>6) Learning more about the LGBT community can also help you </a:t>
            </a:r>
            <a:r>
              <a:rPr lang="en-CA" dirty="0"/>
              <a:t>build trust &amp; rapport </a:t>
            </a:r>
            <a:r>
              <a:rPr lang="en-CA" dirty="0" smtClean="0"/>
              <a:t>with…</a:t>
            </a:r>
          </a:p>
          <a:p>
            <a:pPr marL="0" indent="0">
              <a:buNone/>
            </a:pPr>
            <a:endParaRPr lang="en-CA" dirty="0" smtClean="0"/>
          </a:p>
          <a:p>
            <a:r>
              <a:rPr lang="en-CA" dirty="0" smtClean="0"/>
              <a:t>A) your boss</a:t>
            </a:r>
          </a:p>
          <a:p>
            <a:r>
              <a:rPr lang="en-CA" dirty="0" smtClean="0"/>
              <a:t>B) your clients</a:t>
            </a:r>
          </a:p>
          <a:p>
            <a:r>
              <a:rPr lang="en-CA" dirty="0" smtClean="0"/>
              <a:t>C) your co-workers</a:t>
            </a:r>
          </a:p>
          <a:p>
            <a:r>
              <a:rPr lang="en-CA" dirty="0" smtClean="0"/>
              <a:t>D) your friends &amp; family members</a:t>
            </a:r>
          </a:p>
          <a:p>
            <a:r>
              <a:rPr lang="en-CA" b="1" dirty="0" smtClean="0"/>
              <a:t>E) all of the above</a:t>
            </a:r>
          </a:p>
          <a:p>
            <a:endParaRPr lang="en-CA" dirty="0" smtClean="0"/>
          </a:p>
          <a:p>
            <a:endParaRPr lang="en-CA" dirty="0"/>
          </a:p>
        </p:txBody>
      </p:sp>
    </p:spTree>
    <p:extLst>
      <p:ext uri="{BB962C8B-B14F-4D97-AF65-F5344CB8AC3E}">
        <p14:creationId xmlns:p14="http://schemas.microsoft.com/office/powerpoint/2010/main" val="24825493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23528" y="3501008"/>
            <a:ext cx="8496944" cy="2880320"/>
          </a:xfrm>
        </p:spPr>
        <p:txBody>
          <a:bodyPr>
            <a:noAutofit/>
          </a:bodyPr>
          <a:lstStyle/>
          <a:p>
            <a:r>
              <a:rPr lang="en-CA" sz="2800" dirty="0" smtClean="0"/>
              <a:t>7) How many LGBT people have you met?</a:t>
            </a:r>
            <a:br>
              <a:rPr lang="en-CA" sz="2800" dirty="0" smtClean="0"/>
            </a:br>
            <a:r>
              <a:rPr lang="en-CA" sz="2800" dirty="0" smtClean="0"/>
              <a:t/>
            </a:r>
            <a:br>
              <a:rPr lang="en-CA" sz="2800" dirty="0" smtClean="0"/>
            </a:br>
            <a:r>
              <a:rPr lang="en-CA" sz="2800" dirty="0"/>
              <a:t> </a:t>
            </a:r>
            <a:r>
              <a:rPr lang="en-CA" sz="2800" dirty="0" smtClean="0"/>
              <a:t>A) none</a:t>
            </a:r>
            <a:br>
              <a:rPr lang="en-CA" sz="2800" dirty="0" smtClean="0"/>
            </a:br>
            <a:r>
              <a:rPr lang="en-CA" sz="2800" dirty="0"/>
              <a:t> B</a:t>
            </a:r>
            <a:r>
              <a:rPr lang="en-CA" sz="2800" dirty="0" smtClean="0"/>
              <a:t>)  1-3</a:t>
            </a:r>
            <a:br>
              <a:rPr lang="en-CA" sz="2800" dirty="0" smtClean="0"/>
            </a:br>
            <a:r>
              <a:rPr lang="en-CA" sz="2800" dirty="0"/>
              <a:t> C) </a:t>
            </a:r>
            <a:r>
              <a:rPr lang="en-CA" sz="2800" dirty="0" smtClean="0"/>
              <a:t>3-10</a:t>
            </a:r>
            <a:br>
              <a:rPr lang="en-CA" sz="2800" dirty="0" smtClean="0"/>
            </a:br>
            <a:r>
              <a:rPr lang="en-CA" sz="2800" dirty="0"/>
              <a:t> D) </a:t>
            </a:r>
            <a:r>
              <a:rPr lang="en-CA" sz="2800" dirty="0" smtClean="0"/>
              <a:t>10-100</a:t>
            </a:r>
            <a:br>
              <a:rPr lang="en-CA" sz="2800" dirty="0" smtClean="0"/>
            </a:br>
            <a:r>
              <a:rPr lang="en-CA" sz="2800" dirty="0"/>
              <a:t> E) over 100</a:t>
            </a:r>
          </a:p>
        </p:txBody>
      </p:sp>
    </p:spTree>
    <p:extLst>
      <p:ext uri="{BB962C8B-B14F-4D97-AF65-F5344CB8AC3E}">
        <p14:creationId xmlns:p14="http://schemas.microsoft.com/office/powerpoint/2010/main" val="12449158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67544" y="3573016"/>
            <a:ext cx="8496944" cy="3168352"/>
          </a:xfrm>
        </p:spPr>
        <p:txBody>
          <a:bodyPr>
            <a:normAutofit fontScale="90000"/>
          </a:bodyPr>
          <a:lstStyle/>
          <a:p>
            <a:pPr algn="l"/>
            <a:r>
              <a:rPr lang="en-CA" sz="3600" dirty="0" smtClean="0"/>
              <a:t>8) </a:t>
            </a:r>
            <a:r>
              <a:rPr lang="en-CA" sz="3600" dirty="0"/>
              <a:t>How many people are LGBT?</a:t>
            </a:r>
            <a:br>
              <a:rPr lang="en-CA" sz="3600" dirty="0"/>
            </a:br>
            <a:r>
              <a:rPr lang="en-CA" sz="3600" dirty="0" smtClean="0"/>
              <a:t/>
            </a:r>
            <a:br>
              <a:rPr lang="en-CA" sz="3600" dirty="0" smtClean="0"/>
            </a:br>
            <a:r>
              <a:rPr lang="en-CA" sz="3600" dirty="0"/>
              <a:t> </a:t>
            </a:r>
            <a:r>
              <a:rPr lang="en-CA" sz="3600" dirty="0" smtClean="0"/>
              <a:t>A)  5%</a:t>
            </a:r>
            <a:br>
              <a:rPr lang="en-CA" sz="3600" dirty="0" smtClean="0"/>
            </a:br>
            <a:r>
              <a:rPr lang="en-CA" sz="3600" dirty="0"/>
              <a:t> B</a:t>
            </a:r>
            <a:r>
              <a:rPr lang="en-CA" sz="3600" dirty="0" smtClean="0"/>
              <a:t>)  25%</a:t>
            </a:r>
            <a:br>
              <a:rPr lang="en-CA" sz="3600" dirty="0" smtClean="0"/>
            </a:br>
            <a:r>
              <a:rPr lang="en-CA" sz="3600" dirty="0"/>
              <a:t> C) </a:t>
            </a:r>
            <a:r>
              <a:rPr lang="en-CA" sz="3600" dirty="0" smtClean="0"/>
              <a:t> 56%</a:t>
            </a:r>
            <a:br>
              <a:rPr lang="en-CA" sz="3600" dirty="0" smtClean="0"/>
            </a:br>
            <a:r>
              <a:rPr lang="en-CA" sz="3600" dirty="0"/>
              <a:t> </a:t>
            </a:r>
            <a:r>
              <a:rPr lang="en-CA" sz="3600" dirty="0" smtClean="0"/>
              <a:t/>
            </a:r>
            <a:br>
              <a:rPr lang="en-CA" sz="3600" dirty="0" smtClean="0"/>
            </a:br>
            <a:r>
              <a:rPr lang="en-CA" sz="3600" dirty="0"/>
              <a:t> </a:t>
            </a:r>
          </a:p>
        </p:txBody>
      </p:sp>
    </p:spTree>
    <p:extLst>
      <p:ext uri="{BB962C8B-B14F-4D97-AF65-F5344CB8AC3E}">
        <p14:creationId xmlns:p14="http://schemas.microsoft.com/office/powerpoint/2010/main" val="15662505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55576" y="3429000"/>
            <a:ext cx="8208912" cy="3312368"/>
          </a:xfrm>
        </p:spPr>
        <p:txBody>
          <a:bodyPr>
            <a:normAutofit fontScale="90000"/>
          </a:bodyPr>
          <a:lstStyle/>
          <a:p>
            <a:pPr algn="l"/>
            <a:r>
              <a:rPr lang="en-CA" sz="3600" dirty="0" smtClean="0"/>
              <a:t>8) How many people are LGBT?</a:t>
            </a:r>
            <a:br>
              <a:rPr lang="en-CA" sz="3600" dirty="0" smtClean="0"/>
            </a:br>
            <a:r>
              <a:rPr lang="en-CA" sz="3600" dirty="0" smtClean="0"/>
              <a:t/>
            </a:r>
            <a:br>
              <a:rPr lang="en-CA" sz="3600" dirty="0" smtClean="0"/>
            </a:br>
            <a:r>
              <a:rPr lang="en-CA" sz="3600" dirty="0"/>
              <a:t> </a:t>
            </a:r>
            <a:r>
              <a:rPr lang="en-CA" sz="3600" dirty="0" smtClean="0"/>
              <a:t>A)  5%</a:t>
            </a:r>
            <a:br>
              <a:rPr lang="en-CA" sz="3600" dirty="0" smtClean="0"/>
            </a:br>
            <a:r>
              <a:rPr lang="en-CA" sz="3600" dirty="0"/>
              <a:t> B</a:t>
            </a:r>
            <a:r>
              <a:rPr lang="en-CA" sz="3600" dirty="0" smtClean="0"/>
              <a:t>)  25%</a:t>
            </a:r>
            <a:br>
              <a:rPr lang="en-CA" sz="3600" dirty="0" smtClean="0"/>
            </a:br>
            <a:r>
              <a:rPr lang="en-CA" sz="3600" dirty="0"/>
              <a:t> </a:t>
            </a:r>
            <a:r>
              <a:rPr lang="en-CA" sz="3600" b="1" dirty="0"/>
              <a:t>C) </a:t>
            </a:r>
            <a:r>
              <a:rPr lang="en-CA" sz="3600" b="1" dirty="0" smtClean="0"/>
              <a:t> 56%</a:t>
            </a:r>
            <a:br>
              <a:rPr lang="en-CA" sz="3600" b="1" dirty="0" smtClean="0"/>
            </a:br>
            <a:r>
              <a:rPr lang="en-CA" sz="3600" dirty="0"/>
              <a:t> </a:t>
            </a:r>
            <a:r>
              <a:rPr lang="en-CA" sz="3600" dirty="0" smtClean="0"/>
              <a:t/>
            </a:r>
            <a:br>
              <a:rPr lang="en-CA" sz="3600" dirty="0" smtClean="0"/>
            </a:br>
            <a:r>
              <a:rPr lang="en-CA" sz="3600" dirty="0"/>
              <a:t> </a:t>
            </a:r>
          </a:p>
        </p:txBody>
      </p:sp>
    </p:spTree>
    <p:extLst>
      <p:ext uri="{BB962C8B-B14F-4D97-AF65-F5344CB8AC3E}">
        <p14:creationId xmlns:p14="http://schemas.microsoft.com/office/powerpoint/2010/main" val="39756126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23528" y="3284984"/>
            <a:ext cx="8640960" cy="3456384"/>
          </a:xfrm>
        </p:spPr>
        <p:txBody>
          <a:bodyPr>
            <a:normAutofit fontScale="90000"/>
          </a:bodyPr>
          <a:lstStyle/>
          <a:p>
            <a:pPr algn="l"/>
            <a:r>
              <a:rPr lang="en-CA" sz="3600" dirty="0" smtClean="0"/>
              <a:t>According to  the Kinsey Report,</a:t>
            </a:r>
            <a:r>
              <a:rPr lang="en-CA" sz="3600" dirty="0"/>
              <a:t> </a:t>
            </a:r>
            <a:r>
              <a:rPr lang="en-CA" sz="7200" b="1" dirty="0" smtClean="0"/>
              <a:t>56%</a:t>
            </a:r>
            <a:r>
              <a:rPr lang="en-CA" sz="3600" dirty="0" smtClean="0"/>
              <a:t>  of people experience same-sex attractions at least some of the time, and 10 % experience  only same-sex attractions.</a:t>
            </a:r>
            <a:br>
              <a:rPr lang="en-CA" sz="3600" dirty="0" smtClean="0"/>
            </a:br>
            <a:r>
              <a:rPr lang="en-CA" sz="3600" dirty="0" smtClean="0"/>
              <a:t/>
            </a:r>
            <a:br>
              <a:rPr lang="en-CA" sz="3600" dirty="0" smtClean="0"/>
            </a:br>
            <a:r>
              <a:rPr lang="en-CA" sz="3600" dirty="0"/>
              <a:t> </a:t>
            </a:r>
          </a:p>
        </p:txBody>
      </p:sp>
    </p:spTree>
    <p:extLst>
      <p:ext uri="{BB962C8B-B14F-4D97-AF65-F5344CB8AC3E}">
        <p14:creationId xmlns:p14="http://schemas.microsoft.com/office/powerpoint/2010/main" val="9322771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95536" y="3212976"/>
            <a:ext cx="8568952" cy="1872208"/>
          </a:xfrm>
        </p:spPr>
        <p:txBody>
          <a:bodyPr>
            <a:normAutofit/>
          </a:bodyPr>
          <a:lstStyle/>
          <a:p>
            <a:pPr algn="l"/>
            <a:r>
              <a:rPr lang="en-CA" sz="2400" dirty="0" smtClean="0"/>
              <a:t>According to Kinsey, sexual attraction is a  fluid continuum and most people’s attractions vary. . .</a:t>
            </a:r>
            <a:endParaRPr lang="en-CA" sz="2400" dirty="0"/>
          </a:p>
        </p:txBody>
      </p:sp>
      <p:graphicFrame>
        <p:nvGraphicFramePr>
          <p:cNvPr id="2" name="Diagram 1"/>
          <p:cNvGraphicFramePr/>
          <p:nvPr>
            <p:extLst>
              <p:ext uri="{D42A27DB-BD31-4B8C-83A1-F6EECF244321}">
                <p14:modId xmlns:p14="http://schemas.microsoft.com/office/powerpoint/2010/main" val="1102517059"/>
              </p:ext>
            </p:extLst>
          </p:nvPr>
        </p:nvGraphicFramePr>
        <p:xfrm>
          <a:off x="323528" y="4293096"/>
          <a:ext cx="8424936"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51844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11560" y="3717032"/>
            <a:ext cx="8352928" cy="3024336"/>
          </a:xfrm>
        </p:spPr>
        <p:txBody>
          <a:bodyPr>
            <a:normAutofit/>
          </a:bodyPr>
          <a:lstStyle/>
          <a:p>
            <a:pPr algn="l"/>
            <a:r>
              <a:rPr lang="en-CA" sz="2800" dirty="0" smtClean="0"/>
              <a:t>Self-identification studies  cause problems  because  many LGBT people are  uncomfortable coming out to  strangers. Those studies skew results. Gallup found an interesting result…</a:t>
            </a:r>
            <a:endParaRPr lang="en-CA" sz="2800" dirty="0"/>
          </a:p>
        </p:txBody>
      </p:sp>
    </p:spTree>
    <p:extLst>
      <p:ext uri="{BB962C8B-B14F-4D97-AF65-F5344CB8AC3E}">
        <p14:creationId xmlns:p14="http://schemas.microsoft.com/office/powerpoint/2010/main" val="25816177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95536" y="3429000"/>
            <a:ext cx="8568952" cy="3312368"/>
          </a:xfrm>
        </p:spPr>
        <p:txBody>
          <a:bodyPr>
            <a:normAutofit/>
          </a:bodyPr>
          <a:lstStyle/>
          <a:p>
            <a:pPr algn="l"/>
            <a:r>
              <a:rPr lang="en-CA" sz="2800" dirty="0" smtClean="0"/>
              <a:t>In 2011,  the </a:t>
            </a:r>
            <a:r>
              <a:rPr lang="en-CA" sz="2800" dirty="0"/>
              <a:t>Gallup </a:t>
            </a:r>
            <a:r>
              <a:rPr lang="en-CA" sz="2800" dirty="0" smtClean="0"/>
              <a:t>organization released </a:t>
            </a:r>
            <a:r>
              <a:rPr lang="en-CA" sz="2800" dirty="0">
                <a:hlinkClick r:id="rId2"/>
              </a:rPr>
              <a:t>more findings</a:t>
            </a:r>
            <a:r>
              <a:rPr lang="en-CA" sz="2800" dirty="0"/>
              <a:t> from its annual Values and Beliefs poll, </a:t>
            </a:r>
            <a:r>
              <a:rPr lang="en-CA" sz="2800" dirty="0" smtClean="0"/>
              <a:t>and </a:t>
            </a:r>
            <a:r>
              <a:rPr lang="en-CA" sz="2800" dirty="0"/>
              <a:t>reported that U.S. adults, on average, estimate that </a:t>
            </a:r>
            <a:r>
              <a:rPr lang="en-CA" sz="2800" dirty="0" smtClean="0"/>
              <a:t>25</a:t>
            </a:r>
            <a:r>
              <a:rPr lang="en-CA" sz="2800" dirty="0"/>
              <a:t>% of Americans are gay or lesbian</a:t>
            </a:r>
            <a:r>
              <a:rPr lang="en-CA" sz="2800" dirty="0" smtClean="0"/>
              <a:t>. Add bisexual and trans people, and the number is much higher.</a:t>
            </a:r>
            <a:endParaRPr lang="en-CA" sz="2800" dirty="0"/>
          </a:p>
        </p:txBody>
      </p:sp>
    </p:spTree>
    <p:extLst>
      <p:ext uri="{BB962C8B-B14F-4D97-AF65-F5344CB8AC3E}">
        <p14:creationId xmlns:p14="http://schemas.microsoft.com/office/powerpoint/2010/main" val="28878572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11560" y="3356992"/>
            <a:ext cx="8352928" cy="3384376"/>
          </a:xfrm>
        </p:spPr>
        <p:txBody>
          <a:bodyPr>
            <a:normAutofit fontScale="90000"/>
          </a:bodyPr>
          <a:lstStyle/>
          <a:p>
            <a:pPr algn="l"/>
            <a:r>
              <a:rPr lang="en-CA" sz="2800" dirty="0" smtClean="0"/>
              <a:t>Let’s revisit this question in light of the statistics you  just heard.  Now, how many LGBT people do you think  you have you met? Hands up…</a:t>
            </a:r>
            <a:br>
              <a:rPr lang="en-CA" sz="2800" dirty="0" smtClean="0"/>
            </a:br>
            <a:r>
              <a:rPr lang="en-CA" sz="2800" dirty="0"/>
              <a:t> </a:t>
            </a:r>
            <a:r>
              <a:rPr lang="en-CA" sz="2800" dirty="0" smtClean="0"/>
              <a:t>A) none</a:t>
            </a:r>
            <a:br>
              <a:rPr lang="en-CA" sz="2800" dirty="0" smtClean="0"/>
            </a:br>
            <a:r>
              <a:rPr lang="en-CA" sz="2800" dirty="0"/>
              <a:t> B</a:t>
            </a:r>
            <a:r>
              <a:rPr lang="en-CA" sz="2800" dirty="0" smtClean="0"/>
              <a:t>) 1-3</a:t>
            </a:r>
            <a:br>
              <a:rPr lang="en-CA" sz="2800" dirty="0" smtClean="0"/>
            </a:br>
            <a:r>
              <a:rPr lang="en-CA" sz="2800" dirty="0"/>
              <a:t> C) </a:t>
            </a:r>
            <a:r>
              <a:rPr lang="en-CA" sz="2800" dirty="0" smtClean="0"/>
              <a:t>3-10</a:t>
            </a:r>
            <a:br>
              <a:rPr lang="en-CA" sz="2800" dirty="0" smtClean="0"/>
            </a:br>
            <a:r>
              <a:rPr lang="en-CA" sz="2800" dirty="0"/>
              <a:t> D) </a:t>
            </a:r>
            <a:r>
              <a:rPr lang="en-CA" sz="2800" dirty="0" smtClean="0"/>
              <a:t>10-100</a:t>
            </a:r>
            <a:br>
              <a:rPr lang="en-CA" sz="2800" dirty="0" smtClean="0"/>
            </a:br>
            <a:r>
              <a:rPr lang="en-CA" sz="2800" dirty="0"/>
              <a:t> E) over 100</a:t>
            </a:r>
          </a:p>
        </p:txBody>
      </p:sp>
    </p:spTree>
    <p:extLst>
      <p:ext uri="{BB962C8B-B14F-4D97-AF65-F5344CB8AC3E}">
        <p14:creationId xmlns:p14="http://schemas.microsoft.com/office/powerpoint/2010/main" val="1676881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51720" y="3645024"/>
            <a:ext cx="6635080" cy="2481139"/>
          </a:xfrm>
        </p:spPr>
        <p:txBody>
          <a:bodyPr>
            <a:normAutofit fontScale="85000" lnSpcReduction="20000"/>
          </a:bodyPr>
          <a:lstStyle/>
          <a:p>
            <a:pPr marL="0" indent="0">
              <a:buNone/>
            </a:pPr>
            <a:r>
              <a:rPr lang="en-CA" dirty="0" smtClean="0"/>
              <a:t>You’re probably wondering  how a workshop on  </a:t>
            </a:r>
            <a:r>
              <a:rPr lang="en-CA" dirty="0" smtClean="0"/>
              <a:t>Secrets of Employers of Choice can </a:t>
            </a:r>
            <a:r>
              <a:rPr lang="en-CA" dirty="0" smtClean="0"/>
              <a:t>help you </a:t>
            </a:r>
            <a:r>
              <a:rPr lang="en-CA" dirty="0" smtClean="0"/>
              <a:t> achieve </a:t>
            </a:r>
            <a:r>
              <a:rPr lang="en-CA" dirty="0" smtClean="0"/>
              <a:t>your  </a:t>
            </a:r>
            <a:r>
              <a:rPr lang="en-CA" dirty="0" smtClean="0"/>
              <a:t>dreams  and goals.  </a:t>
            </a:r>
            <a:r>
              <a:rPr lang="en-CA" dirty="0" smtClean="0"/>
              <a:t>I’ll answer that question soon.  First,  let’s take a moment for  your to clarify your vision, dreams  &amp; goals.</a:t>
            </a:r>
            <a:endParaRPr lang="en-CA" dirty="0"/>
          </a:p>
        </p:txBody>
      </p:sp>
      <p:pic>
        <p:nvPicPr>
          <p:cNvPr id="3" name="Content Placeholder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39552" y="3429000"/>
            <a:ext cx="1097193" cy="2932628"/>
          </a:xfrm>
          <a:prstGeom prst="rect">
            <a:avLst/>
          </a:prstGeom>
        </p:spPr>
      </p:pic>
    </p:spTree>
    <p:extLst>
      <p:ext uri="{BB962C8B-B14F-4D97-AF65-F5344CB8AC3E}">
        <p14:creationId xmlns:p14="http://schemas.microsoft.com/office/powerpoint/2010/main" val="11185208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51520" y="3501008"/>
            <a:ext cx="8712968" cy="3240360"/>
          </a:xfrm>
        </p:spPr>
        <p:txBody>
          <a:bodyPr>
            <a:normAutofit/>
          </a:bodyPr>
          <a:lstStyle/>
          <a:p>
            <a:r>
              <a:rPr lang="en-CA" sz="2800" dirty="0" smtClean="0"/>
              <a:t>7) How many LGBT people have you met?</a:t>
            </a:r>
            <a:br>
              <a:rPr lang="en-CA" sz="2800" dirty="0" smtClean="0"/>
            </a:br>
            <a:r>
              <a:rPr lang="en-CA" sz="2800" dirty="0" smtClean="0"/>
              <a:t/>
            </a:r>
            <a:br>
              <a:rPr lang="en-CA" sz="2800" dirty="0" smtClean="0"/>
            </a:br>
            <a:r>
              <a:rPr lang="en-CA" sz="2800" dirty="0"/>
              <a:t> </a:t>
            </a:r>
            <a:r>
              <a:rPr lang="en-CA" sz="2800" dirty="0" smtClean="0"/>
              <a:t>A) none</a:t>
            </a:r>
            <a:br>
              <a:rPr lang="en-CA" sz="2800" dirty="0" smtClean="0"/>
            </a:br>
            <a:r>
              <a:rPr lang="en-CA" sz="2800" dirty="0"/>
              <a:t> B</a:t>
            </a:r>
            <a:r>
              <a:rPr lang="en-CA" sz="2800" dirty="0" smtClean="0"/>
              <a:t>)  1-3</a:t>
            </a:r>
            <a:br>
              <a:rPr lang="en-CA" sz="2800" dirty="0" smtClean="0"/>
            </a:br>
            <a:r>
              <a:rPr lang="en-CA" sz="2800" dirty="0"/>
              <a:t> C) </a:t>
            </a:r>
            <a:r>
              <a:rPr lang="en-CA" sz="2800" dirty="0" smtClean="0"/>
              <a:t>3-10</a:t>
            </a:r>
            <a:br>
              <a:rPr lang="en-CA" sz="2800" dirty="0" smtClean="0"/>
            </a:br>
            <a:r>
              <a:rPr lang="en-CA" sz="2800" dirty="0"/>
              <a:t> D) </a:t>
            </a:r>
            <a:r>
              <a:rPr lang="en-CA" sz="2800" dirty="0" smtClean="0"/>
              <a:t>10-100</a:t>
            </a:r>
            <a:br>
              <a:rPr lang="en-CA" sz="2800" dirty="0" smtClean="0"/>
            </a:br>
            <a:r>
              <a:rPr lang="en-CA" sz="2800" dirty="0"/>
              <a:t> </a:t>
            </a:r>
            <a:r>
              <a:rPr lang="en-CA" sz="2800" b="1" dirty="0"/>
              <a:t>E) over 100</a:t>
            </a:r>
          </a:p>
        </p:txBody>
      </p:sp>
    </p:spTree>
    <p:extLst>
      <p:ext uri="{BB962C8B-B14F-4D97-AF65-F5344CB8AC3E}">
        <p14:creationId xmlns:p14="http://schemas.microsoft.com/office/powerpoint/2010/main" val="7265236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3429000"/>
            <a:ext cx="8003232" cy="2697163"/>
          </a:xfrm>
        </p:spPr>
        <p:txBody>
          <a:bodyPr/>
          <a:lstStyle/>
          <a:p>
            <a:pPr marL="0" indent="0">
              <a:buNone/>
            </a:pPr>
            <a:r>
              <a:rPr lang="en-CA" dirty="0" smtClean="0"/>
              <a:t>If you have met over 200 people in your lifetime (at school, work, community groups, etc.), and over 56% are LGBT, then you have met over 100 LGBT people. </a:t>
            </a:r>
            <a:endParaRPr lang="en-CA" dirty="0"/>
          </a:p>
        </p:txBody>
      </p:sp>
    </p:spTree>
    <p:extLst>
      <p:ext uri="{BB962C8B-B14F-4D97-AF65-F5344CB8AC3E}">
        <p14:creationId xmlns:p14="http://schemas.microsoft.com/office/powerpoint/2010/main" val="6483430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7584" y="3501008"/>
            <a:ext cx="8136904" cy="3240360"/>
          </a:xfrm>
        </p:spPr>
        <p:txBody>
          <a:bodyPr>
            <a:normAutofit/>
          </a:bodyPr>
          <a:lstStyle/>
          <a:p>
            <a:pPr algn="l"/>
            <a:r>
              <a:rPr lang="en-CA" sz="3200" dirty="0" smtClean="0"/>
              <a:t>9) What are the biggest  challenges to creating LGBT-friendly spaces?</a:t>
            </a:r>
            <a:br>
              <a:rPr lang="en-CA" sz="3200" dirty="0" smtClean="0"/>
            </a:br>
            <a:r>
              <a:rPr lang="en-CA" sz="3200" dirty="0"/>
              <a:t> </a:t>
            </a:r>
            <a:r>
              <a:rPr lang="en-CA" sz="3200" dirty="0" smtClean="0"/>
              <a:t>A) </a:t>
            </a:r>
            <a:r>
              <a:rPr lang="en-CA" sz="3200" dirty="0"/>
              <a:t>fear based on </a:t>
            </a:r>
            <a:r>
              <a:rPr lang="en-CA" sz="3200" dirty="0" smtClean="0"/>
              <a:t>unfamiliarity</a:t>
            </a:r>
            <a:br>
              <a:rPr lang="en-CA" sz="3200" dirty="0" smtClean="0"/>
            </a:br>
            <a:r>
              <a:rPr lang="en-CA" sz="3200" dirty="0"/>
              <a:t> B) stereotypes in the </a:t>
            </a:r>
            <a:r>
              <a:rPr lang="en-CA" sz="3200" dirty="0" smtClean="0"/>
              <a:t>media </a:t>
            </a:r>
            <a:br>
              <a:rPr lang="en-CA" sz="3200" dirty="0" smtClean="0"/>
            </a:br>
            <a:r>
              <a:rPr lang="en-CA" sz="3200" dirty="0"/>
              <a:t> </a:t>
            </a:r>
            <a:r>
              <a:rPr lang="en-CA" sz="3200" dirty="0" smtClean="0"/>
              <a:t>C) </a:t>
            </a:r>
            <a:r>
              <a:rPr lang="en-CA" sz="3200" dirty="0"/>
              <a:t>religious </a:t>
            </a:r>
            <a:r>
              <a:rPr lang="en-CA" sz="3200" dirty="0" smtClean="0"/>
              <a:t>beliefs</a:t>
            </a:r>
            <a:br>
              <a:rPr lang="en-CA" sz="3200" dirty="0" smtClean="0"/>
            </a:br>
            <a:r>
              <a:rPr lang="en-CA" sz="3200" dirty="0"/>
              <a:t> </a:t>
            </a:r>
            <a:r>
              <a:rPr lang="en-CA" sz="3200" dirty="0" smtClean="0"/>
              <a:t>D) all of the above</a:t>
            </a:r>
            <a:endParaRPr lang="en-CA" sz="3200" dirty="0"/>
          </a:p>
        </p:txBody>
      </p:sp>
    </p:spTree>
    <p:extLst>
      <p:ext uri="{BB962C8B-B14F-4D97-AF65-F5344CB8AC3E}">
        <p14:creationId xmlns:p14="http://schemas.microsoft.com/office/powerpoint/2010/main" val="10695058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11560" y="3429000"/>
            <a:ext cx="8352928" cy="3312368"/>
          </a:xfrm>
        </p:spPr>
        <p:txBody>
          <a:bodyPr>
            <a:normAutofit/>
          </a:bodyPr>
          <a:lstStyle/>
          <a:p>
            <a:pPr algn="l"/>
            <a:r>
              <a:rPr lang="en-CA" sz="3200" dirty="0" smtClean="0"/>
              <a:t>9) What are the biggest  challenges to creating LGBT-friendly spaces?</a:t>
            </a:r>
            <a:br>
              <a:rPr lang="en-CA" sz="3200" dirty="0" smtClean="0"/>
            </a:br>
            <a:r>
              <a:rPr lang="en-CA" sz="3200" dirty="0"/>
              <a:t> </a:t>
            </a:r>
            <a:r>
              <a:rPr lang="en-CA" sz="3200" dirty="0" smtClean="0"/>
              <a:t>A) </a:t>
            </a:r>
            <a:r>
              <a:rPr lang="en-CA" sz="3200" dirty="0"/>
              <a:t>fear based on </a:t>
            </a:r>
            <a:r>
              <a:rPr lang="en-CA" sz="3200" dirty="0" smtClean="0"/>
              <a:t>unfamiliarity</a:t>
            </a:r>
            <a:br>
              <a:rPr lang="en-CA" sz="3200" dirty="0" smtClean="0"/>
            </a:br>
            <a:r>
              <a:rPr lang="en-CA" sz="3200" dirty="0"/>
              <a:t> B) stereotypes in the </a:t>
            </a:r>
            <a:r>
              <a:rPr lang="en-CA" sz="3200" dirty="0" smtClean="0"/>
              <a:t>media </a:t>
            </a:r>
            <a:br>
              <a:rPr lang="en-CA" sz="3200" dirty="0" smtClean="0"/>
            </a:br>
            <a:r>
              <a:rPr lang="en-CA" sz="3200" dirty="0"/>
              <a:t> </a:t>
            </a:r>
            <a:r>
              <a:rPr lang="en-CA" sz="3200" dirty="0" smtClean="0"/>
              <a:t>C) </a:t>
            </a:r>
            <a:r>
              <a:rPr lang="en-CA" sz="3200" dirty="0"/>
              <a:t>religious </a:t>
            </a:r>
            <a:r>
              <a:rPr lang="en-CA" sz="3200" dirty="0" smtClean="0"/>
              <a:t>beliefs</a:t>
            </a:r>
            <a:br>
              <a:rPr lang="en-CA" sz="3200" dirty="0" smtClean="0"/>
            </a:br>
            <a:r>
              <a:rPr lang="en-CA" sz="3200" dirty="0"/>
              <a:t> </a:t>
            </a:r>
            <a:r>
              <a:rPr lang="en-CA" sz="3200" b="1" dirty="0"/>
              <a:t>D</a:t>
            </a:r>
            <a:r>
              <a:rPr lang="en-CA" sz="3200" b="1" dirty="0" smtClean="0"/>
              <a:t>) all of the above</a:t>
            </a:r>
            <a:endParaRPr lang="en-CA" sz="3200" b="1" dirty="0"/>
          </a:p>
        </p:txBody>
      </p:sp>
    </p:spTree>
    <p:extLst>
      <p:ext uri="{BB962C8B-B14F-4D97-AF65-F5344CB8AC3E}">
        <p14:creationId xmlns:p14="http://schemas.microsoft.com/office/powerpoint/2010/main" val="6205693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51520" y="3501008"/>
            <a:ext cx="8568952" cy="2880320"/>
          </a:xfrm>
        </p:spPr>
        <p:txBody>
          <a:bodyPr>
            <a:normAutofit/>
          </a:bodyPr>
          <a:lstStyle/>
          <a:p>
            <a:r>
              <a:rPr lang="en-CA" sz="2800" dirty="0" smtClean="0"/>
              <a:t>10) Rate yourself on a scale of </a:t>
            </a:r>
            <a:br>
              <a:rPr lang="en-CA" sz="2800" dirty="0" smtClean="0"/>
            </a:br>
            <a:r>
              <a:rPr lang="en-CA" sz="2800" dirty="0" smtClean="0"/>
              <a:t>1-10 (where ten is great)… </a:t>
            </a:r>
            <a:r>
              <a:rPr lang="en-CA" sz="2800" b="1" i="1" dirty="0" smtClean="0">
                <a:latin typeface="Palatino Linotype" pitchFamily="18" charset="0"/>
              </a:rPr>
              <a:t/>
            </a:r>
            <a:br>
              <a:rPr lang="en-CA" sz="2800" b="1" i="1" dirty="0" smtClean="0">
                <a:latin typeface="Palatino Linotype" pitchFamily="18" charset="0"/>
              </a:rPr>
            </a:br>
            <a:r>
              <a:rPr lang="en-CA" sz="2800" b="1" i="1" dirty="0" smtClean="0">
                <a:latin typeface="Palatino Linotype" pitchFamily="18" charset="0"/>
              </a:rPr>
              <a:t> </a:t>
            </a:r>
            <a:r>
              <a:rPr lang="en-CA" sz="2800" dirty="0" smtClean="0"/>
              <a:t/>
            </a:r>
            <a:br>
              <a:rPr lang="en-CA" sz="2800" dirty="0" smtClean="0"/>
            </a:br>
            <a:r>
              <a:rPr lang="en-CA" sz="2800" dirty="0" smtClean="0"/>
              <a:t>If you were  LGBTF, how comfortable would  you feel coming out to someone like you?</a:t>
            </a:r>
            <a:endParaRPr lang="en-CA" sz="2800" dirty="0"/>
          </a:p>
        </p:txBody>
      </p:sp>
    </p:spTree>
    <p:extLst>
      <p:ext uri="{BB962C8B-B14F-4D97-AF65-F5344CB8AC3E}">
        <p14:creationId xmlns:p14="http://schemas.microsoft.com/office/powerpoint/2010/main" val="33894714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95536" y="3501008"/>
            <a:ext cx="8424936" cy="2880320"/>
          </a:xfrm>
        </p:spPr>
        <p:txBody>
          <a:bodyPr>
            <a:normAutofit/>
          </a:bodyPr>
          <a:lstStyle/>
          <a:p>
            <a:pPr algn="l"/>
            <a:r>
              <a:rPr lang="en-CA" sz="2800" dirty="0" smtClean="0"/>
              <a:t>11) Rate your organization </a:t>
            </a:r>
            <a:r>
              <a:rPr lang="en-CA" sz="2800" dirty="0"/>
              <a:t>on a scale of 1-10 (where ten is great</a:t>
            </a:r>
            <a:r>
              <a:rPr lang="en-CA" sz="2800" dirty="0" smtClean="0"/>
              <a:t>)…</a:t>
            </a:r>
            <a:br>
              <a:rPr lang="en-CA" sz="2800" dirty="0" smtClean="0"/>
            </a:br>
            <a:r>
              <a:rPr lang="en-CA" sz="2800" dirty="0" smtClean="0"/>
              <a:t/>
            </a:r>
            <a:br>
              <a:rPr lang="en-CA" sz="2800" dirty="0" smtClean="0"/>
            </a:br>
            <a:r>
              <a:rPr lang="en-CA" sz="2800" dirty="0" smtClean="0"/>
              <a:t>If you were  (or are) LGBTF, how comfortable would  you feel coming out and being fully yourself here?</a:t>
            </a:r>
            <a:endParaRPr lang="en-CA" sz="2800" dirty="0"/>
          </a:p>
        </p:txBody>
      </p:sp>
    </p:spTree>
    <p:extLst>
      <p:ext uri="{BB962C8B-B14F-4D97-AF65-F5344CB8AC3E}">
        <p14:creationId xmlns:p14="http://schemas.microsoft.com/office/powerpoint/2010/main" val="21105261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11560" y="3429000"/>
            <a:ext cx="8136904" cy="3168352"/>
          </a:xfrm>
        </p:spPr>
        <p:txBody>
          <a:bodyPr>
            <a:normAutofit fontScale="90000"/>
          </a:bodyPr>
          <a:lstStyle/>
          <a:p>
            <a:pPr algn="l"/>
            <a:r>
              <a:rPr lang="en-CA" dirty="0" smtClean="0"/>
              <a:t>In one or two sentences, </a:t>
            </a:r>
            <a:r>
              <a:rPr lang="en-CA" sz="3200" dirty="0" smtClean="0"/>
              <a:t>on a separate piece of paper, list the main strengths of your organization and/or ways you think  it could improve when it  comes to  positivity for the LGBTF  community.  Then fold your paper in four &amp;  pass it to the front.</a:t>
            </a:r>
            <a:endParaRPr lang="en-CA" sz="3200" dirty="0"/>
          </a:p>
        </p:txBody>
      </p:sp>
    </p:spTree>
    <p:extLst>
      <p:ext uri="{BB962C8B-B14F-4D97-AF65-F5344CB8AC3E}">
        <p14:creationId xmlns:p14="http://schemas.microsoft.com/office/powerpoint/2010/main" val="2226010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3212976"/>
            <a:ext cx="8892480" cy="3240360"/>
          </a:xfrm>
        </p:spPr>
        <p:txBody>
          <a:bodyPr>
            <a:normAutofit/>
          </a:bodyPr>
          <a:lstStyle/>
          <a:p>
            <a:pPr algn="l"/>
            <a:r>
              <a:rPr lang="en-CA" sz="2400" dirty="0" smtClean="0">
                <a:solidFill>
                  <a:schemeClr val="tx1"/>
                </a:solidFill>
              </a:rPr>
              <a:t>12 a) Silently list organizations that you consider to be  homophobic, and organizations that you consider to be LGBTF-positive</a:t>
            </a:r>
            <a:endParaRPr lang="en-CA" sz="2400" dirty="0">
              <a:solidFill>
                <a:schemeClr val="tx1"/>
              </a:solidFill>
            </a:endParaRPr>
          </a:p>
        </p:txBody>
      </p:sp>
      <p:graphicFrame>
        <p:nvGraphicFramePr>
          <p:cNvPr id="7" name="Diagram 6"/>
          <p:cNvGraphicFramePr/>
          <p:nvPr>
            <p:extLst>
              <p:ext uri="{D42A27DB-BD31-4B8C-83A1-F6EECF244321}">
                <p14:modId xmlns:p14="http://schemas.microsoft.com/office/powerpoint/2010/main" val="1259530450"/>
              </p:ext>
            </p:extLst>
          </p:nvPr>
        </p:nvGraphicFramePr>
        <p:xfrm>
          <a:off x="83912" y="4869160"/>
          <a:ext cx="8736560"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29032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3356992"/>
            <a:ext cx="8928992" cy="3096344"/>
          </a:xfrm>
        </p:spPr>
        <p:txBody>
          <a:bodyPr>
            <a:normAutofit/>
          </a:bodyPr>
          <a:lstStyle/>
          <a:p>
            <a:pPr algn="l"/>
            <a:r>
              <a:rPr lang="en-CA" sz="2800" dirty="0" smtClean="0">
                <a:solidFill>
                  <a:schemeClr val="tx1"/>
                </a:solidFill>
              </a:rPr>
              <a:t>12 b) What are the key differences between the lists? What do the organizations do differently?</a:t>
            </a:r>
            <a:endParaRPr lang="en-CA" sz="2800" dirty="0">
              <a:solidFill>
                <a:schemeClr val="tx1"/>
              </a:solidFill>
            </a:endParaRPr>
          </a:p>
        </p:txBody>
      </p:sp>
      <p:graphicFrame>
        <p:nvGraphicFramePr>
          <p:cNvPr id="7" name="Diagram 6"/>
          <p:cNvGraphicFramePr/>
          <p:nvPr>
            <p:extLst>
              <p:ext uri="{D42A27DB-BD31-4B8C-83A1-F6EECF244321}">
                <p14:modId xmlns:p14="http://schemas.microsoft.com/office/powerpoint/2010/main" val="4108195737"/>
              </p:ext>
            </p:extLst>
          </p:nvPr>
        </p:nvGraphicFramePr>
        <p:xfrm>
          <a:off x="83912" y="4725144"/>
          <a:ext cx="8952656"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68804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3573016"/>
            <a:ext cx="8003232" cy="2553147"/>
          </a:xfrm>
        </p:spPr>
        <p:txBody>
          <a:bodyPr>
            <a:normAutofit fontScale="92500"/>
          </a:bodyPr>
          <a:lstStyle/>
          <a:p>
            <a:pPr marL="0" indent="0">
              <a:buNone/>
            </a:pPr>
            <a:r>
              <a:rPr lang="en-CA" sz="2800" dirty="0" smtClean="0"/>
              <a:t>You’re about to learn </a:t>
            </a:r>
            <a:r>
              <a:rPr lang="en-CA" sz="2800" dirty="0" smtClean="0"/>
              <a:t>The Three Secrets of OUTstanding Employers of Choice  </a:t>
            </a:r>
            <a:r>
              <a:rPr lang="en-CA" sz="2800" dirty="0" smtClean="0"/>
              <a:t>to You. Dare to dream of  creating  groups  where everyone belongs…  where you  and everyone else can  get their  dreams out of  the “trash”  of shame  and unleash their  inner rock stars!</a:t>
            </a:r>
            <a:endParaRPr lang="en-CA" sz="2800" dirty="0"/>
          </a:p>
        </p:txBody>
      </p:sp>
    </p:spTree>
    <p:extLst>
      <p:ext uri="{BB962C8B-B14F-4D97-AF65-F5344CB8AC3E}">
        <p14:creationId xmlns:p14="http://schemas.microsoft.com/office/powerpoint/2010/main" val="87908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51720" y="3429000"/>
            <a:ext cx="6624736" cy="3240360"/>
          </a:xfrm>
        </p:spPr>
        <p:txBody>
          <a:bodyPr>
            <a:normAutofit fontScale="77500" lnSpcReduction="20000"/>
          </a:bodyPr>
          <a:lstStyle/>
          <a:p>
            <a:pPr marL="0" indent="0">
              <a:buNone/>
            </a:pPr>
            <a:r>
              <a:rPr lang="en-CA" dirty="0"/>
              <a:t>OUTstanding </a:t>
            </a:r>
            <a:r>
              <a:rPr lang="en-CA" dirty="0" smtClean="0"/>
              <a:t>Visioning™ to </a:t>
            </a:r>
            <a:r>
              <a:rPr lang="en-CA" dirty="0"/>
              <a:t>Clarify Your Goals &amp; </a:t>
            </a:r>
            <a:r>
              <a:rPr lang="en-CA" dirty="0" smtClean="0"/>
              <a:t>Dreams… If you had all the money, power, and talent in the world…</a:t>
            </a:r>
          </a:p>
          <a:p>
            <a:pPr marL="0" indent="0">
              <a:buNone/>
            </a:pPr>
            <a:endParaRPr lang="en-CA" dirty="0" smtClean="0"/>
          </a:p>
          <a:p>
            <a:r>
              <a:rPr lang="en-CA" dirty="0" smtClean="0"/>
              <a:t>what </a:t>
            </a:r>
            <a:r>
              <a:rPr lang="en-CA" dirty="0" smtClean="0"/>
              <a:t>would you do for fun?</a:t>
            </a:r>
          </a:p>
          <a:p>
            <a:pPr lvl="0"/>
            <a:r>
              <a:rPr lang="en-CA" dirty="0" smtClean="0"/>
              <a:t>what </a:t>
            </a:r>
            <a:r>
              <a:rPr lang="en-CA" dirty="0"/>
              <a:t>would you do </a:t>
            </a:r>
            <a:r>
              <a:rPr lang="en-CA" dirty="0" smtClean="0"/>
              <a:t>to  make a difference?</a:t>
            </a:r>
            <a:r>
              <a:rPr lang="en-CA" dirty="0"/>
              <a:t> </a:t>
            </a:r>
            <a:endParaRPr lang="en-CA" dirty="0" smtClean="0"/>
          </a:p>
          <a:p>
            <a:pPr lvl="0"/>
            <a:r>
              <a:rPr lang="en-CA" dirty="0" smtClean="0"/>
              <a:t>what </a:t>
            </a:r>
            <a:r>
              <a:rPr lang="en-CA" dirty="0"/>
              <a:t>goals would you set in your work</a:t>
            </a:r>
            <a:r>
              <a:rPr lang="en-CA" dirty="0" smtClean="0"/>
              <a:t>?</a:t>
            </a:r>
            <a:r>
              <a:rPr lang="en-CA" dirty="0"/>
              <a:t> </a:t>
            </a:r>
          </a:p>
          <a:p>
            <a:endParaRPr lang="en-CA" dirty="0" smtClean="0"/>
          </a:p>
          <a:p>
            <a:pPr marL="0" indent="0">
              <a:buNone/>
            </a:pPr>
            <a:endParaRPr lang="en-CA" dirty="0"/>
          </a:p>
        </p:txBody>
      </p:sp>
      <p:pic>
        <p:nvPicPr>
          <p:cNvPr id="3" name="Content Placeholder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06968" y="3356992"/>
            <a:ext cx="1178015" cy="3148652"/>
          </a:xfrm>
          <a:prstGeom prst="rect">
            <a:avLst/>
          </a:prstGeom>
        </p:spPr>
      </p:pic>
    </p:spTree>
    <p:extLst>
      <p:ext uri="{BB962C8B-B14F-4D97-AF65-F5344CB8AC3E}">
        <p14:creationId xmlns:p14="http://schemas.microsoft.com/office/powerpoint/2010/main" val="25647322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3501008"/>
            <a:ext cx="8208912" cy="2952328"/>
          </a:xfrm>
        </p:spPr>
        <p:txBody>
          <a:bodyPr>
            <a:normAutofit fontScale="92500" lnSpcReduction="20000"/>
          </a:bodyPr>
          <a:lstStyle/>
          <a:p>
            <a:pPr algn="l"/>
            <a:r>
              <a:rPr lang="en-CA" dirty="0" smtClean="0">
                <a:solidFill>
                  <a:schemeClr val="tx1"/>
                </a:solidFill>
              </a:rPr>
              <a:t>13) Guess… According to research by Sharon Love of OUTstanding Lives.org, The Three </a:t>
            </a:r>
            <a:r>
              <a:rPr lang="en-CA" dirty="0" smtClean="0">
                <a:solidFill>
                  <a:schemeClr val="tx1"/>
                </a:solidFill>
              </a:rPr>
              <a:t>Secrets of OUTstanding  Employers of Choice </a:t>
            </a:r>
            <a:r>
              <a:rPr lang="en-CA" dirty="0" smtClean="0">
                <a:solidFill>
                  <a:schemeClr val="tx1"/>
                </a:solidFill>
              </a:rPr>
              <a:t>are</a:t>
            </a:r>
            <a:r>
              <a:rPr lang="en-CA" dirty="0">
                <a:solidFill>
                  <a:schemeClr val="tx1"/>
                </a:solidFill>
              </a:rPr>
              <a:t>…</a:t>
            </a:r>
          </a:p>
          <a:p>
            <a:pPr marL="514350" indent="-514350" algn="l">
              <a:buFont typeface="+mj-lt"/>
              <a:buAutoNum type="arabicPeriod"/>
            </a:pPr>
            <a:r>
              <a:rPr lang="en-CA" dirty="0" smtClean="0">
                <a:solidFill>
                  <a:schemeClr val="tx1"/>
                </a:solidFill>
              </a:rPr>
              <a:t>Positive la______________</a:t>
            </a:r>
            <a:endParaRPr lang="en-CA" dirty="0">
              <a:solidFill>
                <a:schemeClr val="tx1"/>
              </a:solidFill>
            </a:endParaRPr>
          </a:p>
          <a:p>
            <a:pPr marL="514350" indent="-514350" algn="l">
              <a:buFont typeface="+mj-lt"/>
              <a:buAutoNum type="arabicPeriod"/>
            </a:pPr>
            <a:r>
              <a:rPr lang="en-CA" dirty="0">
                <a:solidFill>
                  <a:schemeClr val="tx1"/>
                </a:solidFill>
              </a:rPr>
              <a:t>Positive  </a:t>
            </a:r>
            <a:r>
              <a:rPr lang="en-CA" dirty="0" smtClean="0">
                <a:solidFill>
                  <a:schemeClr val="tx1"/>
                </a:solidFill>
              </a:rPr>
              <a:t>vi______________</a:t>
            </a:r>
            <a:endParaRPr lang="en-CA" dirty="0">
              <a:solidFill>
                <a:schemeClr val="tx1"/>
              </a:solidFill>
            </a:endParaRPr>
          </a:p>
          <a:p>
            <a:pPr marL="514350" indent="-514350" algn="l">
              <a:buFont typeface="+mj-lt"/>
              <a:buAutoNum type="arabicPeriod"/>
            </a:pPr>
            <a:r>
              <a:rPr lang="en-CA" dirty="0">
                <a:solidFill>
                  <a:schemeClr val="tx1"/>
                </a:solidFill>
              </a:rPr>
              <a:t>Positive </a:t>
            </a:r>
            <a:r>
              <a:rPr lang="en-CA" dirty="0" err="1" smtClean="0">
                <a:solidFill>
                  <a:schemeClr val="tx1"/>
                </a:solidFill>
              </a:rPr>
              <a:t>gui</a:t>
            </a:r>
            <a:r>
              <a:rPr lang="en-CA" dirty="0" smtClean="0">
                <a:solidFill>
                  <a:schemeClr val="tx1"/>
                </a:solidFill>
              </a:rPr>
              <a:t>______________</a:t>
            </a:r>
            <a:endParaRPr lang="en-CA" dirty="0">
              <a:solidFill>
                <a:schemeClr val="tx1"/>
              </a:solidFill>
            </a:endParaRPr>
          </a:p>
          <a:p>
            <a:endParaRPr lang="en-CA" dirty="0">
              <a:solidFill>
                <a:schemeClr val="tx1"/>
              </a:solidFill>
            </a:endParaRPr>
          </a:p>
        </p:txBody>
      </p:sp>
    </p:spTree>
    <p:extLst>
      <p:ext uri="{BB962C8B-B14F-4D97-AF65-F5344CB8AC3E}">
        <p14:creationId xmlns:p14="http://schemas.microsoft.com/office/powerpoint/2010/main" val="37002455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3429000"/>
            <a:ext cx="8652936" cy="3024336"/>
          </a:xfrm>
        </p:spPr>
        <p:txBody>
          <a:bodyPr>
            <a:normAutofit fontScale="92500" lnSpcReduction="20000"/>
          </a:bodyPr>
          <a:lstStyle/>
          <a:p>
            <a:pPr algn="l"/>
            <a:r>
              <a:rPr lang="en-CA" dirty="0" smtClean="0">
                <a:solidFill>
                  <a:schemeClr val="tx1"/>
                </a:solidFill>
              </a:rPr>
              <a:t>13) According </a:t>
            </a:r>
            <a:r>
              <a:rPr lang="en-CA" dirty="0">
                <a:solidFill>
                  <a:schemeClr val="tx1"/>
                </a:solidFill>
              </a:rPr>
              <a:t>to research by Sharon Love of OUTstanding Lives.org, </a:t>
            </a:r>
            <a:r>
              <a:rPr lang="en-CA" dirty="0">
                <a:solidFill>
                  <a:schemeClr val="tx1"/>
                </a:solidFill>
              </a:rPr>
              <a:t>Three Secrets of OUTstanding  Employers of Choice are</a:t>
            </a:r>
            <a:r>
              <a:rPr lang="en-CA" dirty="0" smtClean="0">
                <a:solidFill>
                  <a:schemeClr val="tx1"/>
                </a:solidFill>
              </a:rPr>
              <a:t>…</a:t>
            </a:r>
          </a:p>
          <a:p>
            <a:pPr algn="l"/>
            <a:endParaRPr lang="en-CA" dirty="0">
              <a:solidFill>
                <a:schemeClr val="tx1"/>
              </a:solidFill>
            </a:endParaRPr>
          </a:p>
          <a:p>
            <a:pPr marL="514350" indent="-514350" algn="l">
              <a:buFont typeface="+mj-lt"/>
              <a:buAutoNum type="arabicPeriod"/>
            </a:pPr>
            <a:r>
              <a:rPr lang="en-CA" dirty="0" smtClean="0">
                <a:solidFill>
                  <a:schemeClr val="tx1"/>
                </a:solidFill>
              </a:rPr>
              <a:t>Positive </a:t>
            </a:r>
            <a:r>
              <a:rPr lang="en-CA" dirty="0">
                <a:solidFill>
                  <a:schemeClr val="tx1"/>
                </a:solidFill>
              </a:rPr>
              <a:t>language &amp; body language</a:t>
            </a:r>
          </a:p>
          <a:p>
            <a:pPr marL="514350" indent="-514350" algn="l">
              <a:buFont typeface="+mj-lt"/>
              <a:buAutoNum type="arabicPeriod"/>
            </a:pPr>
            <a:r>
              <a:rPr lang="en-CA" dirty="0">
                <a:solidFill>
                  <a:schemeClr val="tx1"/>
                </a:solidFill>
              </a:rPr>
              <a:t>Positive  visual messaging</a:t>
            </a:r>
          </a:p>
          <a:p>
            <a:pPr marL="514350" indent="-514350" algn="l">
              <a:buFont typeface="+mj-lt"/>
              <a:buAutoNum type="arabicPeriod"/>
            </a:pPr>
            <a:r>
              <a:rPr lang="en-CA" dirty="0">
                <a:solidFill>
                  <a:schemeClr val="tx1"/>
                </a:solidFill>
              </a:rPr>
              <a:t>Positive </a:t>
            </a:r>
            <a:r>
              <a:rPr lang="en-CA" dirty="0" smtClean="0">
                <a:solidFill>
                  <a:schemeClr val="tx1"/>
                </a:solidFill>
              </a:rPr>
              <a:t>guidelines  &amp; action</a:t>
            </a:r>
            <a:endParaRPr lang="en-CA" dirty="0">
              <a:solidFill>
                <a:schemeClr val="tx1"/>
              </a:solidFill>
            </a:endParaRPr>
          </a:p>
          <a:p>
            <a:endParaRPr lang="en-CA" dirty="0">
              <a:solidFill>
                <a:schemeClr val="tx1"/>
              </a:solidFill>
            </a:endParaRPr>
          </a:p>
        </p:txBody>
      </p:sp>
    </p:spTree>
    <p:extLst>
      <p:ext uri="{BB962C8B-B14F-4D97-AF65-F5344CB8AC3E}">
        <p14:creationId xmlns:p14="http://schemas.microsoft.com/office/powerpoint/2010/main" val="19387326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5576" y="3284984"/>
            <a:ext cx="7920880" cy="3168352"/>
          </a:xfrm>
        </p:spPr>
        <p:txBody>
          <a:bodyPr>
            <a:normAutofit fontScale="92500" lnSpcReduction="20000"/>
          </a:bodyPr>
          <a:lstStyle/>
          <a:p>
            <a:pPr algn="l"/>
            <a:r>
              <a:rPr lang="en-CA" dirty="0" smtClean="0">
                <a:solidFill>
                  <a:schemeClr val="tx1"/>
                </a:solidFill>
              </a:rPr>
              <a:t>14) In pairs, brainstorm examples of these elements of LGBT-positive spaces, and write them down…</a:t>
            </a:r>
          </a:p>
          <a:p>
            <a:pPr algn="l"/>
            <a:endParaRPr lang="en-CA" dirty="0" smtClean="0">
              <a:solidFill>
                <a:schemeClr val="tx1"/>
              </a:solidFill>
            </a:endParaRPr>
          </a:p>
          <a:p>
            <a:pPr marL="514350" indent="-514350" algn="l">
              <a:buFont typeface="+mj-lt"/>
              <a:buAutoNum type="arabicPeriod"/>
            </a:pPr>
            <a:r>
              <a:rPr lang="en-CA" dirty="0">
                <a:solidFill>
                  <a:schemeClr val="tx1"/>
                </a:solidFill>
              </a:rPr>
              <a:t>Positive language &amp; body language</a:t>
            </a:r>
          </a:p>
          <a:p>
            <a:pPr marL="514350" indent="-514350" algn="l">
              <a:buFont typeface="+mj-lt"/>
              <a:buAutoNum type="arabicPeriod"/>
            </a:pPr>
            <a:r>
              <a:rPr lang="en-CA" dirty="0">
                <a:solidFill>
                  <a:schemeClr val="tx1"/>
                </a:solidFill>
              </a:rPr>
              <a:t>Positive  visual messaging</a:t>
            </a:r>
          </a:p>
          <a:p>
            <a:pPr marL="514350" indent="-514350" algn="l">
              <a:buFont typeface="+mj-lt"/>
              <a:buAutoNum type="arabicPeriod"/>
            </a:pPr>
            <a:r>
              <a:rPr lang="en-CA" dirty="0">
                <a:solidFill>
                  <a:schemeClr val="tx1"/>
                </a:solidFill>
              </a:rPr>
              <a:t>Positive guidelines  &amp; action</a:t>
            </a:r>
          </a:p>
          <a:p>
            <a:endParaRPr lang="en-CA" dirty="0">
              <a:solidFill>
                <a:schemeClr val="tx1"/>
              </a:solidFill>
            </a:endParaRPr>
          </a:p>
        </p:txBody>
      </p:sp>
    </p:spTree>
    <p:extLst>
      <p:ext uri="{BB962C8B-B14F-4D97-AF65-F5344CB8AC3E}">
        <p14:creationId xmlns:p14="http://schemas.microsoft.com/office/powerpoint/2010/main" val="9814044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3569" y="3356992"/>
            <a:ext cx="8436912" cy="3096344"/>
          </a:xfrm>
        </p:spPr>
        <p:txBody>
          <a:bodyPr>
            <a:normAutofit/>
          </a:bodyPr>
          <a:lstStyle/>
          <a:p>
            <a:pPr algn="l"/>
            <a:r>
              <a:rPr lang="en-CA" dirty="0" smtClean="0">
                <a:solidFill>
                  <a:schemeClr val="tx1"/>
                </a:solidFill>
              </a:rPr>
              <a:t>14) What examples did you think of?</a:t>
            </a:r>
          </a:p>
          <a:p>
            <a:pPr algn="l"/>
            <a:endParaRPr lang="en-CA" dirty="0" smtClean="0">
              <a:solidFill>
                <a:schemeClr val="tx1"/>
              </a:solidFill>
            </a:endParaRPr>
          </a:p>
          <a:p>
            <a:pPr marL="514350" indent="-514350" algn="l">
              <a:buFont typeface="+mj-lt"/>
              <a:buAutoNum type="arabicPeriod"/>
            </a:pPr>
            <a:r>
              <a:rPr lang="en-CA" dirty="0">
                <a:solidFill>
                  <a:schemeClr val="tx1"/>
                </a:solidFill>
              </a:rPr>
              <a:t>Positive language &amp; body language</a:t>
            </a:r>
          </a:p>
          <a:p>
            <a:pPr marL="514350" indent="-514350" algn="l">
              <a:buFont typeface="+mj-lt"/>
              <a:buAutoNum type="arabicPeriod"/>
            </a:pPr>
            <a:r>
              <a:rPr lang="en-CA" dirty="0">
                <a:solidFill>
                  <a:schemeClr val="tx1"/>
                </a:solidFill>
              </a:rPr>
              <a:t>Positive  visual messaging</a:t>
            </a:r>
          </a:p>
          <a:p>
            <a:pPr marL="514350" indent="-514350" algn="l">
              <a:buFont typeface="+mj-lt"/>
              <a:buAutoNum type="arabicPeriod"/>
            </a:pPr>
            <a:r>
              <a:rPr lang="en-CA" dirty="0">
                <a:solidFill>
                  <a:schemeClr val="tx1"/>
                </a:solidFill>
              </a:rPr>
              <a:t>Positive guidelines  &amp; action</a:t>
            </a:r>
          </a:p>
          <a:p>
            <a:endParaRPr lang="en-CA" dirty="0">
              <a:solidFill>
                <a:schemeClr val="tx1"/>
              </a:solidFill>
            </a:endParaRPr>
          </a:p>
        </p:txBody>
      </p:sp>
    </p:spTree>
    <p:extLst>
      <p:ext uri="{BB962C8B-B14F-4D97-AF65-F5344CB8AC3E}">
        <p14:creationId xmlns:p14="http://schemas.microsoft.com/office/powerpoint/2010/main" val="22551580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12976"/>
            <a:ext cx="9120482" cy="3645024"/>
          </a:xfrm>
        </p:spPr>
        <p:txBody>
          <a:bodyPr>
            <a:normAutofit/>
          </a:bodyPr>
          <a:lstStyle/>
          <a:p>
            <a:pPr algn="l"/>
            <a:r>
              <a:rPr lang="en-CA" dirty="0">
                <a:solidFill>
                  <a:schemeClr val="tx1"/>
                </a:solidFill>
              </a:rPr>
              <a:t> </a:t>
            </a:r>
            <a:endParaRPr lang="en-CA" dirty="0" smtClean="0">
              <a:solidFill>
                <a:schemeClr val="tx1"/>
              </a:solidFill>
            </a:endParaRPr>
          </a:p>
          <a:p>
            <a:r>
              <a:rPr lang="en-CA" dirty="0" smtClean="0">
                <a:solidFill>
                  <a:schemeClr val="tx1"/>
                </a:solidFill>
              </a:rPr>
              <a:t>The </a:t>
            </a:r>
            <a:r>
              <a:rPr lang="en-CA" dirty="0" smtClean="0">
                <a:solidFill>
                  <a:schemeClr val="tx1"/>
                </a:solidFill>
              </a:rPr>
              <a:t>Three </a:t>
            </a:r>
            <a:r>
              <a:rPr lang="en-CA" dirty="0">
                <a:solidFill>
                  <a:schemeClr val="tx1"/>
                </a:solidFill>
              </a:rPr>
              <a:t>Secrets of </a:t>
            </a:r>
            <a:endParaRPr lang="en-CA" dirty="0" smtClean="0">
              <a:solidFill>
                <a:schemeClr val="tx1"/>
              </a:solidFill>
            </a:endParaRPr>
          </a:p>
          <a:p>
            <a:r>
              <a:rPr lang="en-CA" dirty="0" smtClean="0">
                <a:solidFill>
                  <a:schemeClr val="tx1"/>
                </a:solidFill>
              </a:rPr>
              <a:t>OUTstanding Employers </a:t>
            </a:r>
            <a:r>
              <a:rPr lang="en-CA" dirty="0">
                <a:solidFill>
                  <a:schemeClr val="tx1"/>
                </a:solidFill>
              </a:rPr>
              <a:t>of Choice </a:t>
            </a:r>
            <a:endParaRPr lang="en-CA" dirty="0" smtClean="0">
              <a:solidFill>
                <a:schemeClr val="tx1"/>
              </a:solidFill>
            </a:endParaRPr>
          </a:p>
          <a:p>
            <a:endParaRPr lang="en-CA" dirty="0">
              <a:solidFill>
                <a:schemeClr val="tx1"/>
              </a:solidFill>
            </a:endParaRPr>
          </a:p>
          <a:p>
            <a:r>
              <a:rPr lang="en-CA" dirty="0" smtClean="0">
                <a:solidFill>
                  <a:schemeClr val="tx1"/>
                </a:solidFill>
              </a:rPr>
              <a:t>Secret </a:t>
            </a:r>
            <a:r>
              <a:rPr lang="en-CA" dirty="0" smtClean="0">
                <a:solidFill>
                  <a:schemeClr val="tx1"/>
                </a:solidFill>
              </a:rPr>
              <a:t>One: Positive language</a:t>
            </a:r>
          </a:p>
          <a:p>
            <a:pPr marL="1428750" lvl="2" indent="-514350" algn="l">
              <a:buFont typeface="Arial" pitchFamily="34" charset="0"/>
              <a:buChar char="•"/>
            </a:pPr>
            <a:endParaRPr lang="en-CA" dirty="0" smtClean="0">
              <a:solidFill>
                <a:schemeClr val="tx1"/>
              </a:solidFill>
            </a:endParaRPr>
          </a:p>
          <a:p>
            <a:pPr marL="1428750" lvl="2" indent="-514350" algn="l">
              <a:buFont typeface="Arial" pitchFamily="34" charset="0"/>
              <a:buChar char="•"/>
            </a:pPr>
            <a:endParaRPr lang="en-CA" dirty="0" smtClean="0">
              <a:solidFill>
                <a:schemeClr val="tx1"/>
              </a:solidFill>
            </a:endParaRPr>
          </a:p>
          <a:p>
            <a:pPr marL="1428750" lvl="2" indent="-514350" algn="l">
              <a:buFont typeface="+mj-lt"/>
              <a:buAutoNum type="arabicPeriod"/>
            </a:pPr>
            <a:endParaRPr lang="en-CA" dirty="0" smtClean="0">
              <a:solidFill>
                <a:schemeClr val="tx1"/>
              </a:solidFill>
            </a:endParaRPr>
          </a:p>
          <a:p>
            <a:endParaRPr lang="en-CA" dirty="0">
              <a:solidFill>
                <a:schemeClr val="tx1"/>
              </a:solidFill>
            </a:endParaRPr>
          </a:p>
        </p:txBody>
      </p:sp>
    </p:spTree>
    <p:extLst>
      <p:ext uri="{BB962C8B-B14F-4D97-AF65-F5344CB8AC3E}">
        <p14:creationId xmlns:p14="http://schemas.microsoft.com/office/powerpoint/2010/main" val="38325124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492896"/>
            <a:ext cx="8748464" cy="4365104"/>
          </a:xfrm>
        </p:spPr>
        <p:txBody>
          <a:bodyPr>
            <a:normAutofit/>
          </a:bodyPr>
          <a:lstStyle/>
          <a:p>
            <a:pPr algn="l"/>
            <a:r>
              <a:rPr lang="en-CA" dirty="0">
                <a:solidFill>
                  <a:schemeClr val="tx1"/>
                </a:solidFill>
              </a:rPr>
              <a:t> </a:t>
            </a:r>
            <a:endParaRPr lang="en-CA" dirty="0" smtClean="0">
              <a:solidFill>
                <a:schemeClr val="tx1"/>
              </a:solidFill>
            </a:endParaRPr>
          </a:p>
          <a:p>
            <a:pPr algn="l"/>
            <a:endParaRPr lang="en-CA" dirty="0" smtClean="0">
              <a:solidFill>
                <a:schemeClr val="tx1"/>
              </a:solidFill>
            </a:endParaRPr>
          </a:p>
          <a:p>
            <a:pPr lvl="2"/>
            <a:r>
              <a:rPr lang="en-CA" sz="3200" dirty="0" smtClean="0">
                <a:solidFill>
                  <a:schemeClr val="tx1"/>
                </a:solidFill>
              </a:rPr>
              <a:t>15) True or False?</a:t>
            </a:r>
          </a:p>
          <a:p>
            <a:pPr lvl="2"/>
            <a:endParaRPr lang="en-CA" sz="3200" dirty="0" smtClean="0">
              <a:solidFill>
                <a:schemeClr val="tx1"/>
              </a:solidFill>
            </a:endParaRPr>
          </a:p>
          <a:p>
            <a:pPr lvl="2"/>
            <a:r>
              <a:rPr lang="en-CA" sz="3200" dirty="0">
                <a:solidFill>
                  <a:schemeClr val="tx1"/>
                </a:solidFill>
              </a:rPr>
              <a:t>I</a:t>
            </a:r>
            <a:r>
              <a:rPr lang="en-CA" sz="3200" dirty="0" smtClean="0">
                <a:solidFill>
                  <a:schemeClr val="tx1"/>
                </a:solidFill>
              </a:rPr>
              <a:t>t’s okay to say “so gay”….?</a:t>
            </a:r>
          </a:p>
          <a:p>
            <a:pPr marL="1428750" lvl="2" indent="-514350" algn="l">
              <a:buFont typeface="Arial" pitchFamily="34" charset="0"/>
              <a:buChar char="•"/>
            </a:pPr>
            <a:endParaRPr lang="en-CA" dirty="0" smtClean="0">
              <a:solidFill>
                <a:schemeClr val="tx1"/>
              </a:solidFill>
            </a:endParaRPr>
          </a:p>
          <a:p>
            <a:pPr marL="1428750" lvl="2" indent="-514350" algn="l">
              <a:buFont typeface="Arial" pitchFamily="34" charset="0"/>
              <a:buChar char="•"/>
            </a:pPr>
            <a:endParaRPr lang="en-CA" dirty="0" smtClean="0">
              <a:solidFill>
                <a:schemeClr val="tx1"/>
              </a:solidFill>
            </a:endParaRPr>
          </a:p>
          <a:p>
            <a:pPr marL="1428750" lvl="2" indent="-514350" algn="l">
              <a:buFont typeface="+mj-lt"/>
              <a:buAutoNum type="arabicPeriod"/>
            </a:pPr>
            <a:endParaRPr lang="en-CA" dirty="0" smtClean="0">
              <a:solidFill>
                <a:schemeClr val="tx1"/>
              </a:solidFill>
            </a:endParaRPr>
          </a:p>
          <a:p>
            <a:endParaRPr lang="en-CA" dirty="0">
              <a:solidFill>
                <a:schemeClr val="tx1"/>
              </a:solidFill>
            </a:endParaRPr>
          </a:p>
        </p:txBody>
      </p:sp>
    </p:spTree>
    <p:extLst>
      <p:ext uri="{BB962C8B-B14F-4D97-AF65-F5344CB8AC3E}">
        <p14:creationId xmlns:p14="http://schemas.microsoft.com/office/powerpoint/2010/main" val="19403878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4077072"/>
            <a:ext cx="7859216" cy="2049091"/>
          </a:xfrm>
        </p:spPr>
        <p:txBody>
          <a:bodyPr/>
          <a:lstStyle/>
          <a:p>
            <a:pPr marL="0" indent="0">
              <a:buNone/>
            </a:pPr>
            <a:r>
              <a:rPr lang="en-CA" dirty="0" smtClean="0"/>
              <a:t>True. . . </a:t>
            </a:r>
            <a:r>
              <a:rPr lang="en-CA" b="1" dirty="0" smtClean="0"/>
              <a:t>Only</a:t>
            </a:r>
            <a:r>
              <a:rPr lang="en-CA" dirty="0" smtClean="0"/>
              <a:t> when you say it with a smile to describe someone or  something you love.</a:t>
            </a:r>
            <a:endParaRPr lang="en-CA" dirty="0"/>
          </a:p>
        </p:txBody>
      </p:sp>
    </p:spTree>
    <p:extLst>
      <p:ext uri="{BB962C8B-B14F-4D97-AF65-F5344CB8AC3E}">
        <p14:creationId xmlns:p14="http://schemas.microsoft.com/office/powerpoint/2010/main" val="14667534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780928"/>
            <a:ext cx="8795938" cy="4077072"/>
          </a:xfrm>
        </p:spPr>
        <p:txBody>
          <a:bodyPr>
            <a:normAutofit/>
          </a:bodyPr>
          <a:lstStyle/>
          <a:p>
            <a:pPr algn="l"/>
            <a:r>
              <a:rPr lang="en-CA" dirty="0">
                <a:solidFill>
                  <a:schemeClr val="tx1"/>
                </a:solidFill>
              </a:rPr>
              <a:t> </a:t>
            </a:r>
            <a:endParaRPr lang="en-CA" dirty="0" smtClean="0">
              <a:solidFill>
                <a:schemeClr val="tx1"/>
              </a:solidFill>
            </a:endParaRPr>
          </a:p>
          <a:p>
            <a:pPr algn="l"/>
            <a:endParaRPr lang="en-CA" dirty="0" smtClean="0">
              <a:solidFill>
                <a:schemeClr val="tx1"/>
              </a:solidFill>
            </a:endParaRPr>
          </a:p>
          <a:p>
            <a:pPr lvl="2" algn="l"/>
            <a:r>
              <a:rPr lang="en-CA" sz="3500" dirty="0" smtClean="0">
                <a:solidFill>
                  <a:schemeClr val="tx1"/>
                </a:solidFill>
              </a:rPr>
              <a:t>If you hear someone  say “so gay” with  a sneer or negative context,  you can…</a:t>
            </a:r>
            <a:endParaRPr lang="en-CA" dirty="0" smtClean="0">
              <a:solidFill>
                <a:schemeClr val="tx1"/>
              </a:solidFill>
            </a:endParaRPr>
          </a:p>
          <a:p>
            <a:pPr marL="1428750" lvl="2" indent="-514350" algn="l">
              <a:buFont typeface="Arial" pitchFamily="34" charset="0"/>
              <a:buChar char="•"/>
            </a:pPr>
            <a:endParaRPr lang="en-CA" dirty="0" smtClean="0">
              <a:solidFill>
                <a:schemeClr val="tx1"/>
              </a:solidFill>
            </a:endParaRPr>
          </a:p>
          <a:p>
            <a:pPr marL="1428750" lvl="2" indent="-514350" algn="l">
              <a:buFont typeface="Arial" pitchFamily="34" charset="0"/>
              <a:buChar char="•"/>
            </a:pPr>
            <a:endParaRPr lang="en-CA" dirty="0" smtClean="0">
              <a:solidFill>
                <a:schemeClr val="tx1"/>
              </a:solidFill>
            </a:endParaRPr>
          </a:p>
          <a:p>
            <a:pPr marL="1428750" lvl="2" indent="-514350" algn="l">
              <a:buFont typeface="+mj-lt"/>
              <a:buAutoNum type="arabicPeriod"/>
            </a:pPr>
            <a:endParaRPr lang="en-CA" dirty="0" smtClean="0">
              <a:solidFill>
                <a:schemeClr val="tx1"/>
              </a:solidFill>
            </a:endParaRPr>
          </a:p>
          <a:p>
            <a:endParaRPr lang="en-CA" dirty="0">
              <a:solidFill>
                <a:schemeClr val="tx1"/>
              </a:solidFill>
            </a:endParaRPr>
          </a:p>
        </p:txBody>
      </p:sp>
    </p:spTree>
    <p:extLst>
      <p:ext uri="{BB962C8B-B14F-4D97-AF65-F5344CB8AC3E}">
        <p14:creationId xmlns:p14="http://schemas.microsoft.com/office/powerpoint/2010/main" val="35747767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420888"/>
            <a:ext cx="8676456" cy="4437112"/>
          </a:xfrm>
        </p:spPr>
        <p:txBody>
          <a:bodyPr>
            <a:normAutofit/>
          </a:bodyPr>
          <a:lstStyle/>
          <a:p>
            <a:pPr algn="l"/>
            <a:r>
              <a:rPr lang="en-CA" dirty="0">
                <a:solidFill>
                  <a:schemeClr val="tx1"/>
                </a:solidFill>
              </a:rPr>
              <a:t> </a:t>
            </a:r>
            <a:endParaRPr lang="en-CA" dirty="0" smtClean="0">
              <a:solidFill>
                <a:schemeClr val="tx1"/>
              </a:solidFill>
            </a:endParaRPr>
          </a:p>
          <a:p>
            <a:pPr algn="l"/>
            <a:endParaRPr lang="en-CA" dirty="0" smtClean="0">
              <a:solidFill>
                <a:schemeClr val="tx1"/>
              </a:solidFill>
            </a:endParaRPr>
          </a:p>
          <a:p>
            <a:pPr lvl="2" algn="l"/>
            <a:r>
              <a:rPr lang="en-CA" sz="3500" dirty="0" smtClean="0">
                <a:solidFill>
                  <a:schemeClr val="tx1"/>
                </a:solidFill>
              </a:rPr>
              <a:t>…remind them  that they can help  save young lives  just by saying “so gay” only with a  smile, only for people &amp;  things  they love. </a:t>
            </a:r>
          </a:p>
          <a:p>
            <a:pPr marL="1428750" lvl="2" indent="-514350" algn="l">
              <a:buFont typeface="Arial" pitchFamily="34" charset="0"/>
              <a:buChar char="•"/>
            </a:pPr>
            <a:endParaRPr lang="en-CA" dirty="0" smtClean="0">
              <a:solidFill>
                <a:schemeClr val="tx1"/>
              </a:solidFill>
            </a:endParaRPr>
          </a:p>
          <a:p>
            <a:pPr marL="1428750" lvl="2" indent="-514350" algn="l">
              <a:buFont typeface="Arial" pitchFamily="34" charset="0"/>
              <a:buChar char="•"/>
            </a:pPr>
            <a:endParaRPr lang="en-CA" dirty="0" smtClean="0">
              <a:solidFill>
                <a:schemeClr val="tx1"/>
              </a:solidFill>
            </a:endParaRPr>
          </a:p>
          <a:p>
            <a:pPr marL="1428750" lvl="2" indent="-514350" algn="l">
              <a:buFont typeface="Arial" pitchFamily="34" charset="0"/>
              <a:buChar char="•"/>
            </a:pPr>
            <a:endParaRPr lang="en-CA" dirty="0" smtClean="0">
              <a:solidFill>
                <a:schemeClr val="tx1"/>
              </a:solidFill>
            </a:endParaRPr>
          </a:p>
          <a:p>
            <a:pPr marL="1428750" lvl="2" indent="-514350" algn="l">
              <a:buFont typeface="+mj-lt"/>
              <a:buAutoNum type="arabicPeriod"/>
            </a:pPr>
            <a:endParaRPr lang="en-CA" dirty="0" smtClean="0">
              <a:solidFill>
                <a:schemeClr val="tx1"/>
              </a:solidFill>
            </a:endParaRPr>
          </a:p>
          <a:p>
            <a:endParaRPr lang="en-CA" dirty="0">
              <a:solidFill>
                <a:schemeClr val="tx1"/>
              </a:solidFill>
            </a:endParaRPr>
          </a:p>
        </p:txBody>
      </p:sp>
    </p:spTree>
    <p:extLst>
      <p:ext uri="{BB962C8B-B14F-4D97-AF65-F5344CB8AC3E}">
        <p14:creationId xmlns:p14="http://schemas.microsoft.com/office/powerpoint/2010/main" val="32496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2996952"/>
            <a:ext cx="8640960" cy="3456384"/>
          </a:xfrm>
        </p:spPr>
        <p:txBody>
          <a:bodyPr>
            <a:normAutofit fontScale="85000" lnSpcReduction="10000"/>
          </a:bodyPr>
          <a:lstStyle/>
          <a:p>
            <a:pPr algn="l"/>
            <a:r>
              <a:rPr lang="en-CA" dirty="0">
                <a:solidFill>
                  <a:schemeClr val="tx1"/>
                </a:solidFill>
              </a:rPr>
              <a:t> </a:t>
            </a:r>
            <a:endParaRPr lang="en-CA" dirty="0" smtClean="0">
              <a:solidFill>
                <a:schemeClr val="tx1"/>
              </a:solidFill>
            </a:endParaRPr>
          </a:p>
          <a:p>
            <a:pPr lvl="2" algn="l"/>
            <a:r>
              <a:rPr lang="en-CA" sz="3200" dirty="0" smtClean="0">
                <a:solidFill>
                  <a:schemeClr val="tx1"/>
                </a:solidFill>
              </a:rPr>
              <a:t>For example...</a:t>
            </a:r>
          </a:p>
          <a:p>
            <a:pPr lvl="2" algn="l"/>
            <a:r>
              <a:rPr lang="en-CA" sz="3200" dirty="0" smtClean="0">
                <a:solidFill>
                  <a:schemeClr val="tx1"/>
                </a:solidFill>
              </a:rPr>
              <a:t>You got straight As? </a:t>
            </a:r>
            <a:r>
              <a:rPr lang="en-CA" sz="3200" dirty="0">
                <a:solidFill>
                  <a:schemeClr val="tx1"/>
                </a:solidFill>
              </a:rPr>
              <a:t>“That’s so gay</a:t>
            </a:r>
            <a:r>
              <a:rPr lang="en-CA" sz="3200" dirty="0" smtClean="0">
                <a:solidFill>
                  <a:schemeClr val="tx1"/>
                </a:solidFill>
              </a:rPr>
              <a:t>”</a:t>
            </a:r>
          </a:p>
          <a:p>
            <a:pPr lvl="2" algn="l"/>
            <a:r>
              <a:rPr lang="en-CA" sz="3200" dirty="0" smtClean="0">
                <a:solidFill>
                  <a:schemeClr val="tx1"/>
                </a:solidFill>
              </a:rPr>
              <a:t>You </a:t>
            </a:r>
            <a:r>
              <a:rPr lang="en-CA" sz="3200" dirty="0">
                <a:solidFill>
                  <a:schemeClr val="tx1"/>
                </a:solidFill>
              </a:rPr>
              <a:t>won the Olympics</a:t>
            </a:r>
            <a:r>
              <a:rPr lang="en-CA" sz="3200" dirty="0" smtClean="0">
                <a:solidFill>
                  <a:schemeClr val="tx1"/>
                </a:solidFill>
              </a:rPr>
              <a:t>?  “That’s so gay”</a:t>
            </a:r>
          </a:p>
          <a:p>
            <a:pPr lvl="2" algn="l"/>
            <a:r>
              <a:rPr lang="en-CA" sz="3200" dirty="0" smtClean="0">
                <a:solidFill>
                  <a:schemeClr val="tx1"/>
                </a:solidFill>
              </a:rPr>
              <a:t>You  won an Oscar? </a:t>
            </a:r>
            <a:r>
              <a:rPr lang="en-CA" sz="3200" dirty="0">
                <a:solidFill>
                  <a:schemeClr val="tx1"/>
                </a:solidFill>
              </a:rPr>
              <a:t>“That’s so gay</a:t>
            </a:r>
            <a:r>
              <a:rPr lang="en-CA" sz="3200" dirty="0" smtClean="0">
                <a:solidFill>
                  <a:schemeClr val="tx1"/>
                </a:solidFill>
              </a:rPr>
              <a:t>”</a:t>
            </a:r>
          </a:p>
          <a:p>
            <a:pPr lvl="2" algn="l"/>
            <a:r>
              <a:rPr lang="en-CA" sz="3200" dirty="0" smtClean="0">
                <a:solidFill>
                  <a:schemeClr val="tx1"/>
                </a:solidFill>
              </a:rPr>
              <a:t>You </a:t>
            </a:r>
            <a:r>
              <a:rPr lang="en-CA" sz="3200" dirty="0">
                <a:solidFill>
                  <a:schemeClr val="tx1"/>
                </a:solidFill>
              </a:rPr>
              <a:t>donated $1,000,000</a:t>
            </a:r>
            <a:r>
              <a:rPr lang="en-CA" sz="3200" dirty="0" smtClean="0">
                <a:solidFill>
                  <a:schemeClr val="tx1"/>
                </a:solidFill>
              </a:rPr>
              <a:t>? </a:t>
            </a:r>
            <a:r>
              <a:rPr lang="en-CA" sz="3200" dirty="0">
                <a:solidFill>
                  <a:schemeClr val="tx1"/>
                </a:solidFill>
              </a:rPr>
              <a:t>“That’s so gay</a:t>
            </a:r>
            <a:r>
              <a:rPr lang="en-CA" sz="3200" dirty="0" smtClean="0">
                <a:solidFill>
                  <a:schemeClr val="tx1"/>
                </a:solidFill>
              </a:rPr>
              <a:t>” </a:t>
            </a:r>
          </a:p>
          <a:p>
            <a:pPr lvl="2" algn="l"/>
            <a:r>
              <a:rPr lang="en-CA" sz="3200" dirty="0" smtClean="0">
                <a:solidFill>
                  <a:schemeClr val="tx1"/>
                </a:solidFill>
              </a:rPr>
              <a:t>You </a:t>
            </a:r>
            <a:r>
              <a:rPr lang="en-CA" sz="3200" dirty="0">
                <a:solidFill>
                  <a:schemeClr val="tx1"/>
                </a:solidFill>
              </a:rPr>
              <a:t>won the election? “That’s so gay”</a:t>
            </a:r>
          </a:p>
          <a:p>
            <a:pPr lvl="2" algn="l"/>
            <a:endParaRPr lang="en-CA" sz="3200" dirty="0">
              <a:solidFill>
                <a:schemeClr val="tx1"/>
              </a:solidFill>
            </a:endParaRPr>
          </a:p>
        </p:txBody>
      </p:sp>
    </p:spTree>
    <p:extLst>
      <p:ext uri="{BB962C8B-B14F-4D97-AF65-F5344CB8AC3E}">
        <p14:creationId xmlns:p14="http://schemas.microsoft.com/office/powerpoint/2010/main" val="3194516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3789040"/>
            <a:ext cx="6192688" cy="2592288"/>
          </a:xfrm>
        </p:spPr>
        <p:txBody>
          <a:bodyPr>
            <a:normAutofit/>
          </a:bodyPr>
          <a:lstStyle/>
          <a:p>
            <a:pPr marL="0" indent="0">
              <a:buNone/>
            </a:pPr>
            <a:r>
              <a:rPr lang="en-CA" sz="2800" dirty="0" smtClean="0"/>
              <a:t>Your answers to that  question give clues to your  deepest passions,  dreams  and </a:t>
            </a:r>
            <a:r>
              <a:rPr lang="en-CA" sz="2800" dirty="0" smtClean="0"/>
              <a:t>goals.  </a:t>
            </a:r>
            <a:r>
              <a:rPr lang="en-CA" sz="2800" dirty="0" smtClean="0"/>
              <a:t>This workshop  can  give you  tools you need to  live your  deepest dreams.</a:t>
            </a:r>
            <a:endParaRPr lang="en-CA" sz="2800" dirty="0"/>
          </a:p>
        </p:txBody>
      </p:sp>
      <p:pic>
        <p:nvPicPr>
          <p:cNvPr id="3" name="Content Placeholder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443006" y="3501008"/>
            <a:ext cx="1140305" cy="3047859"/>
          </a:xfrm>
          <a:prstGeom prst="rect">
            <a:avLst/>
          </a:prstGeom>
        </p:spPr>
      </p:pic>
    </p:spTree>
    <p:extLst>
      <p:ext uri="{BB962C8B-B14F-4D97-AF65-F5344CB8AC3E}">
        <p14:creationId xmlns:p14="http://schemas.microsoft.com/office/powerpoint/2010/main" val="733930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924944"/>
            <a:ext cx="8172400" cy="3528392"/>
          </a:xfrm>
        </p:spPr>
        <p:txBody>
          <a:bodyPr>
            <a:normAutofit/>
          </a:bodyPr>
          <a:lstStyle/>
          <a:p>
            <a:pPr algn="l"/>
            <a:r>
              <a:rPr lang="en-CA" dirty="0">
                <a:solidFill>
                  <a:schemeClr val="tx1"/>
                </a:solidFill>
              </a:rPr>
              <a:t> </a:t>
            </a:r>
            <a:endParaRPr lang="en-CA" dirty="0" smtClean="0">
              <a:solidFill>
                <a:schemeClr val="tx1"/>
              </a:solidFill>
            </a:endParaRPr>
          </a:p>
          <a:p>
            <a:pPr lvl="2"/>
            <a:r>
              <a:rPr lang="en-CA" sz="2800" dirty="0" smtClean="0">
                <a:solidFill>
                  <a:schemeClr val="tx1"/>
                </a:solidFill>
              </a:rPr>
              <a:t>16) True </a:t>
            </a:r>
            <a:r>
              <a:rPr lang="en-CA" sz="2800" dirty="0">
                <a:solidFill>
                  <a:schemeClr val="tx1"/>
                </a:solidFill>
              </a:rPr>
              <a:t>or False?</a:t>
            </a:r>
          </a:p>
          <a:p>
            <a:pPr lvl="2"/>
            <a:endParaRPr lang="en-CA" sz="2800" b="1" i="1" dirty="0" smtClean="0">
              <a:solidFill>
                <a:schemeClr val="tx1"/>
              </a:solidFill>
            </a:endParaRPr>
          </a:p>
          <a:p>
            <a:pPr lvl="2"/>
            <a:r>
              <a:rPr lang="en-CA" sz="2800" dirty="0" smtClean="0">
                <a:solidFill>
                  <a:schemeClr val="tx1"/>
                </a:solidFill>
              </a:rPr>
              <a:t>Using </a:t>
            </a:r>
            <a:r>
              <a:rPr lang="en-CA" sz="2800" dirty="0">
                <a:solidFill>
                  <a:schemeClr val="tx1"/>
                </a:solidFill>
              </a:rPr>
              <a:t>the term </a:t>
            </a:r>
            <a:r>
              <a:rPr lang="en-CA" sz="2800" dirty="0" smtClean="0">
                <a:solidFill>
                  <a:schemeClr val="tx1"/>
                </a:solidFill>
              </a:rPr>
              <a:t>“partner”  to discuss your  significant other  if you are straight  can help LGBTF people feel more included…?</a:t>
            </a:r>
          </a:p>
          <a:p>
            <a:pPr marL="1428750" lvl="2" indent="-514350" algn="l">
              <a:buFont typeface="Arial" pitchFamily="34" charset="0"/>
              <a:buChar char="•"/>
            </a:pPr>
            <a:endParaRPr lang="en-CA" dirty="0" smtClean="0">
              <a:solidFill>
                <a:schemeClr val="tx1"/>
              </a:solidFill>
            </a:endParaRPr>
          </a:p>
          <a:p>
            <a:pPr marL="1428750" lvl="2" indent="-514350" algn="l">
              <a:buFont typeface="Arial" pitchFamily="34" charset="0"/>
              <a:buChar char="•"/>
            </a:pPr>
            <a:endParaRPr lang="en-CA" dirty="0" smtClean="0">
              <a:solidFill>
                <a:schemeClr val="tx1"/>
              </a:solidFill>
            </a:endParaRPr>
          </a:p>
          <a:p>
            <a:pPr marL="1428750" lvl="2" indent="-514350" algn="l">
              <a:buFont typeface="Arial" pitchFamily="34" charset="0"/>
              <a:buChar char="•"/>
            </a:pPr>
            <a:endParaRPr lang="en-CA" dirty="0" smtClean="0">
              <a:solidFill>
                <a:schemeClr val="tx1"/>
              </a:solidFill>
            </a:endParaRPr>
          </a:p>
          <a:p>
            <a:pPr marL="1428750" lvl="2" indent="-514350" algn="l">
              <a:buFont typeface="+mj-lt"/>
              <a:buAutoNum type="arabicPeriod"/>
            </a:pPr>
            <a:endParaRPr lang="en-CA" dirty="0" smtClean="0">
              <a:solidFill>
                <a:schemeClr val="tx1"/>
              </a:solidFill>
            </a:endParaRPr>
          </a:p>
          <a:p>
            <a:endParaRPr lang="en-CA" dirty="0">
              <a:solidFill>
                <a:schemeClr val="tx1"/>
              </a:solidFill>
            </a:endParaRPr>
          </a:p>
        </p:txBody>
      </p:sp>
    </p:spTree>
    <p:extLst>
      <p:ext uri="{BB962C8B-B14F-4D97-AF65-F5344CB8AC3E}">
        <p14:creationId xmlns:p14="http://schemas.microsoft.com/office/powerpoint/2010/main" val="155310791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5" y="2564904"/>
            <a:ext cx="8136903" cy="3888432"/>
          </a:xfrm>
        </p:spPr>
        <p:txBody>
          <a:bodyPr>
            <a:normAutofit/>
          </a:bodyPr>
          <a:lstStyle/>
          <a:p>
            <a:pPr algn="l"/>
            <a:r>
              <a:rPr lang="en-CA" dirty="0">
                <a:solidFill>
                  <a:schemeClr val="tx1"/>
                </a:solidFill>
              </a:rPr>
              <a:t> </a:t>
            </a:r>
            <a:endParaRPr lang="en-CA" dirty="0" smtClean="0">
              <a:solidFill>
                <a:schemeClr val="tx1"/>
              </a:solidFill>
            </a:endParaRPr>
          </a:p>
          <a:p>
            <a:pPr algn="l"/>
            <a:endParaRPr lang="en-CA" dirty="0" smtClean="0">
              <a:solidFill>
                <a:schemeClr val="tx1"/>
              </a:solidFill>
            </a:endParaRPr>
          </a:p>
          <a:p>
            <a:pPr lvl="2"/>
            <a:r>
              <a:rPr lang="en-CA" sz="2800" dirty="0" smtClean="0">
                <a:solidFill>
                  <a:schemeClr val="tx1"/>
                </a:solidFill>
              </a:rPr>
              <a:t>16) True! </a:t>
            </a:r>
          </a:p>
          <a:p>
            <a:pPr lvl="2"/>
            <a:endParaRPr lang="en-CA" sz="2800" dirty="0">
              <a:solidFill>
                <a:schemeClr val="tx1"/>
              </a:solidFill>
            </a:endParaRPr>
          </a:p>
          <a:p>
            <a:pPr lvl="2"/>
            <a:r>
              <a:rPr lang="en-CA" sz="2800" dirty="0" smtClean="0">
                <a:solidFill>
                  <a:schemeClr val="tx1"/>
                </a:solidFill>
              </a:rPr>
              <a:t>Using </a:t>
            </a:r>
            <a:r>
              <a:rPr lang="en-CA" sz="2800" dirty="0">
                <a:solidFill>
                  <a:schemeClr val="tx1"/>
                </a:solidFill>
              </a:rPr>
              <a:t>the term </a:t>
            </a:r>
            <a:r>
              <a:rPr lang="en-CA" sz="2800" dirty="0" smtClean="0">
                <a:solidFill>
                  <a:schemeClr val="tx1"/>
                </a:solidFill>
              </a:rPr>
              <a:t>“partner”  to discuss your  significant other  if you are straight  can help LGBTF people feel more included</a:t>
            </a:r>
          </a:p>
          <a:p>
            <a:pPr marL="1428750" lvl="2" indent="-514350" algn="l">
              <a:buFont typeface="Arial" pitchFamily="34" charset="0"/>
              <a:buChar char="•"/>
            </a:pPr>
            <a:endParaRPr lang="en-CA" dirty="0" smtClean="0">
              <a:solidFill>
                <a:schemeClr val="tx1"/>
              </a:solidFill>
            </a:endParaRPr>
          </a:p>
          <a:p>
            <a:pPr marL="1428750" lvl="2" indent="-514350" algn="l">
              <a:buFont typeface="Arial" pitchFamily="34" charset="0"/>
              <a:buChar char="•"/>
            </a:pPr>
            <a:endParaRPr lang="en-CA" dirty="0" smtClean="0">
              <a:solidFill>
                <a:schemeClr val="tx1"/>
              </a:solidFill>
            </a:endParaRPr>
          </a:p>
          <a:p>
            <a:pPr marL="1428750" lvl="2" indent="-514350" algn="l">
              <a:buFont typeface="Arial" pitchFamily="34" charset="0"/>
              <a:buChar char="•"/>
            </a:pPr>
            <a:endParaRPr lang="en-CA" dirty="0" smtClean="0">
              <a:solidFill>
                <a:schemeClr val="tx1"/>
              </a:solidFill>
            </a:endParaRPr>
          </a:p>
          <a:p>
            <a:pPr marL="1428750" lvl="2" indent="-514350" algn="l">
              <a:buFont typeface="+mj-lt"/>
              <a:buAutoNum type="arabicPeriod"/>
            </a:pPr>
            <a:endParaRPr lang="en-CA" dirty="0" smtClean="0">
              <a:solidFill>
                <a:schemeClr val="tx1"/>
              </a:solidFill>
            </a:endParaRPr>
          </a:p>
          <a:p>
            <a:endParaRPr lang="en-CA" dirty="0">
              <a:solidFill>
                <a:schemeClr val="tx1"/>
              </a:solidFill>
            </a:endParaRPr>
          </a:p>
        </p:txBody>
      </p:sp>
    </p:spTree>
    <p:extLst>
      <p:ext uri="{BB962C8B-B14F-4D97-AF65-F5344CB8AC3E}">
        <p14:creationId xmlns:p14="http://schemas.microsoft.com/office/powerpoint/2010/main" val="317430473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3501008"/>
            <a:ext cx="8219256" cy="2625155"/>
          </a:xfrm>
        </p:spPr>
        <p:txBody>
          <a:bodyPr>
            <a:normAutofit lnSpcReduction="10000"/>
          </a:bodyPr>
          <a:lstStyle/>
          <a:p>
            <a:pPr marL="914400" lvl="2" indent="0" algn="ctr">
              <a:buNone/>
            </a:pPr>
            <a:r>
              <a:rPr lang="en-CA" sz="2800" dirty="0" smtClean="0"/>
              <a:t>17) </a:t>
            </a:r>
            <a:r>
              <a:rPr lang="en-CA" sz="2800" dirty="0"/>
              <a:t>True or False?</a:t>
            </a:r>
          </a:p>
          <a:p>
            <a:pPr marL="0" indent="0">
              <a:buNone/>
            </a:pPr>
            <a:endParaRPr lang="en-CA" dirty="0" smtClean="0"/>
          </a:p>
          <a:p>
            <a:pPr marL="0" indent="0" algn="ctr">
              <a:buNone/>
            </a:pPr>
            <a:r>
              <a:rPr lang="en-CA" dirty="0" smtClean="0"/>
              <a:t>A gay, lesbian or bisexual person will usually be attracted to a straight person of the same sex…?</a:t>
            </a:r>
            <a:endParaRPr lang="en-CA" dirty="0"/>
          </a:p>
        </p:txBody>
      </p:sp>
    </p:spTree>
    <p:extLst>
      <p:ext uri="{BB962C8B-B14F-4D97-AF65-F5344CB8AC3E}">
        <p14:creationId xmlns:p14="http://schemas.microsoft.com/office/powerpoint/2010/main" val="260785941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3501008"/>
            <a:ext cx="8219256" cy="2625155"/>
          </a:xfrm>
        </p:spPr>
        <p:txBody>
          <a:bodyPr>
            <a:noAutofit/>
          </a:bodyPr>
          <a:lstStyle/>
          <a:p>
            <a:pPr marL="914400" lvl="2" indent="0" algn="ctr">
              <a:buNone/>
            </a:pPr>
            <a:r>
              <a:rPr lang="en-CA" sz="2800" dirty="0" smtClean="0"/>
              <a:t>17) False</a:t>
            </a:r>
            <a:endParaRPr lang="en-CA" sz="2800" dirty="0"/>
          </a:p>
          <a:p>
            <a:pPr marL="0" indent="0" algn="ctr">
              <a:buNone/>
            </a:pPr>
            <a:endParaRPr lang="en-CA" sz="2800" dirty="0" smtClean="0"/>
          </a:p>
          <a:p>
            <a:pPr marL="0" indent="0" algn="ctr">
              <a:buNone/>
            </a:pPr>
            <a:r>
              <a:rPr lang="en-CA" sz="2800" dirty="0"/>
              <a:t>A gay, lesbian or bisexual person will probably </a:t>
            </a:r>
            <a:r>
              <a:rPr lang="en-CA" sz="2800" i="1" dirty="0" smtClean="0"/>
              <a:t>not </a:t>
            </a:r>
            <a:r>
              <a:rPr lang="en-CA" sz="2800" dirty="0" smtClean="0"/>
              <a:t>be </a:t>
            </a:r>
            <a:r>
              <a:rPr lang="en-CA" sz="2800" dirty="0"/>
              <a:t>attracted to a straight person of the same </a:t>
            </a:r>
            <a:r>
              <a:rPr lang="en-CA" sz="2800" dirty="0" smtClean="0"/>
              <a:t>sex.</a:t>
            </a:r>
            <a:endParaRPr lang="en-CA" sz="2800" dirty="0"/>
          </a:p>
        </p:txBody>
      </p:sp>
    </p:spTree>
    <p:extLst>
      <p:ext uri="{BB962C8B-B14F-4D97-AF65-F5344CB8AC3E}">
        <p14:creationId xmlns:p14="http://schemas.microsoft.com/office/powerpoint/2010/main" val="201642101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3356992"/>
            <a:ext cx="8219256" cy="3168352"/>
          </a:xfrm>
        </p:spPr>
        <p:txBody>
          <a:bodyPr>
            <a:normAutofit fontScale="92500" lnSpcReduction="20000"/>
          </a:bodyPr>
          <a:lstStyle/>
          <a:p>
            <a:pPr marL="0" indent="0" algn="ctr">
              <a:buNone/>
            </a:pPr>
            <a:endParaRPr lang="en-CA" dirty="0"/>
          </a:p>
          <a:p>
            <a:pPr marL="0" indent="0">
              <a:buNone/>
            </a:pPr>
            <a:r>
              <a:rPr lang="en-CA" dirty="0" smtClean="0"/>
              <a:t>18) Children who see same-sex couples hold hands learn about… </a:t>
            </a:r>
          </a:p>
          <a:p>
            <a:pPr marL="514350" indent="-514350">
              <a:buAutoNum type="alphaLcParenR"/>
            </a:pPr>
            <a:r>
              <a:rPr lang="en-CA" dirty="0" smtClean="0"/>
              <a:t>Sex</a:t>
            </a:r>
          </a:p>
          <a:p>
            <a:pPr marL="514350" indent="-514350">
              <a:buAutoNum type="alphaLcParenR"/>
            </a:pPr>
            <a:r>
              <a:rPr lang="en-CA" dirty="0" smtClean="0"/>
              <a:t>Diversity</a:t>
            </a:r>
          </a:p>
          <a:p>
            <a:pPr marL="514350" indent="-514350">
              <a:buAutoNum type="alphaLcParenR"/>
            </a:pPr>
            <a:r>
              <a:rPr lang="en-CA" dirty="0" smtClean="0"/>
              <a:t>Love</a:t>
            </a:r>
          </a:p>
          <a:p>
            <a:pPr marL="514350" indent="-514350">
              <a:buAutoNum type="alphaLcParenR"/>
            </a:pPr>
            <a:r>
              <a:rPr lang="en-CA" dirty="0" smtClean="0"/>
              <a:t>b and c</a:t>
            </a:r>
            <a:endParaRPr lang="en-CA" dirty="0"/>
          </a:p>
        </p:txBody>
      </p:sp>
    </p:spTree>
    <p:extLst>
      <p:ext uri="{BB962C8B-B14F-4D97-AF65-F5344CB8AC3E}">
        <p14:creationId xmlns:p14="http://schemas.microsoft.com/office/powerpoint/2010/main" val="278935690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3356992"/>
            <a:ext cx="8219256" cy="3024336"/>
          </a:xfrm>
        </p:spPr>
        <p:txBody>
          <a:bodyPr>
            <a:normAutofit fontScale="85000" lnSpcReduction="20000"/>
          </a:bodyPr>
          <a:lstStyle/>
          <a:p>
            <a:pPr marL="0" indent="0" algn="ctr">
              <a:buNone/>
            </a:pPr>
            <a:endParaRPr lang="en-CA" dirty="0"/>
          </a:p>
          <a:p>
            <a:pPr marL="0" indent="0">
              <a:buNone/>
            </a:pPr>
            <a:r>
              <a:rPr lang="en-CA" dirty="0" smtClean="0"/>
              <a:t>18) Children who see same-sex couples hold hands learn about… </a:t>
            </a:r>
          </a:p>
          <a:p>
            <a:pPr marL="514350" indent="-514350">
              <a:buAutoNum type="alphaLcParenR"/>
            </a:pPr>
            <a:r>
              <a:rPr lang="en-CA" dirty="0" smtClean="0"/>
              <a:t>Sex</a:t>
            </a:r>
          </a:p>
          <a:p>
            <a:pPr marL="514350" indent="-514350">
              <a:buAutoNum type="alphaLcParenR"/>
            </a:pPr>
            <a:r>
              <a:rPr lang="en-CA" dirty="0" smtClean="0"/>
              <a:t>Diversity</a:t>
            </a:r>
          </a:p>
          <a:p>
            <a:pPr marL="514350" indent="-514350">
              <a:buAutoNum type="alphaLcParenR"/>
            </a:pPr>
            <a:r>
              <a:rPr lang="en-CA" dirty="0" smtClean="0"/>
              <a:t>Love</a:t>
            </a:r>
          </a:p>
          <a:p>
            <a:pPr marL="514350" indent="-514350">
              <a:buAutoNum type="alphaLcParenR"/>
            </a:pPr>
            <a:r>
              <a:rPr lang="en-CA" b="1" dirty="0" smtClean="0"/>
              <a:t>b and c</a:t>
            </a:r>
            <a:endParaRPr lang="en-CA" b="1" dirty="0"/>
          </a:p>
        </p:txBody>
      </p:sp>
    </p:spTree>
    <p:extLst>
      <p:ext uri="{BB962C8B-B14F-4D97-AF65-F5344CB8AC3E}">
        <p14:creationId xmlns:p14="http://schemas.microsoft.com/office/powerpoint/2010/main" val="386003354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3212976"/>
            <a:ext cx="8219256" cy="2913187"/>
          </a:xfrm>
        </p:spPr>
        <p:txBody>
          <a:bodyPr>
            <a:normAutofit lnSpcReduction="10000"/>
          </a:bodyPr>
          <a:lstStyle/>
          <a:p>
            <a:pPr marL="0" indent="0" algn="ctr">
              <a:buNone/>
            </a:pPr>
            <a:endParaRPr lang="en-CA" dirty="0"/>
          </a:p>
          <a:p>
            <a:pPr marL="0" indent="0">
              <a:buNone/>
            </a:pPr>
            <a:r>
              <a:rPr lang="en-CA" dirty="0" smtClean="0"/>
              <a:t>18) It’s healthy for children to see same-sex couples hold hands in public. It’s also healthy for children to see people of all cultures, colours, and religions , so they learn to respect diversity.</a:t>
            </a:r>
            <a:endParaRPr lang="en-CA" dirty="0"/>
          </a:p>
        </p:txBody>
      </p:sp>
    </p:spTree>
    <p:extLst>
      <p:ext uri="{BB962C8B-B14F-4D97-AF65-F5344CB8AC3E}">
        <p14:creationId xmlns:p14="http://schemas.microsoft.com/office/powerpoint/2010/main" val="230940997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3573016"/>
            <a:ext cx="8147248" cy="2553147"/>
          </a:xfrm>
        </p:spPr>
        <p:txBody>
          <a:bodyPr>
            <a:normAutofit fontScale="85000" lnSpcReduction="20000"/>
          </a:bodyPr>
          <a:lstStyle/>
          <a:p>
            <a:pPr marL="0" indent="0">
              <a:buNone/>
            </a:pPr>
            <a:r>
              <a:rPr lang="en-CA" dirty="0" smtClean="0"/>
              <a:t>19) What is the current  term that includes most people?</a:t>
            </a:r>
          </a:p>
          <a:p>
            <a:pPr marL="0" indent="0">
              <a:buNone/>
            </a:pPr>
            <a:r>
              <a:rPr lang="en-CA" dirty="0"/>
              <a:t> </a:t>
            </a:r>
            <a:r>
              <a:rPr lang="en-CA" dirty="0" smtClean="0"/>
              <a:t>A) LGBT lifestyle</a:t>
            </a:r>
          </a:p>
          <a:p>
            <a:pPr marL="0" indent="0">
              <a:buNone/>
            </a:pPr>
            <a:r>
              <a:rPr lang="en-CA" dirty="0" smtClean="0"/>
              <a:t> B) LGBT community</a:t>
            </a:r>
          </a:p>
          <a:p>
            <a:pPr marL="0" indent="0">
              <a:buNone/>
            </a:pPr>
            <a:r>
              <a:rPr lang="en-CA" dirty="0" smtClean="0"/>
              <a:t> C)  Gay lifestyle</a:t>
            </a:r>
          </a:p>
          <a:p>
            <a:pPr marL="0" indent="0">
              <a:buNone/>
            </a:pPr>
            <a:r>
              <a:rPr lang="en-CA" dirty="0"/>
              <a:t> D</a:t>
            </a:r>
            <a:r>
              <a:rPr lang="en-CA" dirty="0" smtClean="0"/>
              <a:t>)  Gay community</a:t>
            </a:r>
            <a:endParaRPr lang="en-CA" dirty="0"/>
          </a:p>
        </p:txBody>
      </p:sp>
    </p:spTree>
    <p:extLst>
      <p:ext uri="{BB962C8B-B14F-4D97-AF65-F5344CB8AC3E}">
        <p14:creationId xmlns:p14="http://schemas.microsoft.com/office/powerpoint/2010/main" val="5562702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3429000"/>
            <a:ext cx="8075240" cy="2697163"/>
          </a:xfrm>
        </p:spPr>
        <p:txBody>
          <a:bodyPr>
            <a:normAutofit fontScale="92500" lnSpcReduction="20000"/>
          </a:bodyPr>
          <a:lstStyle/>
          <a:p>
            <a:pPr marL="0" indent="0">
              <a:buNone/>
            </a:pPr>
            <a:r>
              <a:rPr lang="en-CA" dirty="0" smtClean="0"/>
              <a:t>19) What is the current  term that includes most people?</a:t>
            </a:r>
          </a:p>
          <a:p>
            <a:pPr marL="0" indent="0">
              <a:buNone/>
            </a:pPr>
            <a:r>
              <a:rPr lang="en-CA" dirty="0"/>
              <a:t> </a:t>
            </a:r>
            <a:r>
              <a:rPr lang="en-CA" dirty="0" smtClean="0"/>
              <a:t>A) LGBT lifestyle</a:t>
            </a:r>
          </a:p>
          <a:p>
            <a:pPr marL="0" indent="0">
              <a:buNone/>
            </a:pPr>
            <a:r>
              <a:rPr lang="en-CA" dirty="0" smtClean="0"/>
              <a:t> </a:t>
            </a:r>
            <a:r>
              <a:rPr lang="en-CA" b="1" dirty="0" smtClean="0"/>
              <a:t>B) LGBT community</a:t>
            </a:r>
          </a:p>
          <a:p>
            <a:pPr marL="0" indent="0">
              <a:buNone/>
            </a:pPr>
            <a:r>
              <a:rPr lang="en-CA" dirty="0" smtClean="0"/>
              <a:t> C)  Gay lifestyle</a:t>
            </a:r>
          </a:p>
          <a:p>
            <a:pPr marL="0" indent="0">
              <a:buNone/>
            </a:pPr>
            <a:r>
              <a:rPr lang="en-CA" dirty="0"/>
              <a:t> D</a:t>
            </a:r>
            <a:r>
              <a:rPr lang="en-CA" dirty="0" smtClean="0"/>
              <a:t>)  Gay community</a:t>
            </a:r>
            <a:endParaRPr lang="en-CA" dirty="0"/>
          </a:p>
        </p:txBody>
      </p:sp>
    </p:spTree>
    <p:extLst>
      <p:ext uri="{BB962C8B-B14F-4D97-AF65-F5344CB8AC3E}">
        <p14:creationId xmlns:p14="http://schemas.microsoft.com/office/powerpoint/2010/main" val="291312156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2420888"/>
            <a:ext cx="7920880" cy="3888432"/>
          </a:xfrm>
        </p:spPr>
        <p:txBody>
          <a:bodyPr>
            <a:normAutofit fontScale="92500"/>
          </a:bodyPr>
          <a:lstStyle/>
          <a:p>
            <a:pPr algn="l"/>
            <a:r>
              <a:rPr lang="en-CA" dirty="0">
                <a:solidFill>
                  <a:schemeClr val="tx1"/>
                </a:solidFill>
              </a:rPr>
              <a:t> </a:t>
            </a:r>
            <a:endParaRPr lang="en-CA" dirty="0" smtClean="0">
              <a:solidFill>
                <a:schemeClr val="tx1"/>
              </a:solidFill>
            </a:endParaRPr>
          </a:p>
          <a:p>
            <a:pPr algn="l"/>
            <a:r>
              <a:rPr lang="en-CA" sz="2400" dirty="0" smtClean="0">
                <a:solidFill>
                  <a:schemeClr val="tx1"/>
                </a:solidFill>
              </a:rPr>
              <a:t> </a:t>
            </a:r>
            <a:endParaRPr lang="en-CA" dirty="0" smtClean="0">
              <a:solidFill>
                <a:schemeClr val="tx1"/>
              </a:solidFill>
            </a:endParaRPr>
          </a:p>
          <a:p>
            <a:pPr lvl="2" algn="l"/>
            <a:r>
              <a:rPr lang="en-CA" sz="3200" dirty="0" smtClean="0">
                <a:solidFill>
                  <a:schemeClr val="tx1"/>
                </a:solidFill>
              </a:rPr>
              <a:t>19) It’s not a “lifestyle”, it’s a “community”.  </a:t>
            </a:r>
          </a:p>
          <a:p>
            <a:pPr lvl="2" algn="l"/>
            <a:r>
              <a:rPr lang="en-CA" sz="3200" dirty="0" smtClean="0">
                <a:solidFill>
                  <a:schemeClr val="tx1"/>
                </a:solidFill>
              </a:rPr>
              <a:t>There’s no straight  “lifestyle”.  President Obama does not have the same  “lifestyle” as Pink. Likewise, there’s no single LGBT “lifestyle”.</a:t>
            </a:r>
            <a:endParaRPr lang="en-CA" sz="3200" dirty="0">
              <a:solidFill>
                <a:schemeClr val="tx1"/>
              </a:solidFill>
            </a:endParaRPr>
          </a:p>
        </p:txBody>
      </p:sp>
    </p:spTree>
    <p:extLst>
      <p:ext uri="{BB962C8B-B14F-4D97-AF65-F5344CB8AC3E}">
        <p14:creationId xmlns:p14="http://schemas.microsoft.com/office/powerpoint/2010/main" val="1837658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005064"/>
            <a:ext cx="8964488" cy="2736304"/>
          </a:xfrm>
        </p:spPr>
        <p:txBody>
          <a:bodyPr>
            <a:normAutofit/>
          </a:bodyPr>
          <a:lstStyle/>
          <a:p>
            <a:r>
              <a:rPr lang="en-CA" sz="3200" dirty="0">
                <a:latin typeface="Century Gothic" pitchFamily="34" charset="0"/>
              </a:rPr>
              <a:t>Outcast to </a:t>
            </a:r>
            <a:r>
              <a:rPr lang="en-CA" sz="3200" dirty="0" smtClean="0">
                <a:latin typeface="Century Gothic" pitchFamily="34" charset="0"/>
              </a:rPr>
              <a:t>OUTstanding™ </a:t>
            </a:r>
            <a:br>
              <a:rPr lang="en-CA" sz="3200" dirty="0" smtClean="0">
                <a:latin typeface="Century Gothic" pitchFamily="34" charset="0"/>
              </a:rPr>
            </a:br>
            <a:r>
              <a:rPr lang="en-CA" sz="3200" dirty="0" smtClean="0">
                <a:latin typeface="Century Gothic" pitchFamily="34" charset="0"/>
              </a:rPr>
              <a:t>The </a:t>
            </a:r>
            <a:r>
              <a:rPr lang="en-CA" sz="3200" dirty="0">
                <a:latin typeface="Century Gothic" pitchFamily="34" charset="0"/>
              </a:rPr>
              <a:t>Inspiring True </a:t>
            </a:r>
            <a:r>
              <a:rPr lang="en-CA" sz="3200" dirty="0" smtClean="0">
                <a:latin typeface="Century Gothic" pitchFamily="34" charset="0"/>
              </a:rPr>
              <a:t>Story</a:t>
            </a:r>
            <a:r>
              <a:rPr lang="en-CA" sz="3200" dirty="0">
                <a:latin typeface="Century Gothic" pitchFamily="34" charset="0"/>
              </a:rPr>
              <a:t/>
            </a:r>
            <a:br>
              <a:rPr lang="en-CA" sz="3200" dirty="0">
                <a:latin typeface="Century Gothic" pitchFamily="34" charset="0"/>
              </a:rPr>
            </a:br>
            <a:r>
              <a:rPr lang="en-CA" sz="3200" dirty="0" smtClean="0">
                <a:latin typeface="Century Gothic" pitchFamily="34" charset="0"/>
              </a:rPr>
              <a:t> </a:t>
            </a:r>
            <a:br>
              <a:rPr lang="en-CA" sz="3200" dirty="0" smtClean="0">
                <a:latin typeface="Century Gothic" pitchFamily="34" charset="0"/>
              </a:rPr>
            </a:br>
            <a:endParaRPr lang="en-CA" sz="3200" dirty="0">
              <a:latin typeface="Century Gothic" pitchFamily="34" charset="0"/>
            </a:endParaRPr>
          </a:p>
        </p:txBody>
      </p:sp>
    </p:spTree>
    <p:extLst>
      <p:ext uri="{BB962C8B-B14F-4D97-AF65-F5344CB8AC3E}">
        <p14:creationId xmlns:p14="http://schemas.microsoft.com/office/powerpoint/2010/main" val="3473064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4005064"/>
            <a:ext cx="7776864" cy="2121099"/>
          </a:xfrm>
        </p:spPr>
        <p:txBody>
          <a:bodyPr/>
          <a:lstStyle/>
          <a:p>
            <a:pPr marL="0" indent="0">
              <a:buNone/>
            </a:pPr>
            <a:r>
              <a:rPr lang="en-CA" dirty="0" smtClean="0"/>
              <a:t>19) The term “LGBT” also includes more people  than the term “gay”.</a:t>
            </a:r>
            <a:endParaRPr lang="en-CA" dirty="0"/>
          </a:p>
        </p:txBody>
      </p:sp>
    </p:spTree>
    <p:extLst>
      <p:ext uri="{BB962C8B-B14F-4D97-AF65-F5344CB8AC3E}">
        <p14:creationId xmlns:p14="http://schemas.microsoft.com/office/powerpoint/2010/main" val="325513267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573016"/>
            <a:ext cx="8219256" cy="2553147"/>
          </a:xfrm>
        </p:spPr>
        <p:txBody>
          <a:bodyPr>
            <a:normAutofit/>
          </a:bodyPr>
          <a:lstStyle/>
          <a:p>
            <a:pPr marL="914400" lvl="2" indent="0" algn="ctr">
              <a:buNone/>
            </a:pPr>
            <a:r>
              <a:rPr lang="en-CA" sz="2800" dirty="0" smtClean="0"/>
              <a:t>20) </a:t>
            </a:r>
            <a:r>
              <a:rPr lang="en-CA" sz="2800" dirty="0"/>
              <a:t>True or False?</a:t>
            </a:r>
          </a:p>
          <a:p>
            <a:pPr marL="0" indent="0" algn="ctr">
              <a:buNone/>
            </a:pPr>
            <a:endParaRPr lang="en-CA" sz="2800" b="1" i="1" dirty="0" smtClean="0"/>
          </a:p>
          <a:p>
            <a:pPr marL="0" indent="0" algn="ctr">
              <a:buNone/>
            </a:pPr>
            <a:r>
              <a:rPr lang="en-CA" sz="2800" dirty="0" smtClean="0"/>
              <a:t>If </a:t>
            </a:r>
            <a:r>
              <a:rPr lang="en-CA" sz="2800" dirty="0"/>
              <a:t>someone comes out to </a:t>
            </a:r>
            <a:r>
              <a:rPr lang="en-CA" sz="2800" dirty="0" smtClean="0"/>
              <a:t>you  (tells  you that they are LGBT),  it’s okay to out them to other people (mention that they are LGBT)…?</a:t>
            </a:r>
            <a:endParaRPr lang="en-CA" sz="2800" dirty="0"/>
          </a:p>
        </p:txBody>
      </p:sp>
    </p:spTree>
    <p:extLst>
      <p:ext uri="{BB962C8B-B14F-4D97-AF65-F5344CB8AC3E}">
        <p14:creationId xmlns:p14="http://schemas.microsoft.com/office/powerpoint/2010/main" val="283138639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2636912"/>
            <a:ext cx="8208912" cy="4104456"/>
          </a:xfrm>
        </p:spPr>
        <p:txBody>
          <a:bodyPr>
            <a:normAutofit fontScale="92500" lnSpcReduction="20000"/>
          </a:bodyPr>
          <a:lstStyle/>
          <a:p>
            <a:pPr algn="l"/>
            <a:r>
              <a:rPr lang="en-CA" dirty="0">
                <a:solidFill>
                  <a:schemeClr val="tx1"/>
                </a:solidFill>
              </a:rPr>
              <a:t> </a:t>
            </a:r>
            <a:endParaRPr lang="en-CA" dirty="0" smtClean="0">
              <a:solidFill>
                <a:schemeClr val="tx1"/>
              </a:solidFill>
            </a:endParaRPr>
          </a:p>
          <a:p>
            <a:pPr algn="l"/>
            <a:r>
              <a:rPr lang="en-CA" sz="2400" dirty="0" smtClean="0">
                <a:solidFill>
                  <a:schemeClr val="tx1"/>
                </a:solidFill>
              </a:rPr>
              <a:t> </a:t>
            </a:r>
          </a:p>
          <a:p>
            <a:pPr lvl="2"/>
            <a:r>
              <a:rPr lang="en-CA" sz="3000" dirty="0" smtClean="0">
                <a:solidFill>
                  <a:schemeClr val="tx1"/>
                </a:solidFill>
              </a:rPr>
              <a:t>20) False</a:t>
            </a:r>
          </a:p>
          <a:p>
            <a:pPr lvl="2"/>
            <a:endParaRPr lang="en-CA" sz="3000" dirty="0">
              <a:solidFill>
                <a:schemeClr val="tx1"/>
              </a:solidFill>
            </a:endParaRPr>
          </a:p>
          <a:p>
            <a:pPr lvl="2"/>
            <a:r>
              <a:rPr lang="en-CA" sz="3000" dirty="0" smtClean="0">
                <a:solidFill>
                  <a:schemeClr val="tx1"/>
                </a:solidFill>
              </a:rPr>
              <a:t>Remember that  outing someone can still  cost them friendships,  family relationships, jobs,  homes or even their lives.   Please only out someone with their clear permission. When in doubt, respect their  confidentiality, or ask them first.</a:t>
            </a:r>
          </a:p>
          <a:p>
            <a:pPr lvl="2" algn="l"/>
            <a:endParaRPr lang="en-CA" dirty="0" smtClean="0">
              <a:solidFill>
                <a:schemeClr val="tx1"/>
              </a:solidFill>
            </a:endParaRPr>
          </a:p>
          <a:p>
            <a:pPr marL="1428750" lvl="2" indent="-514350" algn="l">
              <a:buFont typeface="Arial" pitchFamily="34" charset="0"/>
              <a:buChar char="•"/>
            </a:pPr>
            <a:endParaRPr lang="en-CA" dirty="0" smtClean="0">
              <a:solidFill>
                <a:schemeClr val="tx1"/>
              </a:solidFill>
            </a:endParaRPr>
          </a:p>
          <a:p>
            <a:pPr marL="1428750" lvl="2" indent="-514350" algn="l">
              <a:buFont typeface="Arial" pitchFamily="34" charset="0"/>
              <a:buChar char="•"/>
            </a:pPr>
            <a:endParaRPr lang="en-CA" dirty="0" smtClean="0">
              <a:solidFill>
                <a:schemeClr val="tx1"/>
              </a:solidFill>
            </a:endParaRPr>
          </a:p>
          <a:p>
            <a:pPr marL="1428750" lvl="2" indent="-514350" algn="l">
              <a:buFont typeface="+mj-lt"/>
              <a:buAutoNum type="arabicPeriod"/>
            </a:pPr>
            <a:endParaRPr lang="en-CA" dirty="0" smtClean="0">
              <a:solidFill>
                <a:schemeClr val="tx1"/>
              </a:solidFill>
            </a:endParaRPr>
          </a:p>
          <a:p>
            <a:endParaRPr lang="en-CA" dirty="0">
              <a:solidFill>
                <a:schemeClr val="tx1"/>
              </a:solidFill>
            </a:endParaRPr>
          </a:p>
        </p:txBody>
      </p:sp>
    </p:spTree>
    <p:extLst>
      <p:ext uri="{BB962C8B-B14F-4D97-AF65-F5344CB8AC3E}">
        <p14:creationId xmlns:p14="http://schemas.microsoft.com/office/powerpoint/2010/main" val="33240720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3789040"/>
            <a:ext cx="8219256" cy="2520280"/>
          </a:xfrm>
        </p:spPr>
        <p:txBody>
          <a:bodyPr>
            <a:normAutofit fontScale="85000" lnSpcReduction="10000"/>
          </a:bodyPr>
          <a:lstStyle/>
          <a:p>
            <a:pPr marL="914400" lvl="2" indent="0" algn="ctr">
              <a:buNone/>
            </a:pPr>
            <a:r>
              <a:rPr lang="en-CA" sz="3000" dirty="0" smtClean="0"/>
              <a:t>21) True </a:t>
            </a:r>
            <a:r>
              <a:rPr lang="en-CA" sz="3000" dirty="0"/>
              <a:t>or False?</a:t>
            </a:r>
          </a:p>
          <a:p>
            <a:pPr marL="0" indent="0" algn="ctr">
              <a:buNone/>
            </a:pPr>
            <a:endParaRPr lang="en-CA" sz="3000" b="1" i="1" dirty="0" smtClean="0"/>
          </a:p>
          <a:p>
            <a:pPr marL="0" indent="0" algn="ctr">
              <a:buNone/>
            </a:pPr>
            <a:r>
              <a:rPr lang="en-CA" sz="3000" dirty="0" smtClean="0"/>
              <a:t>The term “trans” is used to describe transsexual people (who dress as different gender) and transgender people (who identify and/or dress as a different gender</a:t>
            </a:r>
            <a:r>
              <a:rPr lang="en-CA" sz="3000" dirty="0"/>
              <a:t>) ….?</a:t>
            </a:r>
          </a:p>
          <a:p>
            <a:pPr marL="0" indent="0" algn="ctr">
              <a:buNone/>
            </a:pPr>
            <a:endParaRPr lang="en-CA" dirty="0"/>
          </a:p>
        </p:txBody>
      </p:sp>
    </p:spTree>
    <p:extLst>
      <p:ext uri="{BB962C8B-B14F-4D97-AF65-F5344CB8AC3E}">
        <p14:creationId xmlns:p14="http://schemas.microsoft.com/office/powerpoint/2010/main" val="34270520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3645024"/>
            <a:ext cx="8219256" cy="2481139"/>
          </a:xfrm>
        </p:spPr>
        <p:txBody>
          <a:bodyPr>
            <a:normAutofit fontScale="77500" lnSpcReduction="20000"/>
          </a:bodyPr>
          <a:lstStyle/>
          <a:p>
            <a:pPr marL="0" indent="0" algn="ctr">
              <a:buNone/>
            </a:pPr>
            <a:r>
              <a:rPr lang="en-CA" dirty="0" smtClean="0"/>
              <a:t>21) True:</a:t>
            </a:r>
          </a:p>
          <a:p>
            <a:pPr marL="0" indent="0" algn="ctr">
              <a:buNone/>
            </a:pPr>
            <a:endParaRPr lang="en-CA" b="1" i="1" dirty="0" smtClean="0">
              <a:latin typeface="Palatino Linotype" pitchFamily="18" charset="0"/>
            </a:endParaRPr>
          </a:p>
          <a:p>
            <a:pPr marL="0" indent="0" algn="ctr">
              <a:buNone/>
            </a:pPr>
            <a:r>
              <a:rPr lang="en-CA" dirty="0" smtClean="0"/>
              <a:t>The term “trans” is used to describe transsexual people (who dress as different gender) and transgender people (who identify and dress as a different gender), as well as people who identify with neither or both genders</a:t>
            </a:r>
            <a:endParaRPr lang="en-CA" dirty="0"/>
          </a:p>
        </p:txBody>
      </p:sp>
    </p:spTree>
    <p:extLst>
      <p:ext uri="{BB962C8B-B14F-4D97-AF65-F5344CB8AC3E}">
        <p14:creationId xmlns:p14="http://schemas.microsoft.com/office/powerpoint/2010/main" val="124109733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3356992"/>
            <a:ext cx="8064896" cy="2769171"/>
          </a:xfrm>
        </p:spPr>
        <p:txBody>
          <a:bodyPr>
            <a:normAutofit fontScale="92500" lnSpcReduction="10000"/>
          </a:bodyPr>
          <a:lstStyle/>
          <a:p>
            <a:pPr marL="914400" lvl="2" indent="0" algn="ctr">
              <a:buNone/>
            </a:pPr>
            <a:r>
              <a:rPr lang="en-CA" sz="3000" dirty="0" smtClean="0"/>
              <a:t>22) </a:t>
            </a:r>
            <a:r>
              <a:rPr lang="en-CA" sz="3000" dirty="0"/>
              <a:t>True or False?</a:t>
            </a:r>
          </a:p>
          <a:p>
            <a:pPr marL="0" indent="0">
              <a:buNone/>
            </a:pPr>
            <a:endParaRPr lang="en-CA" dirty="0" smtClean="0"/>
          </a:p>
          <a:p>
            <a:pPr marL="0" indent="0">
              <a:buNone/>
            </a:pPr>
            <a:r>
              <a:rPr lang="en-CA" dirty="0" smtClean="0"/>
              <a:t>Many transgender people were born intersex, with reproductive organs from both genders. </a:t>
            </a:r>
            <a:r>
              <a:rPr lang="en-CA" dirty="0"/>
              <a:t>Others feel like they were born into the wrong </a:t>
            </a:r>
            <a:r>
              <a:rPr lang="en-CA" dirty="0" smtClean="0"/>
              <a:t>body….?</a:t>
            </a:r>
            <a:endParaRPr lang="en-CA" dirty="0"/>
          </a:p>
          <a:p>
            <a:pPr marL="0" indent="0">
              <a:buNone/>
            </a:pPr>
            <a:endParaRPr lang="en-CA" dirty="0"/>
          </a:p>
          <a:p>
            <a:pPr marL="0" indent="0">
              <a:buNone/>
            </a:pPr>
            <a:endParaRPr lang="en-CA" dirty="0"/>
          </a:p>
        </p:txBody>
      </p:sp>
    </p:spTree>
    <p:extLst>
      <p:ext uri="{BB962C8B-B14F-4D97-AF65-F5344CB8AC3E}">
        <p14:creationId xmlns:p14="http://schemas.microsoft.com/office/powerpoint/2010/main" val="131994467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3717032"/>
            <a:ext cx="8435280" cy="2409131"/>
          </a:xfrm>
        </p:spPr>
        <p:txBody>
          <a:bodyPr>
            <a:normAutofit/>
          </a:bodyPr>
          <a:lstStyle/>
          <a:p>
            <a:pPr marL="914400" lvl="2" indent="0">
              <a:buNone/>
            </a:pPr>
            <a:r>
              <a:rPr lang="en-CA" sz="2800" dirty="0" smtClean="0"/>
              <a:t>22) </a:t>
            </a:r>
            <a:r>
              <a:rPr lang="en-CA" sz="2800" dirty="0" smtClean="0"/>
              <a:t>True: Many </a:t>
            </a:r>
            <a:r>
              <a:rPr lang="en-CA" sz="2800" dirty="0"/>
              <a:t>transgender </a:t>
            </a:r>
            <a:r>
              <a:rPr lang="en-CA" sz="2800" dirty="0" smtClean="0"/>
              <a:t>people were born intersex, with genitals and /or reproductive organs from both genders. Others feel like they were born into the wrong body.</a:t>
            </a:r>
            <a:endParaRPr lang="en-CA" sz="2800" dirty="0"/>
          </a:p>
        </p:txBody>
      </p:sp>
    </p:spTree>
    <p:extLst>
      <p:ext uri="{BB962C8B-B14F-4D97-AF65-F5344CB8AC3E}">
        <p14:creationId xmlns:p14="http://schemas.microsoft.com/office/powerpoint/2010/main" val="41386004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3284984"/>
            <a:ext cx="8352928" cy="3168352"/>
          </a:xfrm>
        </p:spPr>
        <p:txBody>
          <a:bodyPr>
            <a:normAutofit fontScale="85000" lnSpcReduction="20000"/>
          </a:bodyPr>
          <a:lstStyle/>
          <a:p>
            <a:pPr marL="0" indent="0">
              <a:buNone/>
            </a:pPr>
            <a:r>
              <a:rPr lang="en-CA" dirty="0" smtClean="0"/>
              <a:t>23) If we legalize same-sex marriage worldwide,</a:t>
            </a:r>
          </a:p>
          <a:p>
            <a:endParaRPr lang="en-CA" dirty="0" smtClean="0"/>
          </a:p>
          <a:p>
            <a:pPr marL="0" indent="0">
              <a:buNone/>
            </a:pPr>
            <a:r>
              <a:rPr lang="en-CA" dirty="0" smtClean="0"/>
              <a:t>A) lightening will strike</a:t>
            </a:r>
          </a:p>
          <a:p>
            <a:pPr marL="0" indent="0">
              <a:buNone/>
            </a:pPr>
            <a:r>
              <a:rPr lang="en-CA" dirty="0" smtClean="0"/>
              <a:t>B) toads will take over the earth and your bedroom</a:t>
            </a:r>
          </a:p>
          <a:p>
            <a:pPr marL="0" indent="0">
              <a:buNone/>
            </a:pPr>
            <a:r>
              <a:rPr lang="en-CA" dirty="0" smtClean="0"/>
              <a:t>C) all people will turn gay and the human race will become extinct</a:t>
            </a:r>
          </a:p>
          <a:p>
            <a:pPr marL="0" indent="0">
              <a:buNone/>
            </a:pPr>
            <a:r>
              <a:rPr lang="en-CA" dirty="0" smtClean="0"/>
              <a:t>D) same-sex couples will marry</a:t>
            </a:r>
            <a:endParaRPr lang="en-CA" dirty="0"/>
          </a:p>
        </p:txBody>
      </p:sp>
    </p:spTree>
    <p:extLst>
      <p:ext uri="{BB962C8B-B14F-4D97-AF65-F5344CB8AC3E}">
        <p14:creationId xmlns:p14="http://schemas.microsoft.com/office/powerpoint/2010/main" val="159110946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3284984"/>
            <a:ext cx="8280920" cy="3168352"/>
          </a:xfrm>
        </p:spPr>
        <p:txBody>
          <a:bodyPr>
            <a:normAutofit fontScale="85000" lnSpcReduction="20000"/>
          </a:bodyPr>
          <a:lstStyle/>
          <a:p>
            <a:pPr marL="0" indent="0">
              <a:buNone/>
            </a:pPr>
            <a:r>
              <a:rPr lang="en-CA" dirty="0" smtClean="0"/>
              <a:t>23) If we legalize same-sex marriage worldwide,</a:t>
            </a:r>
          </a:p>
          <a:p>
            <a:endParaRPr lang="en-CA" dirty="0" smtClean="0"/>
          </a:p>
          <a:p>
            <a:pPr marL="0" indent="0">
              <a:buNone/>
            </a:pPr>
            <a:r>
              <a:rPr lang="en-CA" dirty="0" smtClean="0"/>
              <a:t>A) lightening will strike</a:t>
            </a:r>
          </a:p>
          <a:p>
            <a:pPr marL="0" indent="0">
              <a:buNone/>
            </a:pPr>
            <a:r>
              <a:rPr lang="en-CA" dirty="0" smtClean="0"/>
              <a:t>B) toads will take over the earth and your bedroom</a:t>
            </a:r>
          </a:p>
          <a:p>
            <a:pPr marL="0" indent="0">
              <a:buNone/>
            </a:pPr>
            <a:r>
              <a:rPr lang="en-CA" dirty="0" smtClean="0"/>
              <a:t>C) all people will turn gay and the human race will become extinct</a:t>
            </a:r>
          </a:p>
          <a:p>
            <a:pPr marL="0" indent="0">
              <a:buNone/>
            </a:pPr>
            <a:r>
              <a:rPr lang="en-CA" b="1" dirty="0" smtClean="0"/>
              <a:t>D) same-sex couples will marry</a:t>
            </a:r>
            <a:endParaRPr lang="en-CA" b="1" dirty="0"/>
          </a:p>
        </p:txBody>
      </p:sp>
    </p:spTree>
    <p:extLst>
      <p:ext uri="{BB962C8B-B14F-4D97-AF65-F5344CB8AC3E}">
        <p14:creationId xmlns:p14="http://schemas.microsoft.com/office/powerpoint/2010/main" val="277705967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3717032"/>
            <a:ext cx="8075240" cy="2409131"/>
          </a:xfrm>
        </p:spPr>
        <p:txBody>
          <a:bodyPr>
            <a:normAutofit fontScale="92500"/>
          </a:bodyPr>
          <a:lstStyle/>
          <a:p>
            <a:pPr marL="0" indent="0">
              <a:buNone/>
            </a:pPr>
            <a:r>
              <a:rPr lang="en-CA" sz="2800" dirty="0" smtClean="0"/>
              <a:t>23) Many countries have legalized same-sex marriage, and no lighting bolts struck, no toads invaded, the population did not die out due to mass conversions to homosexuality. There were, however, many weddings</a:t>
            </a:r>
            <a:r>
              <a:rPr lang="en-CA" dirty="0" smtClean="0"/>
              <a:t>.</a:t>
            </a:r>
            <a:endParaRPr lang="en-CA" dirty="0"/>
          </a:p>
        </p:txBody>
      </p:sp>
    </p:spTree>
    <p:extLst>
      <p:ext uri="{BB962C8B-B14F-4D97-AF65-F5344CB8AC3E}">
        <p14:creationId xmlns:p14="http://schemas.microsoft.com/office/powerpoint/2010/main" val="476360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4577</TotalTime>
  <Words>5130</Words>
  <Application>Microsoft Office PowerPoint</Application>
  <PresentationFormat>On-screen Show (4:3)</PresentationFormat>
  <Paragraphs>533</Paragraphs>
  <Slides>161</Slides>
  <Notes>0</Notes>
  <HiddenSlides>0</HiddenSlides>
  <MMClips>0</MMClips>
  <ScaleCrop>false</ScaleCrop>
  <HeadingPairs>
    <vt:vector size="4" baseType="variant">
      <vt:variant>
        <vt:lpstr>Theme</vt:lpstr>
      </vt:variant>
      <vt:variant>
        <vt:i4>1</vt:i4>
      </vt:variant>
      <vt:variant>
        <vt:lpstr>Slide Titles</vt:lpstr>
      </vt:variant>
      <vt:variant>
        <vt:i4>161</vt:i4>
      </vt:variant>
    </vt:vector>
  </HeadingPairs>
  <TitlesOfParts>
    <vt:vector size="162" baseType="lpstr">
      <vt:lpstr>Office Theme</vt:lpstr>
      <vt:lpstr>    You Can Attract  &amp;  Inspire  Diverse Top Talent   by Sharon Love, M.Ed. (Psychology)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Outcast to OUTstanding™  The Inspiring True Story   </vt:lpstr>
      <vt:lpstr>They called her a “freak”…  They said she was “too ethnic” to succeed…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shows that people learn much  more from speaking and  writing than they learn from  listening, so this is an  interactive presentation. Please write down your  answers to the empowerment exercise &amp; pride &amp; diversity quiz game (coming up). You an free to keep your answers private.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Diversity can be a sensitive topic.  To make this workshop a positive space,  I’m asking everyone  here to. . .  1) respect  everyone, and    2) follow the Ontario Human Rights Code (one of the most comprehensive codes worldwide).   Please raise your hands if you agree.</vt:lpstr>
      <vt:lpstr>The Code prohibits actions that discriminate against people based on a protected ground in a protected social area.  Protected social areas are: Accommodation (housing) Contracts Employment Services Vocational associations (unions).</vt:lpstr>
      <vt:lpstr>1) Quick intro to the Ontario Human Rights Code… Which is NOT true?    The code  is a law  that applies to: a) workplaces  such as this b)  services  such as this one c)  families d)  housing</vt:lpstr>
      <vt:lpstr>1) Answer: Which is NOT true?    The code  is a law  that applies to: a) workplaces  such as this b)  services  such as this one c)  families d)  housing</vt:lpstr>
      <vt:lpstr>2) Which is NOT true?    The code  promotes justice for people of all: a)  races, cultures, colours, b)  sexual orientations c)  genders &amp; gender identities d) sizes</vt:lpstr>
      <vt:lpstr>2) Answer…Which is NOT true?    The code  promotes justice for people of all: a)  races, cultures, colours, b)  sexual orientations c)  genders &amp; gender identities d) sizes</vt:lpstr>
      <vt:lpstr>3) Quick intro to the Ontario Human Rights code… Which is NOT true?   The code  promotes justice for people of all: a)  dress styles  b)  abilities &amp; disabilities c)  religions  and national backgrounds d) family statuses (married, single, divorced,  with or without kids…) </vt:lpstr>
      <vt:lpstr>3) Answer…Which is NOT true?   The code  promotes justice for people of all: a)  dress styles  b)  abilities &amp; disabilities c)  religions  and national backgrounds d) family statuses (married, single, divorced,  with or without kids…) </vt:lpstr>
      <vt:lpstr>Protected grounds are: Age, Ancestry, colour, race, Citizenship, Ethnic origin, Place of origin, Creed, Disability, Family status, Marital status (including single status), Gender identity, gender expression, Receipt of public assistance (in housing only), Record of offences (in employment only), Sex (including pregnancy and breastfeeding), Sexual orientation </vt:lpstr>
      <vt:lpstr>4) With OUTstanding Lives.org, what does LGBTF stand for (guess)?  A) Loveable, Great, Beautiful, Terrific &amp;Fabulous B) Lesbian, Gay, Bisexual, Trans people and Friends c) Lesbian, Gay, Bisexual, Trans people and Family</vt:lpstr>
      <vt:lpstr>4) With OUTstanding Lives.org, LGBTF stands for A) Loveable, Great, Beautiful, &amp; Fabulous B) Lesbian, Gay, Bisexual, Trans people and Friends c) Lesbian, Gay, Bisexual, Trans people and Family</vt:lpstr>
      <vt:lpstr>PowerPoint Presentation</vt:lpstr>
      <vt:lpstr>PowerPoint Presentation</vt:lpstr>
      <vt:lpstr>PowerPoint Presentation</vt:lpstr>
      <vt:lpstr>PowerPoint Presentation</vt:lpstr>
      <vt:lpstr>7) How many LGBT people have you met?   A) none  B)  1-3  C) 3-10  D) 10-100  E) over 100</vt:lpstr>
      <vt:lpstr>8) How many people are LGBT?   A)  5%  B)  25%  C)  56%    </vt:lpstr>
      <vt:lpstr>8) How many people are LGBT?   A)  5%  B)  25%  C)  56%    </vt:lpstr>
      <vt:lpstr>According to  the Kinsey Report, 56%  of people experience same-sex attractions at least some of the time, and 10 % experience  only same-sex attractions.   </vt:lpstr>
      <vt:lpstr>According to Kinsey, sexual attraction is a  fluid continuum and most people’s attractions vary. . .</vt:lpstr>
      <vt:lpstr>Self-identification studies  cause problems  because  many LGBT people are  uncomfortable coming out to  strangers. Those studies skew results. Gallup found an interesting result…</vt:lpstr>
      <vt:lpstr>In 2011,  the Gallup organization released more findings from its annual Values and Beliefs poll, and reported that U.S. adults, on average, estimate that 25% of Americans are gay or lesbian. Add bisexual and trans people, and the number is much higher.</vt:lpstr>
      <vt:lpstr>Let’s revisit this question in light of the statistics you  just heard.  Now, how many LGBT people do you think  you have you met? Hands up…  A) none  B) 1-3  C) 3-10  D) 10-100  E) over 100</vt:lpstr>
      <vt:lpstr>7) How many LGBT people have you met?   A) none  B)  1-3  C) 3-10  D) 10-100  E) over 100</vt:lpstr>
      <vt:lpstr>PowerPoint Presentation</vt:lpstr>
      <vt:lpstr>9) What are the biggest  challenges to creating LGBT-friendly spaces?  A) fear based on unfamiliarity  B) stereotypes in the media   C) religious beliefs  D) all of the above</vt:lpstr>
      <vt:lpstr>9) What are the biggest  challenges to creating LGBT-friendly spaces?  A) fear based on unfamiliarity  B) stereotypes in the media   C) religious beliefs  D) all of the above</vt:lpstr>
      <vt:lpstr>10) Rate yourself on a scale of  1-10 (where ten is great)…    If you were  LGBTF, how comfortable would  you feel coming out to someone like you?</vt:lpstr>
      <vt:lpstr>11) Rate your organization on a scale of 1-10 (where ten is great)…  If you were  (or are) LGBTF, how comfortable would  you feel coming out and being fully yourself here?</vt:lpstr>
      <vt:lpstr>In one or two sentences, on a separate piece of paper, list the main strengths of your organization and/or ways you think  it could improve when it  comes to  positivity for the LGBTF  community.  Then fold your paper in four &amp;  pass it to the front.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 keys to Positive Spaces</dc:title>
  <dc:creator>Sharon</dc:creator>
  <cp:lastModifiedBy>Sharon</cp:lastModifiedBy>
  <cp:revision>259</cp:revision>
  <dcterms:created xsi:type="dcterms:W3CDTF">2013-05-09T17:54:57Z</dcterms:created>
  <dcterms:modified xsi:type="dcterms:W3CDTF">2013-08-08T22:09:08Z</dcterms:modified>
</cp:coreProperties>
</file>